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91" r:id="rId4"/>
    <p:sldMasterId id="2147483843" r:id="rId5"/>
    <p:sldMasterId id="2147483854" r:id="rId6"/>
    <p:sldMasterId id="2147483858" r:id="rId7"/>
  </p:sldMasterIdLst>
  <p:notesMasterIdLst>
    <p:notesMasterId r:id="rId103"/>
  </p:notesMasterIdLst>
  <p:handoutMasterIdLst>
    <p:handoutMasterId r:id="rId104"/>
  </p:handoutMasterIdLst>
  <p:sldIdLst>
    <p:sldId id="256" r:id="rId8"/>
    <p:sldId id="257" r:id="rId9"/>
    <p:sldId id="258" r:id="rId10"/>
    <p:sldId id="259" r:id="rId11"/>
    <p:sldId id="260" r:id="rId12"/>
    <p:sldId id="261" r:id="rId13"/>
    <p:sldId id="262" r:id="rId14"/>
    <p:sldId id="263" r:id="rId15"/>
    <p:sldId id="264" r:id="rId16"/>
    <p:sldId id="265" r:id="rId17"/>
    <p:sldId id="266" r:id="rId18"/>
    <p:sldId id="350"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346" r:id="rId52"/>
    <p:sldId id="299" r:id="rId53"/>
    <p:sldId id="300" r:id="rId54"/>
    <p:sldId id="301" r:id="rId55"/>
    <p:sldId id="302" r:id="rId56"/>
    <p:sldId id="303" r:id="rId57"/>
    <p:sldId id="304" r:id="rId58"/>
    <p:sldId id="305" r:id="rId59"/>
    <p:sldId id="306" r:id="rId60"/>
    <p:sldId id="307" r:id="rId61"/>
    <p:sldId id="308" r:id="rId62"/>
    <p:sldId id="309" r:id="rId63"/>
    <p:sldId id="310" r:id="rId64"/>
    <p:sldId id="311" r:id="rId65"/>
    <p:sldId id="312" r:id="rId66"/>
    <p:sldId id="313" r:id="rId67"/>
    <p:sldId id="314" r:id="rId68"/>
    <p:sldId id="315" r:id="rId69"/>
    <p:sldId id="316" r:id="rId70"/>
    <p:sldId id="317" r:id="rId71"/>
    <p:sldId id="318" r:id="rId72"/>
    <p:sldId id="319" r:id="rId73"/>
    <p:sldId id="320" r:id="rId74"/>
    <p:sldId id="321" r:id="rId75"/>
    <p:sldId id="322" r:id="rId76"/>
    <p:sldId id="323" r:id="rId77"/>
    <p:sldId id="347" r:id="rId78"/>
    <p:sldId id="324" r:id="rId79"/>
    <p:sldId id="325" r:id="rId80"/>
    <p:sldId id="326" r:id="rId81"/>
    <p:sldId id="327" r:id="rId82"/>
    <p:sldId id="328" r:id="rId83"/>
    <p:sldId id="349" r:id="rId84"/>
    <p:sldId id="329" r:id="rId85"/>
    <p:sldId id="330" r:id="rId86"/>
    <p:sldId id="331" r:id="rId87"/>
    <p:sldId id="332" r:id="rId88"/>
    <p:sldId id="333" r:id="rId89"/>
    <p:sldId id="334" r:id="rId90"/>
    <p:sldId id="335" r:id="rId91"/>
    <p:sldId id="348" r:id="rId92"/>
    <p:sldId id="336" r:id="rId93"/>
    <p:sldId id="337" r:id="rId94"/>
    <p:sldId id="338" r:id="rId95"/>
    <p:sldId id="339" r:id="rId96"/>
    <p:sldId id="340" r:id="rId97"/>
    <p:sldId id="341" r:id="rId98"/>
    <p:sldId id="342" r:id="rId99"/>
    <p:sldId id="343" r:id="rId100"/>
    <p:sldId id="344" r:id="rId101"/>
    <p:sldId id="345" r:id="rId102"/>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imiaomiaozjhw" initials="s" lastIdx="26" clrIdx="0">
    <p:extLst>
      <p:ext uri="{19B8F6BF-5375-455C-9EA6-DF929625EA0E}">
        <p15:presenceInfo xmlns:p15="http://schemas.microsoft.com/office/powerpoint/2012/main" userId="S-1-5-21-147214757-305610072-1517763936-668549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FF000B"/>
    <a:srgbClr val="404040"/>
    <a:srgbClr val="151515"/>
    <a:srgbClr val="575756"/>
    <a:srgbClr val="FFFFFF"/>
    <a:srgbClr val="DD4654"/>
    <a:srgbClr val="F3D2D5"/>
    <a:srgbClr val="E6A8AD"/>
    <a:srgbClr val="E57B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8" autoAdjust="0"/>
    <p:restoredTop sz="81430" autoAdjust="0"/>
  </p:normalViewPr>
  <p:slideViewPr>
    <p:cSldViewPr snapToGrid="0" snapToObjects="1">
      <p:cViewPr varScale="1">
        <p:scale>
          <a:sx n="110" d="100"/>
          <a:sy n="110" d="100"/>
        </p:scale>
        <p:origin x="78" y="1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4026" y="192"/>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6" Type="http://schemas.openxmlformats.org/officeDocument/2006/relationships/slide" Target="slides/slide9.xml"/><Relationship Id="rId107" Type="http://schemas.openxmlformats.org/officeDocument/2006/relationships/viewProps" Target="viewProps.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notesMaster" Target="notesMasters/notesMaster1.xml"/><Relationship Id="rId108" Type="http://schemas.openxmlformats.org/officeDocument/2006/relationships/theme" Target="theme/theme1.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6" Type="http://schemas.openxmlformats.org/officeDocument/2006/relationships/presProps" Target="presProps.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tableStyles" Target="tableStyles.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handoutMaster" Target="handoutMasters/handoutMaster1.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6/2/2021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722505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In this slide, CloudCampus Network  refers to Huawei's CloudCampus Cloud-Managed Network Solution for Small- and Medium-Sized Campus Networks.</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726160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Huawei's CloudCampus Solution applies to three deployment scenarios: Huawei public cloud, MSP-owned cloud, and on-premises. The on-premises scenario applies to large- and medium-sized campus networks. The Huawei public cloud and MSP-owned cloud scenarios apply to small- and medium-sized campus networks. This document focuses on the Huawei public cloud scenario, which is a cloud management scenario.</a:t>
            </a:r>
          </a:p>
          <a:p>
            <a:pPr lvl="0"/>
            <a:r>
              <a:rPr lang="en-US" altLang="zh-CN" smtClean="0"/>
              <a:t>Huawei's CloudCampus Solution for small- and medium-sized campus networks uses cloud computing technology to implement automatic and centralized network management, and provides data collection and analysis capabilities that are unavailable on traditional networks, so as to achieve network (LAN/WLAN) as a service (NaaS).</a:t>
            </a:r>
          </a:p>
          <a:p>
            <a:pPr lvl="0"/>
            <a:r>
              <a:rPr lang="en-US" altLang="zh-CN" smtClean="0"/>
              <a:t>There are three layers in the architecture of Huawei CloudCampus Solution for small- and medium-sized campus networks: multi-tenant network, cloud management platform, and value-added SaaS platform. </a:t>
            </a:r>
          </a:p>
          <a:p>
            <a:pPr lvl="0"/>
            <a:r>
              <a:rPr lang="en-US" altLang="zh-CN" smtClean="0"/>
              <a:t>Multi-tenant network: It consists of over one hundred network devices, including APs, switches, firewalls, and ARs, and is deployed at the customer side to provide user access.</a:t>
            </a:r>
            <a:endParaRPr lang="zh-CN"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499656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0"/>
            <a:r>
              <a:rPr lang="en-US" altLang="zh-CN" dirty="0" smtClean="0"/>
              <a:t>Cloud management platform: </a:t>
            </a:r>
            <a:r>
              <a:rPr lang="en-US" altLang="zh-CN" dirty="0" err="1" smtClean="0"/>
              <a:t>iMaster</a:t>
            </a:r>
            <a:r>
              <a:rPr lang="en-US" altLang="zh-CN" dirty="0" smtClean="0"/>
              <a:t> NCE-Campus — an SDN controller — is the core component of the </a:t>
            </a:r>
            <a:r>
              <a:rPr lang="en-US" altLang="zh-CN" dirty="0" err="1" smtClean="0"/>
              <a:t>CloudCampus</a:t>
            </a:r>
            <a:r>
              <a:rPr lang="en-US" altLang="zh-CN" dirty="0" smtClean="0"/>
              <a:t> Solution. It is also a cloud-based network management, O&amp;M, and control system. In addition to offering basic management and configuration for cloud-based devices, remote O&amp;M and monitoring, and user admission control, </a:t>
            </a:r>
            <a:r>
              <a:rPr lang="en-US" altLang="zh-CN" dirty="0" err="1" smtClean="0"/>
              <a:t>iMaster</a:t>
            </a:r>
            <a:r>
              <a:rPr lang="en-US" altLang="zh-CN" dirty="0" smtClean="0"/>
              <a:t> NCE-Campus can implement various value-added services based on the big data platform. </a:t>
            </a:r>
            <a:r>
              <a:rPr lang="en-US" altLang="zh-CN" dirty="0" err="1" smtClean="0"/>
              <a:t>iMaster</a:t>
            </a:r>
            <a:r>
              <a:rPr lang="en-US" altLang="zh-CN" dirty="0" smtClean="0"/>
              <a:t> NCE-</a:t>
            </a:r>
            <a:r>
              <a:rPr lang="en-US" altLang="zh-CN" dirty="0" err="1" smtClean="0"/>
              <a:t>CampusInsight</a:t>
            </a:r>
            <a:r>
              <a:rPr lang="en-US" altLang="zh-CN" dirty="0" smtClean="0"/>
              <a:t> is an intelligent network analysis engine and provides intelligent O&amp;M services for user networks. It integrates AI to the O&amp;M. Based on data such as device performance indicators and terminal logs, </a:t>
            </a:r>
            <a:r>
              <a:rPr lang="en-US" altLang="zh-CN" dirty="0" err="1" smtClean="0"/>
              <a:t>iMaster</a:t>
            </a:r>
            <a:r>
              <a:rPr lang="en-US" altLang="zh-CN" dirty="0" smtClean="0"/>
              <a:t> NCE-</a:t>
            </a:r>
            <a:r>
              <a:rPr lang="en-US" altLang="zh-CN" dirty="0" err="1" smtClean="0"/>
              <a:t>CampusInsight</a:t>
            </a:r>
            <a:r>
              <a:rPr lang="en-US" altLang="zh-CN" dirty="0" smtClean="0"/>
              <a:t> digitalizes user experience on the network through big data analytics, AI algorithms, and more advanced analysis technologies, helping customers detect network problems in a timely manner and improve user experience. </a:t>
            </a:r>
          </a:p>
          <a:p>
            <a:pPr lvl="0"/>
            <a:r>
              <a:rPr lang="en-US" altLang="zh-CN" dirty="0" smtClean="0"/>
              <a:t>Value-added SaaS platform: </a:t>
            </a:r>
            <a:r>
              <a:rPr lang="en-US" altLang="zh-CN" dirty="0" err="1" smtClean="0"/>
              <a:t>iMaster</a:t>
            </a:r>
            <a:r>
              <a:rPr lang="en-US" altLang="zh-CN" dirty="0" smtClean="0"/>
              <a:t> NCE-Campus provides open interfaces to interconnect with other service systems (such as the big data platform) to offer tenants a variety of value-added application services, such as customer flow analysis, business portal push, electronic shelf label (ESL), asset management, and medical </a:t>
            </a:r>
            <a:r>
              <a:rPr lang="en-US" altLang="zh-CN" dirty="0" err="1" smtClean="0"/>
              <a:t>IoT</a:t>
            </a:r>
            <a:r>
              <a:rPr lang="en-US" altLang="zh-CN" dirty="0" smtClean="0"/>
              <a:t>.</a:t>
            </a:r>
          </a:p>
          <a:p>
            <a:endParaRPr lang="zh-CN" altLang="en-US" dirty="0"/>
          </a:p>
        </p:txBody>
      </p:sp>
    </p:spTree>
    <p:extLst>
      <p:ext uri="{BB962C8B-B14F-4D97-AF65-F5344CB8AC3E}">
        <p14:creationId xmlns:p14="http://schemas.microsoft.com/office/powerpoint/2010/main" val="6198442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sym typeface="Huawei Sans" panose="020C0503030203020204" pitchFamily="34" charset="0"/>
              </a:rPr>
              <a:t>ServiceTurbo-Cloud (https://serviceturbo-cloud.huawei.com/) is an enterprise tool service cloud platform. It provides one-stop tool services for Huawei, partners, and customer service engineers in government and enterprise service scenarios.</a:t>
            </a:r>
            <a:endParaRPr lang="en-US" altLang="zh-CN" dirty="0" smtClean="0">
              <a:sym typeface="Huawei Sans" panose="020C0503030203020204" pitchFamily="34" charset="0"/>
            </a:endParaRP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241651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302186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491465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AS-IS: the current status</a:t>
            </a:r>
          </a:p>
          <a:p>
            <a:r>
              <a:rPr lang="en-US" altLang="zh-CN" smtClean="0"/>
              <a:t>TO-BE: future ideal status</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851661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409362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795936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146373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813673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609963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292916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757553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700226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468458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587080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43845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226183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600540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The public cloud management mode can be Huawei public cloud management mode or MSP-owned cloud management mode. The two modes are essentially the same. The only difference lies in the operational entity and the provider that offers cloud management services. </a:t>
            </a:r>
          </a:p>
          <a:p>
            <a:r>
              <a:rPr lang="en-US" altLang="zh-CN" smtClean="0"/>
              <a:t>Unless otherwise specified, the Huawei public cloud management mode is used as an example in this document.</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0881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006960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With certain IT capabilities, a tenant administrator can deploy and maintain a campus network. This scenario is called tenant-managed construction and maintenance. The tenant administrator is the main implementer, and the MSP administrator only provides simple deployment assistance. The tenant administrator can apply to the MSP for the managed construction and maintenance services. After being authorized, the MSP constructs and maintains the campus network for the tenant. This scenario is called MSP-managed construction and maintenance, in which the MSP administrator is the main implementer.</a:t>
            </a:r>
          </a:p>
          <a:p>
            <a:r>
              <a:rPr lang="en-US" altLang="zh-CN" smtClean="0"/>
              <a:t>The following lists the differences between the deployment processes in the tenant-managed construction and maintenance and MSP-managed construction and maintenance scenarios:</a:t>
            </a:r>
          </a:p>
          <a:p>
            <a:r>
              <a:rPr lang="en-US" altLang="zh-CN" smtClean="0"/>
              <a:t>Tenant-managed construction and maintenance:</a:t>
            </a:r>
          </a:p>
          <a:p>
            <a:pPr lvl="1"/>
            <a:r>
              <a:rPr lang="en-US" altLang="zh-CN" smtClean="0"/>
              <a:t>The tenant administrator installs cloud managed devices onsite and registers the cloud managed devices.</a:t>
            </a:r>
          </a:p>
          <a:p>
            <a:pPr lvl="1"/>
            <a:r>
              <a:rPr lang="en-US" altLang="zh-CN" smtClean="0"/>
              <a:t>The tenant administrator logs in to iMaster NCE using their own account and deploys services.</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600653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0"/>
            <a:r>
              <a:rPr lang="en-US" altLang="zh-CN" dirty="0" smtClean="0"/>
              <a:t>MSP-managed construction and maintenance:</a:t>
            </a:r>
          </a:p>
          <a:p>
            <a:pPr lvl="1"/>
            <a:r>
              <a:rPr lang="en-US" altLang="zh-CN" dirty="0" smtClean="0"/>
              <a:t>The MSP administrator helps the tenant install cloud managed devices onsite and register the cloud managed devices.</a:t>
            </a:r>
          </a:p>
          <a:p>
            <a:pPr lvl="1"/>
            <a:r>
              <a:rPr lang="en-US" altLang="zh-CN" dirty="0" smtClean="0"/>
              <a:t>The tenant administrator logs in to </a:t>
            </a:r>
            <a:r>
              <a:rPr lang="en-US" altLang="zh-CN" dirty="0" err="1" smtClean="0"/>
              <a:t>iMaster</a:t>
            </a:r>
            <a:r>
              <a:rPr lang="en-US" altLang="zh-CN" dirty="0" smtClean="0"/>
              <a:t> NCE using their own account, chooses System &gt; System Management &gt; Tenant Information, enables Authorize MSP, and sets the authorization scope. Alternatively, when creating a tenant administrator, the MSP administrator can enable Authorize MSP. By default, the permission of the tenant administrator role is granted.</a:t>
            </a:r>
          </a:p>
          <a:p>
            <a:pPr lvl="1"/>
            <a:r>
              <a:rPr lang="en-US" altLang="zh-CN" dirty="0" smtClean="0"/>
              <a:t>The MSP administrator logs in to </a:t>
            </a:r>
            <a:r>
              <a:rPr lang="en-US" altLang="zh-CN" dirty="0" err="1" smtClean="0"/>
              <a:t>iMaster</a:t>
            </a:r>
            <a:r>
              <a:rPr lang="en-US" altLang="zh-CN" dirty="0" smtClean="0"/>
              <a:t> NCE using their own account. In Tenant List on the home page, the MSP administrator selects a tenant who applies for MSP-managed construction and maintenance and has been authorized. The Authorization status column is displayed as Authorized.</a:t>
            </a:r>
          </a:p>
          <a:p>
            <a:pPr lvl="1"/>
            <a:r>
              <a:rPr lang="en-US" altLang="zh-CN" dirty="0" smtClean="0"/>
              <a:t>Click the tenant name to access the page for MSP-managed construction and maintenance. The MSP administrator helps the tenant deploy services.</a:t>
            </a:r>
            <a:endParaRPr lang="zh-CN" altLang="en-US" dirty="0"/>
          </a:p>
        </p:txBody>
      </p:sp>
    </p:spTree>
    <p:extLst>
      <p:ext uri="{BB962C8B-B14F-4D97-AF65-F5344CB8AC3E}">
        <p14:creationId xmlns:p14="http://schemas.microsoft.com/office/powerpoint/2010/main" val="31813197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330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For small- and medium-sized campus networks, the co-termination licensing model is recommended, facilitating device management and operations.  If the license validity periods of devices of different types need to be precisely controlled, use the non-co-termination licensing model.</a:t>
            </a:r>
            <a:endParaRPr lang="zh-CN" altLang="en-US"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889449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22171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022101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108022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Hub-spoke: Generally, the enterprise headquarters or DC functions as a hub site. Each branch site of an enterprise can communicate with the hub site and can communicate with other branch sites through the hub site. This model is applicable to scenarios where traffic between all branch sites of an enterprise must pass through the headquarters for centralized security monitoring.</a:t>
            </a:r>
          </a:p>
          <a:p>
            <a:r>
              <a:rPr lang="en-US" altLang="zh-CN" smtClean="0"/>
              <a:t>Full-mesh: All sites of an enterprise can communicate with each other. If traffic needs to be transmitted between the headquarters and branches or between branches, data is directly exchanged without traversing an intermediate node. This model is applicable to scenarios where all sites of an enterprise need to directly access each other. This model eliminates the delay caused by traffic transmission through the headquarters.</a:t>
            </a:r>
          </a:p>
          <a:p>
            <a:r>
              <a:rPr lang="en-US" altLang="zh-CN" smtClean="0"/>
              <a:t>Partial-mesh: Most sites of an enterprise can directly communicate with each other. However, the underlay WAN networks of a small number of sites cannot directly communicate with each other. For example, in the figure, branch 1 and branch 3 need to communicate with each other through the headquarters.</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295188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941819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054000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995956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946201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662826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618712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441664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Cloud management for small- and medium-sized campus networks applies to small- and medium-sized enterprises (SMEs) and branches, such as shopping malls/supermarkets, retail stores, hotels, educational institutions, and financial services organizations. Different networking models are used based on different network scales.</a:t>
            </a:r>
            <a:endParaRPr lang="zh-CN" altLang="en-US"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76482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3526286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4004141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783348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295576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909397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8654466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Device reliability: Fixed-configuration devices are generally used on small- and medium-sized campus networks. </a:t>
            </a:r>
          </a:p>
          <a:p>
            <a:r>
              <a:rPr lang="en-US" altLang="zh-CN" smtClean="0"/>
              <a:t>Device reliability design includes the following two aspects:</a:t>
            </a:r>
            <a:endParaRPr lang="zh-CN" altLang="en-US" smtClean="0"/>
          </a:p>
          <a:p>
            <a:r>
              <a:rPr lang="en-US" altLang="zh-CN" smtClean="0"/>
              <a:t>Redundant components are used to improve device reliability.</a:t>
            </a:r>
          </a:p>
          <a:p>
            <a:pPr lvl="1"/>
            <a:r>
              <a:rPr lang="en-US" altLang="zh-CN" smtClean="0"/>
              <a:t>In addition to selecting devices with high reliability, you can further improve the reliability of the devices by using dual power supplies or redundant components (e.g. boards). </a:t>
            </a:r>
            <a:endParaRPr lang="zh-CN" altLang="en-US" smtClean="0"/>
          </a:p>
          <a:p>
            <a:r>
              <a:rPr lang="en-US" altLang="zh-CN" smtClean="0"/>
              <a:t>Joint networking is used to provide device reliability. </a:t>
            </a:r>
            <a:endParaRPr lang="zh-CN" altLang="en-US" smtClean="0"/>
          </a:p>
          <a:p>
            <a:pPr lvl="1"/>
            <a:r>
              <a:rPr lang="en-US" altLang="zh-CN" smtClean="0"/>
              <a:t>Multiple devices are deployed together to improve device reliability, for example, active/standby or stacking.</a:t>
            </a:r>
          </a:p>
          <a:p>
            <a:pPr lvl="1"/>
            <a:r>
              <a:rPr lang="en-US" altLang="zh-CN" smtClean="0"/>
              <a:t>Two devices are deployed in the egress zone of the campus network to work in active/standby mode. Currently, in a two-node system, firewalls support only the hot standby mirroring mode. ARs support dual-CPE networking, and the two devices and two egress links can work concurrently.</a:t>
            </a:r>
          </a:p>
          <a:p>
            <a:pPr lvl="1"/>
            <a:r>
              <a:rPr lang="en-US" altLang="zh-CN" smtClean="0"/>
              <a:t> Intranet network devices, such as LAN switches at the core or aggregation layer, are stacked to implement device-level backup. Currently, only switches can be stacked.</a:t>
            </a:r>
            <a:endParaRPr lang="zh-CN" altLang="en-US"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1754865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469202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4996625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The multi-campus network interconnection solution is a sub-solution provided in the CloudCampus Solution for the interconnection between branch campuses and between branches and the HQ or DCs. With the SD-WAN solution integrated, the multi-campus network interconnection solution provides two models for WAN interconnection: static IPsec VPN and EVPN.</a:t>
            </a:r>
            <a:endParaRPr lang="zh-CN" altLang="zh-CN" smtClean="0"/>
          </a:p>
          <a:p>
            <a:pPr lvl="0"/>
            <a:r>
              <a:rPr lang="en-US" altLang="zh-CN" smtClean="0"/>
              <a:t>An IPsec VPN is a type of static VPN, in which IPsec tunnels are established between devices at different sites to create VPN tunnels. Traffic is diverted to the VPN tunnels based on the configured static routes so that services between sites can be accessed through the VPN tunnels.</a:t>
            </a:r>
            <a:endParaRPr lang="zh-CN" altLang="zh-CN" smtClean="0"/>
          </a:p>
          <a:p>
            <a:pPr lvl="0"/>
            <a:r>
              <a:rPr lang="en-US" altLang="zh-CN" smtClean="0"/>
              <a:t>An EVPN is a type of dynamic VPN that can establish tunnels between sites and dynamically advertise routes on demand. EVPN establishes GRE tunnels between sites to establish VPN tunnels and supports IPsec encryption on GRE tunnels to ensure tunnel encryption security. In addition, the EVPN solution offers application- and policy-based intelligent traffic steering, allowing high-quality links to be selected based on applications and policies for data transmission.</a:t>
            </a:r>
            <a:endParaRPr lang="zh-CN" altLang="zh-CN"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5188123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8783881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5548105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The single-layer network model is also called the flat network model. In this model, WAN sites of an enterprise can be directly connected or connected through one or more hub sites. Typically, this model is used by small- and medium-sized enterprises as well as large enterprises with fewer than 100 sites. The single-layer network model can be further classified into hub-spoke, full-mesh, and partial-mesh.</a:t>
            </a:r>
            <a:endParaRPr lang="zh-CN" altLang="zh-CN" smtClean="0"/>
          </a:p>
          <a:p>
            <a:pPr lvl="0"/>
            <a:r>
              <a:rPr lang="en-US" altLang="zh-CN" smtClean="0"/>
              <a:t>The hierarchical network model is applicable to large enterprises that span multiple areas. In this model, the entire overlay network is divided into multiple areas. Traffic between sites in different areas is forwarded through a border site. The hub-spoke, full-mesh, or partial-mesh topology can be used in an area.</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963687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7510633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2811959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898411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3656337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4805474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109148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4933193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0298817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154942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Traditional network deployment requires the participation of engineering installation personnel and network commissioning personnel. This results in long installation and commissioning periods and slow service provisioning, and consumes a large amount of manpower. The CloudCampus Cloud-Managed Network Solution supports automated network deployment.</a:t>
            </a:r>
            <a:endParaRPr lang="en-US" altLang="zh-CN" noProof="0" smtClean="0">
              <a:sym typeface="+mn-lt"/>
            </a:endParaRP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4917945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9565018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3895520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241924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A scenario template includes the following contents and functions related to network deployment:</a:t>
            </a:r>
            <a:endParaRPr lang="zh-CN" altLang="zh-CN" smtClean="0"/>
          </a:p>
          <a:p>
            <a:pPr lvl="1"/>
            <a:r>
              <a:rPr lang="en-US" altLang="zh-CN" smtClean="0"/>
              <a:t>Various networking modes: typical networking models of small- and medium-sized campus networks</a:t>
            </a:r>
            <a:endParaRPr lang="zh-CN" altLang="zh-CN" smtClean="0"/>
          </a:p>
          <a:p>
            <a:pPr lvl="1"/>
            <a:r>
              <a:rPr lang="en-US" altLang="zh-CN" smtClean="0"/>
              <a:t>Automated DHCP server configuration</a:t>
            </a:r>
            <a:endParaRPr lang="zh-CN" altLang="zh-CN" smtClean="0"/>
          </a:p>
          <a:p>
            <a:pPr lvl="1"/>
            <a:r>
              <a:rPr lang="en-US" altLang="zh-CN" smtClean="0"/>
              <a:t>Dual uplinks (active/standby mode by default) on the firewall egress for higher reliability</a:t>
            </a:r>
            <a:endParaRPr lang="zh-CN" altLang="zh-CN" smtClean="0"/>
          </a:p>
          <a:p>
            <a:pPr lvl="1"/>
            <a:r>
              <a:rPr lang="en-US" altLang="zh-CN" smtClean="0"/>
              <a:t>Automated Eth-Trunk configuration</a:t>
            </a:r>
            <a:endParaRPr lang="zh-CN" altLang="zh-CN" smtClean="0"/>
          </a:p>
          <a:p>
            <a:pPr lvl="1"/>
            <a:r>
              <a:rPr lang="en-US" altLang="zh-CN" smtClean="0"/>
              <a:t>Automated configuration of network services, including SSID, PSK password, QoS, access authentication, traffic monitoring, and application monitoring</a:t>
            </a:r>
            <a:endParaRPr lang="zh-CN"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583149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1501771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0044432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4262933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9648507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After WLAN signal coverage requirements are determined based on scenarios, AP deployment can be planned using the WLAN Planner.</a:t>
            </a:r>
            <a:endParaRPr lang="zh-CN" altLang="zh-CN" smtClean="0"/>
          </a:p>
          <a:p>
            <a:pPr lvl="1"/>
            <a:r>
              <a:rPr lang="en-US" altLang="zh-CN" smtClean="0"/>
              <a:t>This tool can be used to create network planning projects based on drawings or Amap.</a:t>
            </a:r>
            <a:endParaRPr lang="zh-CN" altLang="zh-CN" smtClean="0"/>
          </a:p>
          <a:p>
            <a:pPr lvl="1"/>
            <a:r>
              <a:rPr lang="en-US" altLang="zh-CN" smtClean="0"/>
              <a:t>This tool supports region settings, obstacle generation, automated or manual AP deployment with one click, and WLAN signal coverage simulation.</a:t>
            </a:r>
            <a:endParaRPr lang="zh-CN" altLang="zh-CN" smtClean="0"/>
          </a:p>
          <a:p>
            <a:pPr lvl="1"/>
            <a:r>
              <a:rPr lang="en-US" altLang="zh-CN" smtClean="0"/>
              <a:t>This tool can generate network planning files and allows users to export the files. Users can import network planning results on the tenant management page of iMaster NCE to display AP locations and help tenants install APs.</a:t>
            </a:r>
            <a:endParaRPr lang="zh-CN" altLang="zh-CN" smtClean="0"/>
          </a:p>
          <a:p>
            <a:pPr lvl="1"/>
            <a:r>
              <a:rPr lang="en-US" altLang="zh-CN" smtClean="0"/>
              <a:t>CampusInsight allows users to import network planning files. After network deployment, users can view the actual signal heatmap of the network.</a:t>
            </a:r>
            <a:endParaRPr lang="zh-CN" altLang="zh-CN"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0710755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3816558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SSIDs are used to represent WLANs. They are WLAN names displayed on a STA such as a mobile phone when you search for WLANs available for access on the STA. You can select an SSID to access the corresponding WLAN.</a:t>
            </a:r>
            <a:endParaRPr lang="zh-CN" altLang="en-US" smtClean="0"/>
          </a:p>
          <a:p>
            <a:pPr lvl="0"/>
            <a:r>
              <a:rPr lang="en-US" altLang="zh-CN" smtClean="0"/>
              <a:t>Generally, SSIDs are planned based on user roles or services. Different authentication modes, network access rights, and control policies can be deployed for different SSIDs.</a:t>
            </a:r>
            <a:endParaRPr lang="zh-CN" altLang="zh-CN" smtClean="0"/>
          </a:p>
          <a:p>
            <a:pPr lvl="0"/>
            <a:r>
              <a:rPr lang="en-US" altLang="zh-CN" smtClean="0"/>
              <a:t>Portal authentication can be used on open networks (for example, networks for external user access). PSK or PPSK authentication can be used on semi-open networks (such as guest room networks of hotels). 802.1X authentication can be used on secure networks (such as office networks). MAC address authentication can be used for dumb terminals such as printers.</a:t>
            </a:r>
            <a:endParaRPr lang="zh-CN" altLang="en-US" smtClean="0"/>
          </a:p>
          <a:p>
            <a:r>
              <a:rPr lang="en-US" altLang="zh-CN" smtClean="0"/>
              <a:t>For an SSID that is not intended for end users, for example, the SSID planned for printers and scanners, you can hide this SSID to prevent it from being detected by end users.</a:t>
            </a:r>
            <a:endParaRPr lang="zh-CN" altLang="en-US"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3262053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Definition of Layer 2 roaming: When a STA moves between APs, the STA smoothly switches from the original AP to a new AP. This process is called roaming. The SSID, service VLAN, and gateway of the STA remain unchanged before and after roaming.</a:t>
            </a:r>
            <a:endParaRPr lang="zh-CN" altLang="zh-CN" smtClean="0"/>
          </a:p>
          <a:p>
            <a:pPr lvl="0"/>
            <a:r>
              <a:rPr lang="en-US" altLang="zh-CN" smtClean="0"/>
              <a:t>Implementation of Layer 2 roaming:</a:t>
            </a:r>
            <a:endParaRPr lang="zh-CN" altLang="zh-CN" smtClean="0"/>
          </a:p>
          <a:p>
            <a:pPr lvl="1"/>
            <a:r>
              <a:rPr lang="en-US" altLang="zh-CN" smtClean="0"/>
              <a:t>Roaming neighbor: An AP detects neighboring APs at the same site through the air interface. If SSIDs of the APs are the same as that of the local AP, and they can detect each other, these APs are considered roaming neighbors of the local AP. (An AP can establish a maximum of 64 roaming neighbors.).</a:t>
            </a:r>
            <a:endParaRPr lang="zh-CN" altLang="zh-CN" smtClean="0"/>
          </a:p>
          <a:p>
            <a:pPr lvl="1"/>
            <a:r>
              <a:rPr lang="en-US" altLang="zh-CN" smtClean="0"/>
              <a:t>Each AP establishes a wired CAPWAP tunnel (control plane tunnel) with a roaming neighbor to transmit roaming information.</a:t>
            </a:r>
            <a:endParaRPr lang="zh-CN" altLang="zh-CN" smtClean="0"/>
          </a:p>
          <a:p>
            <a:pPr lvl="1"/>
            <a:r>
              <a:rPr lang="en-US" altLang="zh-CN" smtClean="0"/>
              <a:t>The establishment of roaming neighbors is irrelevant to the calibration group. The calibration group is divided based on the management VLAN. Layer 2 roaming neighbors are established based on whether service VLANs are the same.</a:t>
            </a:r>
            <a:endParaRPr lang="zh-CN"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3761943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1"/>
            <a:r>
              <a:rPr lang="en-US" altLang="zh-CN" dirty="0" smtClean="0"/>
              <a:t>When a STA goes online through an AP, the AP synchronizes information such as the STA's MAC address to all roaming neighbors of the AP. If the STA roams to a new AP (FAP), the AP checks whether the STA roams from another AP, and synchronizes the STA entry from the home AP (HAP). The entry includes the VLAN, IP address, authentication result, and authorization group of the STA. The FAP then generates the STA entry. In this case, identity authentication does not need to be performed for the STA again. After roaming completes, the FAP notifies its neighboring APs to prepare for the STA's subsequent roaming. In addition, after roaming is complete, the HAP deletes the STA entry.</a:t>
            </a:r>
            <a:endParaRPr lang="zh-CN" altLang="zh-CN" dirty="0" smtClean="0"/>
          </a:p>
          <a:p>
            <a:pPr lvl="1"/>
            <a:r>
              <a:rPr lang="en-US" altLang="zh-CN" dirty="0" smtClean="0"/>
              <a:t>In Layer 2 roaming, traffic of STAs does not detour and is directly forwarded by the FAP.</a:t>
            </a:r>
            <a:endParaRPr lang="zh-CN" altLang="en-US" dirty="0" smtClean="0"/>
          </a:p>
          <a:p>
            <a:pPr lvl="0"/>
            <a:r>
              <a:rPr lang="en-US" altLang="zh-CN" dirty="0" smtClean="0"/>
              <a:t>Design points of Layer 2 roaming:</a:t>
            </a:r>
            <a:endParaRPr lang="zh-CN" altLang="en-US" dirty="0" smtClean="0"/>
          </a:p>
          <a:p>
            <a:pPr lvl="1"/>
            <a:r>
              <a:rPr lang="en-US" altLang="zh-CN" dirty="0" smtClean="0"/>
              <a:t>The service VLANs for the SSIDs of APs must be the same, and the uplink switch must allow traffic from the service VLANs to pass through.</a:t>
            </a:r>
            <a:endParaRPr lang="zh-CN" altLang="en-US" dirty="0" smtClean="0"/>
          </a:p>
          <a:p>
            <a:pPr lvl="1"/>
            <a:r>
              <a:rPr lang="en-US" altLang="zh-CN" dirty="0" smtClean="0"/>
              <a:t>Roaming neighbors are discovered through the air interface, which has high requirements on AP deployment. APs in the continuous roaming area must be able to detect each other.</a:t>
            </a:r>
          </a:p>
          <a:p>
            <a:endParaRPr lang="zh-CN" altLang="en-US" dirty="0"/>
          </a:p>
        </p:txBody>
      </p:sp>
    </p:spTree>
    <p:extLst>
      <p:ext uri="{BB962C8B-B14F-4D97-AF65-F5344CB8AC3E}">
        <p14:creationId xmlns:p14="http://schemas.microsoft.com/office/powerpoint/2010/main" val="127448630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9750400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altLang="zh-CN" smtClean="0"/>
              <a:t>Design points of Layer 3 roaming</a:t>
            </a:r>
          </a:p>
          <a:p>
            <a:pPr lvl="1"/>
            <a:r>
              <a:rPr lang="en-US" altLang="zh-CN" smtClean="0"/>
              <a:t>Layer 3 roaming traffic will be detoured to the HAP. Therefore, a large Layer 2 domain needs to be planned at the entrance of the entrance hall so that the detoured traffic can be distributed to different APs during roaming.</a:t>
            </a:r>
          </a:p>
          <a:p>
            <a:pPr lvl="1"/>
            <a:r>
              <a:rPr lang="en-US" altLang="zh-CN" smtClean="0"/>
              <a:t>Each AP supports up to 64 Layer 3 roaming STAs. When there are a large number of Layer 3 roaming STAs, the roaming fails and the STAs need to go offline and go online again. (In actual deployment scenarios, you are advised to deploy Layer 2 roaming on the same floor or in the same area based on the service VLAN planning.)</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491185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3050593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A cloud AP is essentially a Fat AP and is independent of each other. Some WLAN services, such as radio calibration, need to be processed centrally. However, no WAC is deployed. To ensure high network reliability and performance and meet local computing requirements, a global control role similar to a WAC is required.</a:t>
            </a:r>
            <a:endParaRPr lang="zh-CN" altLang="zh-CN" smtClean="0"/>
          </a:p>
          <a:p>
            <a:pPr lvl="0"/>
            <a:r>
              <a:rPr lang="en-US" altLang="zh-CN" smtClean="0"/>
              <a:t>A leader AP is an AP with strong capabilities in an AP group. It is responsible for global calibration of the entire group (automatically elected in a Layer 2 domain).</a:t>
            </a:r>
            <a:endParaRPr lang="zh-CN" altLang="zh-CN" smtClean="0"/>
          </a:p>
          <a:p>
            <a:pPr lvl="0"/>
            <a:r>
              <a:rPr lang="en-US" altLang="zh-CN" smtClean="0"/>
              <a:t>The calibration region is automatically divided based on the management VLAN. On a small network, a leader AP can manage all APs (no more than 128 high-performance APs and no more than 50 low-performance APs). In this case, only one management VLAN needs to be planned for APs.</a:t>
            </a:r>
            <a:endParaRPr lang="zh-CN" altLang="zh-CN" smtClean="0"/>
          </a:p>
          <a:p>
            <a:pPr lvl="0"/>
            <a:r>
              <a:rPr lang="en-US" altLang="zh-CN" smtClean="0"/>
              <a:t>When the number of APs exceeds the management specifications of the leader AP, you can divide multiple management VLANs to manage the network. You are advised to plan management VLANs based on floors or physical continuous coverage areas to ensure the continuity of the calibration regions.</a:t>
            </a:r>
            <a:endParaRPr lang="zh-CN" altLang="zh-CN" smtClean="0"/>
          </a:p>
          <a:p>
            <a:pPr lvl="0"/>
            <a:r>
              <a:rPr lang="en-US" altLang="zh-CN" smtClean="0"/>
              <a:t>Port isolation cannot be configured on the uplink access switch of the cloud AP. (The calibration group is negotiated through wired-side broadcasting.)</a:t>
            </a:r>
            <a:endParaRPr lang="zh-CN"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8550990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During scheduled radio calibration, you can enable intelligent radio calibration and use the analyzer to analyze historical data of the WLAN and predict interference sources on the network. During network optimization, APs can avoid possible interference sources on the network in advance to improve the quality of the entire WLAN.</a:t>
            </a:r>
          </a:p>
          <a:p>
            <a:r>
              <a:rPr lang="en-US" altLang="zh-CN" smtClean="0"/>
              <a:t>During deployment, you are advised to perform manual calibration to automatically plan the channels and power of APs after APs are deployed and go online.</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4114702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3843018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3259196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Deployment mode recommendation:</a:t>
            </a:r>
            <a:endParaRPr lang="zh-CN" altLang="zh-CN" smtClean="0"/>
          </a:p>
          <a:p>
            <a:pPr lvl="1"/>
            <a:r>
              <a:rPr lang="en-US" altLang="zh-CN" smtClean="0"/>
              <a:t>It is recommended that iMaster NCE functions as an authentication server to implement authentication and policy control.</a:t>
            </a:r>
            <a:endParaRPr lang="zh-CN" altLang="zh-CN" smtClean="0"/>
          </a:p>
          <a:p>
            <a:pPr lvl="1"/>
            <a:r>
              <a:rPr lang="en-US" altLang="zh-CN" smtClean="0"/>
              <a:t>If an enterprise has its own authentication server, the authentication server can interconnect with a third-party server in proxy mode. In addition, iMaster NCE can also implement user management and some policy management functions.</a:t>
            </a:r>
            <a:endParaRPr lang="zh-CN" altLang="zh-CN" smtClean="0"/>
          </a:p>
          <a:p>
            <a:pPr lvl="1"/>
            <a:r>
              <a:rPr lang="en-US" altLang="zh-CN" smtClean="0"/>
              <a:t>If an enterprise uses a third-party authentication server to provide the access authentication function, the device that functions as an authentication point can directly interconnect with the third-party authentication server.</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7056750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6989395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3040871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133916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Open capabilities at all layers, for all services, and in all scenarios help MSPs, VAS application partners, and customers quickly implement system interconnection, service convergence, and data monetization.</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2245670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39402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9038348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1884812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Similar to the network management mode, the network O&amp;M mode is classified into the following two types based on the O&amp;M operators:</a:t>
            </a:r>
            <a:endParaRPr lang="zh-CN" altLang="zh-CN" smtClean="0"/>
          </a:p>
          <a:p>
            <a:pPr lvl="1"/>
            <a:r>
              <a:rPr lang="en-US" altLang="zh-CN" smtClean="0"/>
              <a:t>Self-O&amp;M: Enterprises perform network O&amp;M by themselves.</a:t>
            </a:r>
            <a:endParaRPr lang="zh-CN" altLang="zh-CN" smtClean="0"/>
          </a:p>
          <a:p>
            <a:pPr lvl="1"/>
            <a:r>
              <a:rPr lang="en-US" altLang="zh-CN" smtClean="0"/>
              <a:t>O&amp;M by MSPs: MSPs are responsible for network O&amp;M. After a tenant submits an application to an MSP, the MSP can directly maintain services of this tenant. In this case, the MSP uses an authorized tenant account to log in to iMaster NCE for network O&amp;M.</a:t>
            </a:r>
            <a:endParaRPr lang="zh-CN"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7667794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en-US" altLang="zh-CN" dirty="0" smtClean="0"/>
              <a:t>ABC</a:t>
            </a:r>
            <a:r>
              <a:rPr lang="en-US" altLang="zh-CN" dirty="0" smtClean="0"/>
              <a:t>. Multi-chassis link aggregation is a link reliability mechanism.</a:t>
            </a:r>
            <a:endParaRPr lang="zh-CN" altLang="zh-CN" dirty="0" smtClean="0"/>
          </a:p>
          <a:p>
            <a:pPr marL="228600" lvl="0" indent="-228600">
              <a:buFont typeface="+mj-lt"/>
              <a:buAutoNum type="arabicPeriod"/>
            </a:pPr>
            <a:r>
              <a:rPr lang="en-US" altLang="zh-CN" dirty="0" smtClean="0"/>
              <a:t>B. Portal authentication is recommended.</a:t>
            </a:r>
            <a:endParaRPr lang="zh-CN"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3575017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69465503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3194408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134770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86960588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913"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154978746"/>
      </p:ext>
    </p:extLst>
  </p:cSld>
  <p:clrMap bg1="lt1" tx1="dk1" bg2="lt2" tx2="dk2" accent1="accent1" accent2="accent2" accent3="accent3" accent4="accent4" accent5="accent5" accent6="accent6" hlink="hlink" folHlink="folHlink"/>
  <p:sldLayoutIdLst>
    <p:sldLayoutId id="214748389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294967295" orient="horz" pos="3906">
          <p15:clr>
            <a:srgbClr val="F26B43"/>
          </p15:clr>
        </p15:guide>
        <p15:guide id="4294967295" pos="574">
          <p15:clr>
            <a:srgbClr val="F26B43"/>
          </p15:clr>
        </p15:guide>
        <p15:guide id="4294967295" orient="horz" pos="572">
          <p15:clr>
            <a:srgbClr val="F26B43"/>
          </p15:clr>
        </p15:guide>
        <p15:guide id="4294967295" orient="horz" pos="1230">
          <p15:clr>
            <a:srgbClr val="F26B43"/>
          </p15:clr>
        </p15:guide>
        <p15:guide id="4294967295" orient="horz" pos="2160">
          <p15:clr>
            <a:srgbClr val="F26B43"/>
          </p15:clr>
        </p15:guide>
        <p15:guide id="4294967295"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image" Target="../media/image13.png"/><Relationship Id="rId7" Type="http://schemas.openxmlformats.org/officeDocument/2006/relationships/image" Target="../media/image4.png"/><Relationship Id="rId12"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5.xml"/><Relationship Id="rId6" Type="http://schemas.openxmlformats.org/officeDocument/2006/relationships/image" Target="../media/image8.png"/><Relationship Id="rId11" Type="http://schemas.openxmlformats.org/officeDocument/2006/relationships/image" Target="../media/image9.png"/><Relationship Id="rId5" Type="http://schemas.openxmlformats.org/officeDocument/2006/relationships/image" Target="../media/image15.png"/><Relationship Id="rId15" Type="http://schemas.openxmlformats.org/officeDocument/2006/relationships/image" Target="../media/image17.png"/><Relationship Id="rId10" Type="http://schemas.openxmlformats.org/officeDocument/2006/relationships/image" Target="../media/image7.png"/><Relationship Id="rId4" Type="http://schemas.openxmlformats.org/officeDocument/2006/relationships/image" Target="../media/image14.png"/><Relationship Id="rId9" Type="http://schemas.openxmlformats.org/officeDocument/2006/relationships/image" Target="../media/image6.png"/><Relationship Id="rId1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6.png"/><Relationship Id="rId3" Type="http://schemas.openxmlformats.org/officeDocument/2006/relationships/image" Target="../media/image5.png"/><Relationship Id="rId7" Type="http://schemas.openxmlformats.org/officeDocument/2006/relationships/image" Target="../media/image7.png"/><Relationship Id="rId12" Type="http://schemas.openxmlformats.org/officeDocument/2006/relationships/image" Target="../media/image22.png"/><Relationship Id="rId2" Type="http://schemas.openxmlformats.org/officeDocument/2006/relationships/notesSlide" Target="../notesSlides/notesSlide13.xml"/><Relationship Id="rId16" Type="http://schemas.openxmlformats.org/officeDocument/2006/relationships/image" Target="../media/image23.png"/><Relationship Id="rId1" Type="http://schemas.openxmlformats.org/officeDocument/2006/relationships/slideLayout" Target="../slideLayouts/slideLayout15.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19.png"/><Relationship Id="rId15" Type="http://schemas.openxmlformats.org/officeDocument/2006/relationships/image" Target="../media/image11.png"/><Relationship Id="rId10" Type="http://schemas.openxmlformats.org/officeDocument/2006/relationships/image" Target="../media/image21.png"/><Relationship Id="rId4" Type="http://schemas.openxmlformats.org/officeDocument/2006/relationships/image" Target="../media/image18.png"/><Relationship Id="rId9" Type="http://schemas.openxmlformats.org/officeDocument/2006/relationships/image" Target="../media/image20.png"/><Relationship Id="rId14" Type="http://schemas.openxmlformats.org/officeDocument/2006/relationships/image" Target="../media/image10.png"/></Relationships>
</file>

<file path=ppt/slides/_rels/slide14.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4.png"/><Relationship Id="rId12"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26.png"/><Relationship Id="rId11" Type="http://schemas.openxmlformats.org/officeDocument/2006/relationships/image" Target="../media/image27.png"/><Relationship Id="rId5" Type="http://schemas.openxmlformats.org/officeDocument/2006/relationships/image" Target="../media/image25.png"/><Relationship Id="rId10"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6.png"/><Relationship Id="rId14" Type="http://schemas.openxmlformats.org/officeDocument/2006/relationships/image" Target="../media/image30.png"/></Relationships>
</file>

<file path=ppt/slides/_rels/slide1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31.png"/><Relationship Id="rId7"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5.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3.png"/><Relationship Id="rId7"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9.png"/><Relationship Id="rId9"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3" Type="http://schemas.openxmlformats.org/officeDocument/2006/relationships/image" Target="../media/image39.png"/><Relationship Id="rId7" Type="http://schemas.openxmlformats.org/officeDocument/2006/relationships/image" Target="../media/image42.png"/><Relationship Id="rId12"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15.xml"/><Relationship Id="rId6" Type="http://schemas.openxmlformats.org/officeDocument/2006/relationships/image" Target="../media/image41.png"/><Relationship Id="rId11" Type="http://schemas.openxmlformats.org/officeDocument/2006/relationships/image" Target="../media/image46.png"/><Relationship Id="rId5" Type="http://schemas.microsoft.com/office/2007/relationships/hdphoto" Target="../media/hdphoto1.wdp"/><Relationship Id="rId10" Type="http://schemas.openxmlformats.org/officeDocument/2006/relationships/image" Target="../media/image45.png"/><Relationship Id="rId4" Type="http://schemas.openxmlformats.org/officeDocument/2006/relationships/image" Target="../media/image40.png"/><Relationship Id="rId9" Type="http://schemas.openxmlformats.org/officeDocument/2006/relationships/image" Target="../media/image4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5.xml"/><Relationship Id="rId6" Type="http://schemas.openxmlformats.org/officeDocument/2006/relationships/image" Target="../media/image9.png"/><Relationship Id="rId5" Type="http://schemas.openxmlformats.org/officeDocument/2006/relationships/image" Target="../media/image5.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15.xml"/><Relationship Id="rId6" Type="http://schemas.openxmlformats.org/officeDocument/2006/relationships/image" Target="../media/image31.png"/><Relationship Id="rId5" Type="http://schemas.openxmlformats.org/officeDocument/2006/relationships/image" Target="../media/image32.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15.xml"/><Relationship Id="rId5" Type="http://schemas.openxmlformats.org/officeDocument/2006/relationships/image" Target="../media/image32.png"/><Relationship Id="rId4" Type="http://schemas.openxmlformats.org/officeDocument/2006/relationships/image" Target="../media/image51.png"/></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3.xml"/><Relationship Id="rId1" Type="http://schemas.openxmlformats.org/officeDocument/2006/relationships/slideLayout" Target="../slideLayouts/slideLayout15.xml"/><Relationship Id="rId6" Type="http://schemas.openxmlformats.org/officeDocument/2006/relationships/image" Target="../media/image32.png"/><Relationship Id="rId5" Type="http://schemas.openxmlformats.org/officeDocument/2006/relationships/image" Target="../media/image50.png"/><Relationship Id="rId4" Type="http://schemas.openxmlformats.org/officeDocument/2006/relationships/image" Target="../media/image53.png"/></Relationships>
</file>

<file path=ppt/slides/_rels/slide2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1.png"/></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7.png"/><Relationship Id="rId7"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15.xml"/><Relationship Id="rId6" Type="http://schemas.openxmlformats.org/officeDocument/2006/relationships/image" Target="../media/image14.png"/><Relationship Id="rId11" Type="http://schemas.openxmlformats.org/officeDocument/2006/relationships/image" Target="../media/image9.png"/><Relationship Id="rId5" Type="http://schemas.openxmlformats.org/officeDocument/2006/relationships/image" Target="../media/image13.png"/><Relationship Id="rId10" Type="http://schemas.openxmlformats.org/officeDocument/2006/relationships/image" Target="../media/image5.png"/><Relationship Id="rId4" Type="http://schemas.openxmlformats.org/officeDocument/2006/relationships/image" Target="../media/image58.png"/><Relationship Id="rId9" Type="http://schemas.openxmlformats.org/officeDocument/2006/relationships/image" Target="../media/image4.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3.xml"/><Relationship Id="rId1" Type="http://schemas.openxmlformats.org/officeDocument/2006/relationships/slideLayout" Target="../slideLayouts/slideLayout15.xml"/><Relationship Id="rId4" Type="http://schemas.openxmlformats.org/officeDocument/2006/relationships/image" Target="../media/image60.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49.png"/><Relationship Id="rId7"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15.xml"/><Relationship Id="rId6" Type="http://schemas.openxmlformats.org/officeDocument/2006/relationships/image" Target="../media/image61.png"/><Relationship Id="rId5" Type="http://schemas.openxmlformats.org/officeDocument/2006/relationships/image" Target="../media/image9.png"/><Relationship Id="rId4" Type="http://schemas.openxmlformats.org/officeDocument/2006/relationships/image" Target="../media/image32.png"/></Relationships>
</file>

<file path=ppt/slides/_rels/slide3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32.png"/><Relationship Id="rId7" Type="http://schemas.openxmlformats.org/officeDocument/2006/relationships/image" Target="../media/image26.png"/><Relationship Id="rId2" Type="http://schemas.openxmlformats.org/officeDocument/2006/relationships/notesSlide" Target="../notesSlides/notesSlide36.xml"/><Relationship Id="rId1" Type="http://schemas.openxmlformats.org/officeDocument/2006/relationships/slideLayout" Target="../slideLayouts/slideLayout15.xml"/><Relationship Id="rId6" Type="http://schemas.openxmlformats.org/officeDocument/2006/relationships/image" Target="../media/image62.png"/><Relationship Id="rId5" Type="http://schemas.openxmlformats.org/officeDocument/2006/relationships/image" Target="../media/image49.png"/><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0.xml"/><Relationship Id="rId1" Type="http://schemas.openxmlformats.org/officeDocument/2006/relationships/slideLayout" Target="../slideLayouts/slideLayout15.xml"/><Relationship Id="rId5" Type="http://schemas.openxmlformats.org/officeDocument/2006/relationships/image" Target="../media/image61.png"/><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9.png"/><Relationship Id="rId7" Type="http://schemas.openxmlformats.org/officeDocument/2006/relationships/image" Target="../media/image49.png"/><Relationship Id="rId2" Type="http://schemas.openxmlformats.org/officeDocument/2006/relationships/notesSlide" Target="../notesSlides/notesSlide41.xml"/><Relationship Id="rId1" Type="http://schemas.openxmlformats.org/officeDocument/2006/relationships/slideLayout" Target="../slideLayouts/slideLayout15.xml"/><Relationship Id="rId6" Type="http://schemas.openxmlformats.org/officeDocument/2006/relationships/image" Target="../media/image63.png"/><Relationship Id="rId5" Type="http://schemas.openxmlformats.org/officeDocument/2006/relationships/image" Target="../media/image15.png"/><Relationship Id="rId4" Type="http://schemas.openxmlformats.org/officeDocument/2006/relationships/image" Target="../media/image14.png"/></Relationships>
</file>

<file path=ppt/slides/_rels/slide4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9.png"/><Relationship Id="rId7" Type="http://schemas.openxmlformats.org/officeDocument/2006/relationships/image" Target="../media/image49.png"/><Relationship Id="rId2" Type="http://schemas.openxmlformats.org/officeDocument/2006/relationships/notesSlide" Target="../notesSlides/notesSlide42.xml"/><Relationship Id="rId1" Type="http://schemas.openxmlformats.org/officeDocument/2006/relationships/slideLayout" Target="../slideLayouts/slideLayout15.xml"/><Relationship Id="rId6" Type="http://schemas.openxmlformats.org/officeDocument/2006/relationships/image" Target="../media/image63.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61.png"/></Relationships>
</file>

<file path=ppt/slides/_rels/slide43.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9.png"/><Relationship Id="rId7"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15.xml"/><Relationship Id="rId6" Type="http://schemas.openxmlformats.org/officeDocument/2006/relationships/image" Target="../media/image63.png"/><Relationship Id="rId5" Type="http://schemas.openxmlformats.org/officeDocument/2006/relationships/image" Target="../media/image15.png"/><Relationship Id="rId10" Type="http://schemas.openxmlformats.org/officeDocument/2006/relationships/image" Target="../media/image61.png"/><Relationship Id="rId4" Type="http://schemas.openxmlformats.org/officeDocument/2006/relationships/image" Target="../media/image14.png"/><Relationship Id="rId9" Type="http://schemas.openxmlformats.org/officeDocument/2006/relationships/image" Target="../media/image7.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32.png"/><Relationship Id="rId7" Type="http://schemas.openxmlformats.org/officeDocument/2006/relationships/image" Target="../media/image26.png"/><Relationship Id="rId2" Type="http://schemas.openxmlformats.org/officeDocument/2006/relationships/notesSlide" Target="../notesSlides/notesSlide47.xml"/><Relationship Id="rId1" Type="http://schemas.openxmlformats.org/officeDocument/2006/relationships/slideLayout" Target="../slideLayouts/slideLayout15.xml"/><Relationship Id="rId6" Type="http://schemas.openxmlformats.org/officeDocument/2006/relationships/image" Target="../media/image62.png"/><Relationship Id="rId5" Type="http://schemas.openxmlformats.org/officeDocument/2006/relationships/image" Target="../media/image49.png"/><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15.xml"/><Relationship Id="rId4" Type="http://schemas.openxmlformats.org/officeDocument/2006/relationships/image" Target="../media/image26.png"/></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9.xml"/><Relationship Id="rId1" Type="http://schemas.openxmlformats.org/officeDocument/2006/relationships/slideLayout" Target="../slideLayouts/slideLayout15.xml"/><Relationship Id="rId5" Type="http://schemas.openxmlformats.org/officeDocument/2006/relationships/image" Target="../media/image4.png"/><Relationship Id="rId4" Type="http://schemas.openxmlformats.org/officeDocument/2006/relationships/image" Target="../media/image6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25.png"/><Relationship Id="rId2" Type="http://schemas.openxmlformats.org/officeDocument/2006/relationships/notesSlide" Target="../notesSlides/notesSlide50.xml"/><Relationship Id="rId1" Type="http://schemas.openxmlformats.org/officeDocument/2006/relationships/slideLayout" Target="../slideLayouts/slideLayout15.xml"/><Relationship Id="rId6" Type="http://schemas.openxmlformats.org/officeDocument/2006/relationships/image" Target="../media/image26.png"/><Relationship Id="rId5" Type="http://schemas.openxmlformats.org/officeDocument/2006/relationships/image" Target="../media/image9.png"/><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2.png"/><Relationship Id="rId7" Type="http://schemas.openxmlformats.org/officeDocument/2006/relationships/image" Target="../media/image25.png"/><Relationship Id="rId2" Type="http://schemas.openxmlformats.org/officeDocument/2006/relationships/notesSlide" Target="../notesSlides/notesSlide51.xml"/><Relationship Id="rId1" Type="http://schemas.openxmlformats.org/officeDocument/2006/relationships/slideLayout" Target="../slideLayouts/slideLayout15.xml"/><Relationship Id="rId6" Type="http://schemas.openxmlformats.org/officeDocument/2006/relationships/image" Target="../media/image26.png"/><Relationship Id="rId5" Type="http://schemas.openxmlformats.org/officeDocument/2006/relationships/image" Target="../media/image49.png"/><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3.xml"/><Relationship Id="rId1" Type="http://schemas.openxmlformats.org/officeDocument/2006/relationships/slideLayout" Target="../slideLayouts/slideLayout15.xml"/><Relationship Id="rId5" Type="http://schemas.openxmlformats.org/officeDocument/2006/relationships/image" Target="../media/image32.png"/><Relationship Id="rId4" Type="http://schemas.openxmlformats.org/officeDocument/2006/relationships/image" Target="../media/image61.png"/></Relationships>
</file>

<file path=ppt/slides/_rels/slide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4.xml"/><Relationship Id="rId1" Type="http://schemas.openxmlformats.org/officeDocument/2006/relationships/slideLayout" Target="../slideLayouts/slideLayout15.xml"/><Relationship Id="rId6" Type="http://schemas.openxmlformats.org/officeDocument/2006/relationships/image" Target="../media/image4.png"/><Relationship Id="rId5" Type="http://schemas.openxmlformats.org/officeDocument/2006/relationships/image" Target="../media/image24.png"/><Relationship Id="rId4" Type="http://schemas.openxmlformats.org/officeDocument/2006/relationships/image" Target="../media/image49.png"/></Relationships>
</file>

<file path=ppt/slides/_rels/slide5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5.xml"/><Relationship Id="rId1" Type="http://schemas.openxmlformats.org/officeDocument/2006/relationships/slideLayout" Target="../slideLayouts/slideLayout15.xml"/><Relationship Id="rId4" Type="http://schemas.openxmlformats.org/officeDocument/2006/relationships/image" Target="../media/image65.emf"/></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0.xml"/><Relationship Id="rId1" Type="http://schemas.openxmlformats.org/officeDocument/2006/relationships/slideLayout" Target="../slideLayouts/slideLayout15.xml"/><Relationship Id="rId5" Type="http://schemas.openxmlformats.org/officeDocument/2006/relationships/image" Target="../media/image49.png"/><Relationship Id="rId4" Type="http://schemas.openxmlformats.org/officeDocument/2006/relationships/image" Target="../media/image52.png"/></Relationships>
</file>

<file path=ppt/slides/_rels/slide61.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66.png"/><Relationship Id="rId7" Type="http://schemas.openxmlformats.org/officeDocument/2006/relationships/image" Target="../media/image51.png"/><Relationship Id="rId2" Type="http://schemas.openxmlformats.org/officeDocument/2006/relationships/notesSlide" Target="../notesSlides/notesSlide61.xml"/><Relationship Id="rId1" Type="http://schemas.openxmlformats.org/officeDocument/2006/relationships/slideLayout" Target="../slideLayouts/slideLayout15.xml"/><Relationship Id="rId6" Type="http://schemas.openxmlformats.org/officeDocument/2006/relationships/image" Target="../media/image14.png"/><Relationship Id="rId5" Type="http://schemas.openxmlformats.org/officeDocument/2006/relationships/image" Target="../media/image15.png"/><Relationship Id="rId4" Type="http://schemas.openxmlformats.org/officeDocument/2006/relationships/image" Target="../media/image52.png"/></Relationships>
</file>

<file path=ppt/slides/_rels/slide6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2.xml"/><Relationship Id="rId1" Type="http://schemas.openxmlformats.org/officeDocument/2006/relationships/slideLayout" Target="../slideLayouts/slideLayout15.xml"/><Relationship Id="rId5" Type="http://schemas.openxmlformats.org/officeDocument/2006/relationships/image" Target="../media/image49.png"/><Relationship Id="rId4" Type="http://schemas.openxmlformats.org/officeDocument/2006/relationships/image" Target="../media/image4.png"/></Relationships>
</file>

<file path=ppt/slides/_rels/slide6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3.xml"/><Relationship Id="rId1" Type="http://schemas.openxmlformats.org/officeDocument/2006/relationships/slideLayout" Target="../slideLayouts/slideLayout15.xml"/><Relationship Id="rId6" Type="http://schemas.openxmlformats.org/officeDocument/2006/relationships/image" Target="../media/image63.png"/><Relationship Id="rId5" Type="http://schemas.openxmlformats.org/officeDocument/2006/relationships/image" Target="../media/image49.png"/><Relationship Id="rId4" Type="http://schemas.openxmlformats.org/officeDocument/2006/relationships/image" Target="../media/image4.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32.png"/><Relationship Id="rId7" Type="http://schemas.openxmlformats.org/officeDocument/2006/relationships/image" Target="../media/image67.png"/><Relationship Id="rId2" Type="http://schemas.openxmlformats.org/officeDocument/2006/relationships/notesSlide" Target="../notesSlides/notesSlide65.xml"/><Relationship Id="rId1" Type="http://schemas.openxmlformats.org/officeDocument/2006/relationships/slideLayout" Target="../slideLayouts/slideLayout15.xml"/><Relationship Id="rId6" Type="http://schemas.openxmlformats.org/officeDocument/2006/relationships/image" Target="../media/image26.png"/><Relationship Id="rId5" Type="http://schemas.openxmlformats.org/officeDocument/2006/relationships/image" Target="../media/image49.png"/><Relationship Id="rId10" Type="http://schemas.openxmlformats.org/officeDocument/2006/relationships/image" Target="../media/image61.png"/><Relationship Id="rId4" Type="http://schemas.openxmlformats.org/officeDocument/2006/relationships/image" Target="../media/image9.png"/><Relationship Id="rId9" Type="http://schemas.openxmlformats.org/officeDocument/2006/relationships/image" Target="../media/image69.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9.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3.xml"/><Relationship Id="rId1" Type="http://schemas.openxmlformats.org/officeDocument/2006/relationships/slideLayout" Target="../slideLayouts/slideLayout15.xml"/><Relationship Id="rId6" Type="http://schemas.openxmlformats.org/officeDocument/2006/relationships/image" Target="../media/image74.jpeg"/><Relationship Id="rId5" Type="http://schemas.openxmlformats.org/officeDocument/2006/relationships/image" Target="../media/image73.png"/><Relationship Id="rId4" Type="http://schemas.openxmlformats.org/officeDocument/2006/relationships/image" Target="../media/image72.png"/></Relationships>
</file>

<file path=ppt/slides/_rels/slide74.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32.png"/><Relationship Id="rId2" Type="http://schemas.openxmlformats.org/officeDocument/2006/relationships/notesSlide" Target="../notesSlides/notesSlide74.xml"/><Relationship Id="rId1" Type="http://schemas.openxmlformats.org/officeDocument/2006/relationships/slideLayout" Target="../slideLayouts/slideLayout15.xml"/><Relationship Id="rId6" Type="http://schemas.openxmlformats.org/officeDocument/2006/relationships/image" Target="../media/image63.png"/><Relationship Id="rId5" Type="http://schemas.openxmlformats.org/officeDocument/2006/relationships/image" Target="../media/image49.png"/><Relationship Id="rId4" Type="http://schemas.openxmlformats.org/officeDocument/2006/relationships/image" Target="../media/image4.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6.xml"/><Relationship Id="rId1" Type="http://schemas.openxmlformats.org/officeDocument/2006/relationships/slideLayout" Target="../slideLayouts/slideLayout15.xml"/><Relationship Id="rId5" Type="http://schemas.openxmlformats.org/officeDocument/2006/relationships/image" Target="../media/image5.png"/><Relationship Id="rId4" Type="http://schemas.openxmlformats.org/officeDocument/2006/relationships/image" Target="../media/image26.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8.xml"/><Relationship Id="rId1" Type="http://schemas.openxmlformats.org/officeDocument/2006/relationships/slideLayout" Target="../slideLayouts/slideLayout15.xml"/><Relationship Id="rId6" Type="http://schemas.openxmlformats.org/officeDocument/2006/relationships/image" Target="../media/image14.png"/><Relationship Id="rId5" Type="http://schemas.openxmlformats.org/officeDocument/2006/relationships/image" Target="../media/image5.png"/><Relationship Id="rId4" Type="http://schemas.openxmlformats.org/officeDocument/2006/relationships/image" Target="../media/image4.png"/></Relationships>
</file>

<file path=ppt/slides/_rels/slide7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9.xml"/><Relationship Id="rId1" Type="http://schemas.openxmlformats.org/officeDocument/2006/relationships/slideLayout" Target="../slideLayouts/slideLayout15.xml"/><Relationship Id="rId6" Type="http://schemas.openxmlformats.org/officeDocument/2006/relationships/image" Target="../media/image14.png"/><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0.xml"/><Relationship Id="rId1" Type="http://schemas.openxmlformats.org/officeDocument/2006/relationships/slideLayout" Target="../slideLayouts/slideLayout15.xml"/><Relationship Id="rId4" Type="http://schemas.openxmlformats.org/officeDocument/2006/relationships/image" Target="../media/image75.png"/></Relationships>
</file>

<file path=ppt/slides/_rels/slide8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1.xml"/><Relationship Id="rId1" Type="http://schemas.openxmlformats.org/officeDocument/2006/relationships/slideLayout" Target="../slideLayouts/slideLayout15.xml"/><Relationship Id="rId5" Type="http://schemas.openxmlformats.org/officeDocument/2006/relationships/image" Target="../media/image32.png"/><Relationship Id="rId4" Type="http://schemas.openxmlformats.org/officeDocument/2006/relationships/image" Target="../media/image75.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5.xml"/></Relationships>
</file>

<file path=ppt/slides/_rels/slide8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4.xml"/><Relationship Id="rId1" Type="http://schemas.openxmlformats.org/officeDocument/2006/relationships/slideLayout" Target="../slideLayouts/slideLayout15.xml"/><Relationship Id="rId5" Type="http://schemas.openxmlformats.org/officeDocument/2006/relationships/image" Target="../media/image76.png"/><Relationship Id="rId4" Type="http://schemas.openxmlformats.org/officeDocument/2006/relationships/image" Target="../media/image32.png"/></Relationships>
</file>

<file path=ppt/slides/_rels/slide8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5.xml"/><Relationship Id="rId1" Type="http://schemas.openxmlformats.org/officeDocument/2006/relationships/slideLayout" Target="../slideLayouts/slideLayout15.xml"/><Relationship Id="rId5" Type="http://schemas.openxmlformats.org/officeDocument/2006/relationships/image" Target="../media/image32.png"/><Relationship Id="rId4" Type="http://schemas.openxmlformats.org/officeDocument/2006/relationships/image" Target="../media/image5.png"/></Relationships>
</file>

<file path=ppt/slides/_rels/slide86.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2.png"/><Relationship Id="rId7" Type="http://schemas.openxmlformats.org/officeDocument/2006/relationships/image" Target="../media/image78.png"/><Relationship Id="rId2" Type="http://schemas.openxmlformats.org/officeDocument/2006/relationships/notesSlide" Target="../notesSlides/notesSlide86.xml"/><Relationship Id="rId1" Type="http://schemas.openxmlformats.org/officeDocument/2006/relationships/slideLayout" Target="../slideLayouts/slideLayout15.xml"/><Relationship Id="rId6" Type="http://schemas.openxmlformats.org/officeDocument/2006/relationships/image" Target="../media/image77.png"/><Relationship Id="rId5" Type="http://schemas.openxmlformats.org/officeDocument/2006/relationships/image" Target="../media/image4.pn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0.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80.png"/><Relationship Id="rId2" Type="http://schemas.openxmlformats.org/officeDocument/2006/relationships/notesSlide" Target="../notesSlides/notesSlide88.xml"/><Relationship Id="rId1" Type="http://schemas.openxmlformats.org/officeDocument/2006/relationships/slideLayout" Target="../slideLayouts/slideLayout15.xml"/><Relationship Id="rId6" Type="http://schemas.openxmlformats.org/officeDocument/2006/relationships/image" Target="../media/image5.png"/><Relationship Id="rId5" Type="http://schemas.openxmlformats.org/officeDocument/2006/relationships/image" Target="../media/image79.png"/><Relationship Id="rId4" Type="http://schemas.openxmlformats.org/officeDocument/2006/relationships/image" Target="../media/image4.pn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1.xml"/><Relationship Id="rId1" Type="http://schemas.openxmlformats.org/officeDocument/2006/relationships/slideLayout" Target="../slideLayouts/slideLayout15.xml"/><Relationship Id="rId4" Type="http://schemas.openxmlformats.org/officeDocument/2006/relationships/image" Target="../media/image81.png"/></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9.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文本占位符 12"/>
          <p:cNvSpPr>
            <a:spLocks noGrp="1"/>
          </p:cNvSpPr>
          <p:nvPr>
            <p:ph type="body" sz="quarter" idx="17"/>
          </p:nvPr>
        </p:nvSpPr>
        <p:spPr/>
        <p:txBody>
          <a:bodyPr/>
          <a:lstStyle/>
          <a:p>
            <a:endParaRPr lang="zh-CN" altLang="en-US"/>
          </a:p>
        </p:txBody>
      </p:sp>
      <p:sp>
        <p:nvSpPr>
          <p:cNvPr id="4" name="文本占位符 3"/>
          <p:cNvSpPr>
            <a:spLocks noGrp="1"/>
          </p:cNvSpPr>
          <p:nvPr>
            <p:ph type="body" sz="quarter" idx="18"/>
          </p:nvPr>
        </p:nvSpPr>
        <p:spPr/>
        <p:txBody>
          <a:bodyPr/>
          <a:lstStyle/>
          <a:p>
            <a:r>
              <a:rPr lang="en-US" altLang="zh-CN" smtClean="0"/>
              <a:t>Datacom</a:t>
            </a:r>
            <a:endParaRPr lang="zh-CN" altLang="en-US" dirty="0"/>
          </a:p>
        </p:txBody>
      </p:sp>
      <p:sp>
        <p:nvSpPr>
          <p:cNvPr id="14" name="文本占位符 13"/>
          <p:cNvSpPr>
            <a:spLocks noGrp="1"/>
          </p:cNvSpPr>
          <p:nvPr>
            <p:ph type="body" sz="quarter" idx="19"/>
          </p:nvPr>
        </p:nvSpPr>
        <p:spPr/>
        <p:txBody>
          <a:bodyPr/>
          <a:lstStyle/>
          <a:p>
            <a:endParaRPr lang="zh-CN" altLang="en-US"/>
          </a:p>
        </p:txBody>
      </p:sp>
      <p:sp>
        <p:nvSpPr>
          <p:cNvPr id="6" name="文本占位符 5"/>
          <p:cNvSpPr>
            <a:spLocks noGrp="1"/>
          </p:cNvSpPr>
          <p:nvPr>
            <p:ph type="body" sz="quarter" idx="20"/>
          </p:nvPr>
        </p:nvSpPr>
        <p:spPr/>
        <p:txBody>
          <a:bodyPr/>
          <a:lstStyle/>
          <a:p>
            <a:r>
              <a:rPr lang="en-US" altLang="zh-CN" smtClean="0"/>
              <a:t>V1.0</a:t>
            </a:r>
            <a:endParaRPr lang="zh-CN" altLang="en-US" dirty="0"/>
          </a:p>
        </p:txBody>
      </p:sp>
      <p:sp>
        <p:nvSpPr>
          <p:cNvPr id="2" name="文本占位符 1"/>
          <p:cNvSpPr>
            <a:spLocks noGrp="1"/>
          </p:cNvSpPr>
          <p:nvPr>
            <p:ph type="body" sz="quarter" idx="13"/>
          </p:nvPr>
        </p:nvSpPr>
        <p:spPr/>
        <p:txBody>
          <a:bodyPr/>
          <a:lstStyle/>
          <a:p>
            <a:r>
              <a:rPr lang="en-US" altLang="zh-CN" smtClean="0"/>
              <a:t>Shi Miaomiao/swx791350</a:t>
            </a:r>
            <a:endParaRPr lang="zh-CN" altLang="en-US" dirty="0"/>
          </a:p>
        </p:txBody>
      </p:sp>
      <p:sp>
        <p:nvSpPr>
          <p:cNvPr id="3" name="文本占位符 2"/>
          <p:cNvSpPr>
            <a:spLocks noGrp="1"/>
          </p:cNvSpPr>
          <p:nvPr>
            <p:ph type="body" sz="quarter" idx="14"/>
          </p:nvPr>
        </p:nvSpPr>
        <p:spPr/>
        <p:txBody>
          <a:bodyPr/>
          <a:lstStyle/>
          <a:p>
            <a:r>
              <a:rPr lang="en-US" altLang="zh-CN" smtClean="0"/>
              <a:t>2021.3.1</a:t>
            </a:r>
            <a:endParaRPr lang="zh-CN" altLang="en-US" dirty="0"/>
          </a:p>
        </p:txBody>
      </p:sp>
      <p:sp>
        <p:nvSpPr>
          <p:cNvPr id="26" name="文本占位符 25"/>
          <p:cNvSpPr>
            <a:spLocks noGrp="1"/>
          </p:cNvSpPr>
          <p:nvPr>
            <p:ph type="body" sz="quarter" idx="15"/>
          </p:nvPr>
        </p:nvSpPr>
        <p:spPr/>
        <p:txBody>
          <a:bodyPr/>
          <a:lstStyle/>
          <a:p>
            <a:r>
              <a:rPr lang="en-US" altLang="zh-CN" smtClean="0"/>
              <a:t>He Junjian/hwx580230</a:t>
            </a:r>
            <a:endParaRPr lang="zh-CN" altLang="en-US" dirty="0"/>
          </a:p>
        </p:txBody>
      </p:sp>
      <p:sp>
        <p:nvSpPr>
          <p:cNvPr id="29" name="文本占位符 28"/>
          <p:cNvSpPr>
            <a:spLocks noGrp="1"/>
          </p:cNvSpPr>
          <p:nvPr>
            <p:ph type="body" sz="quarter" idx="16"/>
          </p:nvPr>
        </p:nvSpPr>
        <p:spPr/>
        <p:txBody>
          <a:bodyPr/>
          <a:lstStyle/>
          <a:p>
            <a:r>
              <a:rPr lang="en-US" altLang="zh-CN" smtClean="0"/>
              <a:t>New</a:t>
            </a:r>
            <a:endParaRPr lang="zh-CN" altLang="en-US" dirty="0"/>
          </a:p>
        </p:txBody>
      </p:sp>
      <p:sp>
        <p:nvSpPr>
          <p:cNvPr id="15" name="文本占位符 14"/>
          <p:cNvSpPr>
            <a:spLocks noGrp="1"/>
          </p:cNvSpPr>
          <p:nvPr>
            <p:ph type="body" sz="quarter" idx="21"/>
          </p:nvPr>
        </p:nvSpPr>
        <p:spPr/>
        <p:txBody>
          <a:bodyPr/>
          <a:lstStyle/>
          <a:p>
            <a:endParaRPr lang="zh-CN" altLang="en-US"/>
          </a:p>
        </p:txBody>
      </p:sp>
      <p:sp>
        <p:nvSpPr>
          <p:cNvPr id="16" name="文本占位符 15"/>
          <p:cNvSpPr>
            <a:spLocks noGrp="1"/>
          </p:cNvSpPr>
          <p:nvPr>
            <p:ph type="body" sz="quarter" idx="22"/>
          </p:nvPr>
        </p:nvSpPr>
        <p:spPr/>
        <p:txBody>
          <a:bodyPr/>
          <a:lstStyle/>
          <a:p>
            <a:endParaRPr lang="zh-CN" altLang="en-US"/>
          </a:p>
        </p:txBody>
      </p:sp>
      <p:sp>
        <p:nvSpPr>
          <p:cNvPr id="17" name="文本占位符 16"/>
          <p:cNvSpPr>
            <a:spLocks noGrp="1"/>
          </p:cNvSpPr>
          <p:nvPr>
            <p:ph type="body" sz="quarter" idx="23"/>
          </p:nvPr>
        </p:nvSpPr>
        <p:spPr/>
        <p:txBody>
          <a:bodyPr/>
          <a:lstStyle/>
          <a:p>
            <a:endParaRPr lang="zh-CN" altLang="en-US"/>
          </a:p>
        </p:txBody>
      </p:sp>
      <p:sp>
        <p:nvSpPr>
          <p:cNvPr id="18" name="文本占位符 17"/>
          <p:cNvSpPr>
            <a:spLocks noGrp="1"/>
          </p:cNvSpPr>
          <p:nvPr>
            <p:ph type="body" sz="quarter" idx="24"/>
          </p:nvPr>
        </p:nvSpPr>
        <p:spPr/>
        <p:txBody>
          <a:bodyPr/>
          <a:lstStyle/>
          <a:p>
            <a:endParaRPr lang="zh-CN" altLang="en-US"/>
          </a:p>
        </p:txBody>
      </p:sp>
      <p:sp>
        <p:nvSpPr>
          <p:cNvPr id="19" name="文本占位符 18"/>
          <p:cNvSpPr>
            <a:spLocks noGrp="1"/>
          </p:cNvSpPr>
          <p:nvPr>
            <p:ph type="body" sz="quarter" idx="25"/>
          </p:nvPr>
        </p:nvSpPr>
        <p:spPr/>
        <p:txBody>
          <a:bodyPr/>
          <a:lstStyle/>
          <a:p>
            <a:endParaRPr lang="zh-CN" altLang="en-US"/>
          </a:p>
        </p:txBody>
      </p:sp>
      <p:sp>
        <p:nvSpPr>
          <p:cNvPr id="20" name="文本占位符 19"/>
          <p:cNvSpPr>
            <a:spLocks noGrp="1"/>
          </p:cNvSpPr>
          <p:nvPr>
            <p:ph type="body" sz="quarter" idx="26"/>
          </p:nvPr>
        </p:nvSpPr>
        <p:spPr/>
        <p:txBody>
          <a:bodyPr/>
          <a:lstStyle/>
          <a:p>
            <a:endParaRPr lang="zh-CN" altLang="en-US"/>
          </a:p>
        </p:txBody>
      </p:sp>
      <p:sp>
        <p:nvSpPr>
          <p:cNvPr id="21" name="文本占位符 20"/>
          <p:cNvSpPr>
            <a:spLocks noGrp="1"/>
          </p:cNvSpPr>
          <p:nvPr>
            <p:ph type="body" sz="quarter" idx="27"/>
          </p:nvPr>
        </p:nvSpPr>
        <p:spPr/>
        <p:txBody>
          <a:bodyPr/>
          <a:lstStyle/>
          <a:p>
            <a:endParaRPr lang="zh-CN" altLang="en-US"/>
          </a:p>
        </p:txBody>
      </p:sp>
      <p:sp>
        <p:nvSpPr>
          <p:cNvPr id="22" name="文本占位符 21"/>
          <p:cNvSpPr>
            <a:spLocks noGrp="1"/>
          </p:cNvSpPr>
          <p:nvPr>
            <p:ph type="body" sz="quarter" idx="28"/>
          </p:nvPr>
        </p:nvSpPr>
        <p:spPr/>
        <p:txBody>
          <a:bodyPr/>
          <a:lstStyle/>
          <a:p>
            <a:endParaRPr lang="zh-CN" altLang="en-US"/>
          </a:p>
        </p:txBody>
      </p:sp>
      <p:sp>
        <p:nvSpPr>
          <p:cNvPr id="23" name="文本占位符 22"/>
          <p:cNvSpPr>
            <a:spLocks noGrp="1"/>
          </p:cNvSpPr>
          <p:nvPr>
            <p:ph type="body" sz="quarter" idx="29"/>
          </p:nvPr>
        </p:nvSpPr>
        <p:spPr/>
        <p:txBody>
          <a:bodyPr/>
          <a:lstStyle/>
          <a:p>
            <a:endParaRPr lang="zh-CN" altLang="en-US"/>
          </a:p>
        </p:txBody>
      </p:sp>
      <p:sp>
        <p:nvSpPr>
          <p:cNvPr id="24" name="文本占位符 23"/>
          <p:cNvSpPr>
            <a:spLocks noGrp="1"/>
          </p:cNvSpPr>
          <p:nvPr>
            <p:ph type="body" sz="quarter" idx="30"/>
          </p:nvPr>
        </p:nvSpPr>
        <p:spPr/>
        <p:txBody>
          <a:bodyPr/>
          <a:lstStyle/>
          <a:p>
            <a:endParaRPr lang="zh-CN" altLang="en-US"/>
          </a:p>
        </p:txBody>
      </p:sp>
      <p:sp>
        <p:nvSpPr>
          <p:cNvPr id="25" name="文本占位符 24"/>
          <p:cNvSpPr>
            <a:spLocks noGrp="1"/>
          </p:cNvSpPr>
          <p:nvPr>
            <p:ph type="body" sz="quarter" idx="31"/>
          </p:nvPr>
        </p:nvSpPr>
        <p:spPr/>
        <p:txBody>
          <a:bodyPr/>
          <a:lstStyle/>
          <a:p>
            <a:endParaRPr lang="zh-CN" altLang="en-US"/>
          </a:p>
        </p:txBody>
      </p:sp>
      <p:sp>
        <p:nvSpPr>
          <p:cNvPr id="27" name="文本占位符 26"/>
          <p:cNvSpPr>
            <a:spLocks noGrp="1"/>
          </p:cNvSpPr>
          <p:nvPr>
            <p:ph type="body" sz="quarter" idx="32"/>
          </p:nvPr>
        </p:nvSpPr>
        <p:spPr/>
        <p:txBody>
          <a:bodyPr/>
          <a:lstStyle/>
          <a:p>
            <a:endParaRPr lang="zh-CN" altLang="en-US"/>
          </a:p>
        </p:txBody>
      </p:sp>
      <p:sp>
        <p:nvSpPr>
          <p:cNvPr id="28" name="文本占位符 27"/>
          <p:cNvSpPr>
            <a:spLocks noGrp="1"/>
          </p:cNvSpPr>
          <p:nvPr>
            <p:ph type="body" sz="quarter" idx="33"/>
          </p:nvPr>
        </p:nvSpPr>
        <p:spPr/>
        <p:txBody>
          <a:bodyPr/>
          <a:lstStyle/>
          <a:p>
            <a:endParaRPr lang="zh-CN" altLang="en-US"/>
          </a:p>
        </p:txBody>
      </p:sp>
      <p:sp>
        <p:nvSpPr>
          <p:cNvPr id="31" name="文本占位符 30"/>
          <p:cNvSpPr>
            <a:spLocks noGrp="1"/>
          </p:cNvSpPr>
          <p:nvPr>
            <p:ph type="body" sz="quarter" idx="34"/>
          </p:nvPr>
        </p:nvSpPr>
        <p:spPr/>
        <p:txBody>
          <a:bodyPr/>
          <a:lstStyle/>
          <a:p>
            <a:endParaRPr lang="zh-CN" altLang="en-US"/>
          </a:p>
        </p:txBody>
      </p:sp>
      <p:sp>
        <p:nvSpPr>
          <p:cNvPr id="32" name="文本占位符 31"/>
          <p:cNvSpPr>
            <a:spLocks noGrp="1"/>
          </p:cNvSpPr>
          <p:nvPr>
            <p:ph type="body" sz="quarter" idx="35"/>
          </p:nvPr>
        </p:nvSpPr>
        <p:spPr/>
        <p:txBody>
          <a:bodyPr/>
          <a:lstStyle/>
          <a:p>
            <a:endParaRPr lang="zh-CN" altLang="en-US"/>
          </a:p>
        </p:txBody>
      </p:sp>
      <p:sp>
        <p:nvSpPr>
          <p:cNvPr id="33" name="文本占位符 32"/>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2120211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zh-CN" dirty="0">
                <a:sym typeface="Huawei Sans" panose="020C0503030203020204" pitchFamily="34" charset="0"/>
              </a:rPr>
              <a:t>Huawei </a:t>
            </a:r>
            <a:r>
              <a:rPr lang="en-US" altLang="zh-CN" dirty="0" smtClean="0">
                <a:sym typeface="Huawei Sans" panose="020C0503030203020204" pitchFamily="34" charset="0"/>
              </a:rPr>
              <a:t>CloudCampus Cloud-Managed Network Solution</a:t>
            </a:r>
            <a:endParaRPr lang="zh-CN" altLang="en-US" dirty="0">
              <a:cs typeface="+mn-ea"/>
              <a:sym typeface="Huawei Sans" panose="020C0503030203020204" pitchFamily="34" charset="0"/>
            </a:endParaRPr>
          </a:p>
        </p:txBody>
      </p:sp>
      <p:sp>
        <p:nvSpPr>
          <p:cNvPr id="21" name="Freeform 159"/>
          <p:cNvSpPr/>
          <p:nvPr/>
        </p:nvSpPr>
        <p:spPr bwMode="gray">
          <a:xfrm flipH="1">
            <a:off x="2004257" y="1800763"/>
            <a:ext cx="3733603" cy="20598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endParaRPr lang="en-US" sz="1200" b="1">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bwMode="gray">
          <a:xfrm>
            <a:off x="5913016" y="986097"/>
            <a:ext cx="5836071" cy="324000"/>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lvl="0" algn="ctr" fontAlgn="ctr"/>
            <a:r>
              <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Ultra-broadband connection, improving network and application quality</a:t>
            </a:r>
          </a:p>
        </p:txBody>
      </p:sp>
      <p:sp>
        <p:nvSpPr>
          <p:cNvPr id="24" name="圆角矩形 23"/>
          <p:cNvSpPr/>
          <p:nvPr/>
        </p:nvSpPr>
        <p:spPr bwMode="gray">
          <a:xfrm>
            <a:off x="5913016" y="2529203"/>
            <a:ext cx="5836071" cy="324000"/>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Simplified management, reducing OPEX</a:t>
            </a:r>
          </a:p>
        </p:txBody>
      </p:sp>
      <p:sp>
        <p:nvSpPr>
          <p:cNvPr id="26" name="圆角矩形 25"/>
          <p:cNvSpPr/>
          <p:nvPr/>
        </p:nvSpPr>
        <p:spPr bwMode="gray">
          <a:xfrm>
            <a:off x="5913015" y="4878354"/>
            <a:ext cx="5836071" cy="324000"/>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AI-powered cloud-based Intelligent O&amp;M</a:t>
            </a:r>
          </a:p>
        </p:txBody>
      </p:sp>
      <p:sp>
        <p:nvSpPr>
          <p:cNvPr id="31" name="TextBox 300"/>
          <p:cNvSpPr txBox="1"/>
          <p:nvPr/>
        </p:nvSpPr>
        <p:spPr bwMode="gray">
          <a:xfrm>
            <a:off x="1838233" y="4035362"/>
            <a:ext cx="3906054" cy="2173733"/>
          </a:xfrm>
          <a:prstGeom prst="roundRect">
            <a:avLst>
              <a:gd name="adj" fmla="val 7589"/>
            </a:avLst>
          </a:prstGeom>
          <a:solidFill>
            <a:schemeClr val="bg1">
              <a:lumMod val="95000"/>
            </a:schemeClr>
          </a:solidFill>
          <a:ln>
            <a:noFill/>
          </a:ln>
        </p:spPr>
        <p:txBody>
          <a:bodyPr wrap="square" rtlCol="0" anchor="ctr" anchorCtr="0">
            <a:noAutofit/>
          </a:bodyPr>
          <a:lstStyle>
            <a:defPPr>
              <a:defRPr lang="en-US"/>
            </a:defPPr>
            <a:lvl1pPr algn="ctr">
              <a:defRPr sz="1100" b="1">
                <a:solidFill>
                  <a:prstClr val="white"/>
                </a:solidFill>
              </a:defRPr>
            </a:lvl1pPr>
          </a:lstStyle>
          <a:p>
            <a:endParaRPr lang="en-US" altLang="zh-CN" sz="1400" b="0">
              <a:solidFill>
                <a:prstClr val="black">
                  <a:lumMod val="65000"/>
                  <a:lumOff val="3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Box 303"/>
          <p:cNvSpPr txBox="1"/>
          <p:nvPr/>
        </p:nvSpPr>
        <p:spPr bwMode="gray">
          <a:xfrm>
            <a:off x="1838233" y="1293734"/>
            <a:ext cx="3906054" cy="401321"/>
          </a:xfrm>
          <a:prstGeom prst="roundRect">
            <a:avLst>
              <a:gd name="adj" fmla="val 7648"/>
            </a:avLst>
          </a:prstGeom>
          <a:solidFill>
            <a:schemeClr val="bg1">
              <a:lumMod val="95000"/>
            </a:schemeClr>
          </a:solidFill>
          <a:ln>
            <a:noFill/>
          </a:ln>
        </p:spPr>
        <p:txBody>
          <a:bodyPr wrap="square" rtlCol="0" anchor="ctr" anchorCtr="0">
            <a:noAutofit/>
          </a:bodyPr>
          <a:lstStyle>
            <a:defPPr>
              <a:defRPr lang="en-US"/>
            </a:defPPr>
            <a:lvl1pPr algn="ctr">
              <a:defRPr sz="1100" b="1">
                <a:solidFill>
                  <a:prstClr val="white"/>
                </a:solidFill>
              </a:defRPr>
            </a:lvl1pPr>
          </a:lstStyle>
          <a:p>
            <a:r>
              <a:rPr lang="en-US" altLang="zh-CN" sz="1400" b="0" dirty="0">
                <a:solidFill>
                  <a:prstClr val="black">
                    <a:lumMod val="65000"/>
                    <a:lumOff val="35000"/>
                  </a:prstClr>
                </a:solidFill>
                <a:latin typeface="Huawei Sans" panose="020C0503030203020204" pitchFamily="34" charset="0"/>
                <a:ea typeface="方正兰亭黑简体" panose="02000000000000000000" pitchFamily="2" charset="-122"/>
                <a:sym typeface="Huawei Sans" panose="020C0503030203020204" pitchFamily="34" charset="0"/>
              </a:rPr>
              <a:t>Industry-specific applications</a:t>
            </a:r>
          </a:p>
        </p:txBody>
      </p:sp>
      <p:pic>
        <p:nvPicPr>
          <p:cNvPr id="33" name="图片 3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95960" y="2557878"/>
            <a:ext cx="1488552" cy="276999"/>
          </a:xfrm>
          <a:prstGeom prst="rect">
            <a:avLst/>
          </a:prstGeom>
        </p:spPr>
      </p:pic>
      <p:pic>
        <p:nvPicPr>
          <p:cNvPr id="20" name="图片 1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095960" y="3047972"/>
            <a:ext cx="1488552" cy="276999"/>
          </a:xfrm>
          <a:prstGeom prst="rect">
            <a:avLst/>
          </a:prstGeom>
        </p:spPr>
      </p:pic>
      <p:sp>
        <p:nvSpPr>
          <p:cNvPr id="38" name="TextBox 300"/>
          <p:cNvSpPr txBox="1"/>
          <p:nvPr/>
        </p:nvSpPr>
        <p:spPr>
          <a:xfrm>
            <a:off x="442913" y="4067672"/>
            <a:ext cx="1395320" cy="2133103"/>
          </a:xfrm>
          <a:prstGeom prst="roundRect">
            <a:avLst>
              <a:gd name="adj" fmla="val 7589"/>
            </a:avLst>
          </a:prstGeom>
          <a:noFill/>
          <a:ln>
            <a:noFill/>
          </a:ln>
        </p:spPr>
        <p:txBody>
          <a:bodyPr wrap="square" rtlCol="0" anchor="ctr" anchorCtr="0">
            <a:noAutofit/>
          </a:bodyPr>
          <a:lstStyle>
            <a:defPPr>
              <a:defRPr lang="en-US"/>
            </a:defPPr>
            <a:lvl1pPr algn="ctr">
              <a:defRPr sz="1100" b="1">
                <a:solidFill>
                  <a:prstClr val="white"/>
                </a:solidFill>
              </a:defRPr>
            </a:lvl1pPr>
          </a:lstStyle>
          <a:p>
            <a:pP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Multi-tenant network</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301"/>
          <p:cNvSpPr txBox="1"/>
          <p:nvPr/>
        </p:nvSpPr>
        <p:spPr>
          <a:xfrm>
            <a:off x="328907" y="2462741"/>
            <a:ext cx="1530224" cy="1477585"/>
          </a:xfrm>
          <a:prstGeom prst="roundRect">
            <a:avLst>
              <a:gd name="adj" fmla="val 6351"/>
            </a:avLst>
          </a:prstGeom>
          <a:noFill/>
          <a:ln>
            <a:noFill/>
          </a:ln>
        </p:spPr>
        <p:txBody>
          <a:bodyPr wrap="square" rtlCol="0" anchor="ctr" anchorCtr="0">
            <a:noAutofit/>
          </a:bodyPr>
          <a:lstStyle>
            <a:defPPr>
              <a:defRPr lang="en-US"/>
            </a:defPPr>
            <a:lvl1pPr algn="ctr">
              <a:defRPr sz="1100" b="1">
                <a:solidFill>
                  <a:prstClr val="white"/>
                </a:solidFill>
              </a:defRPr>
            </a:lvl1pPr>
          </a:lstStyle>
          <a:p>
            <a:pPr fontAlgn="ctr"/>
            <a:r>
              <a:rPr lang="en-US" altLang="zh-CN" sz="14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Cloud management platform</a:t>
            </a:r>
          </a:p>
        </p:txBody>
      </p:sp>
      <p:sp>
        <p:nvSpPr>
          <p:cNvPr id="40" name="TextBox 303"/>
          <p:cNvSpPr txBox="1"/>
          <p:nvPr/>
        </p:nvSpPr>
        <p:spPr>
          <a:xfrm>
            <a:off x="349805" y="1462404"/>
            <a:ext cx="1488428" cy="401321"/>
          </a:xfrm>
          <a:prstGeom prst="roundRect">
            <a:avLst>
              <a:gd name="adj" fmla="val 7648"/>
            </a:avLst>
          </a:prstGeom>
          <a:noFill/>
          <a:ln>
            <a:noFill/>
          </a:ln>
        </p:spPr>
        <p:txBody>
          <a:bodyPr wrap="square" rtlCol="0" anchor="ctr" anchorCtr="0">
            <a:noAutofit/>
          </a:bodyPr>
          <a:lstStyle>
            <a:defPPr>
              <a:defRPr lang="en-US"/>
            </a:defPPr>
            <a:lvl1pPr algn="ctr">
              <a:defRPr sz="1100" b="1">
                <a:solidFill>
                  <a:prstClr val="white"/>
                </a:solidFill>
              </a:defRPr>
            </a:lvl1pPr>
          </a:lstStyle>
          <a:p>
            <a:pP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Value-added SaaS platform</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a:xfrm>
            <a:off x="5913016" y="1343110"/>
            <a:ext cx="5836071" cy="114194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ctr" anchorCtr="0"/>
          <a:lstStyle/>
          <a:p>
            <a:pPr marL="177800" indent="-177800" fontAlgn="ctr">
              <a:lnSpc>
                <a:spcPts val="16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All-scenario WLAN: large bandwidth, high concurrency, and low latency</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16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Secure, reliable platform and network: in compliance with the laws and regulations of the industry and countries concerned</a:t>
            </a:r>
          </a:p>
          <a:p>
            <a:pPr marL="177800" indent="-177800" fontAlgn="ctr">
              <a:lnSpc>
                <a:spcPts val="16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Open APIs: key driver of industry-specific applications and digital transformation</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a:xfrm>
            <a:off x="5913016" y="2897361"/>
            <a:ext cx="5836071" cy="1927689"/>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ctr" anchorCtr="0"/>
          <a:lstStyle/>
          <a:p>
            <a:pPr marL="177800" indent="-177800" fontAlgn="ctr">
              <a:lnSpc>
                <a:spcPts val="16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Online network planning platform for both indoor and outdoor scenarios: customized network planning templates; support for automatic generation of network planning reports</a:t>
            </a:r>
          </a:p>
          <a:p>
            <a:pPr marL="177800" indent="-177800" fontAlgn="ctr">
              <a:lnSpc>
                <a:spcPts val="16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Diversified scenario-specific configuration packages: one-stop configuration of topologies as well as related device models and parameters</a:t>
            </a:r>
          </a:p>
          <a:p>
            <a:pPr marL="177800" indent="-177800" fontAlgn="ctr">
              <a:lnSpc>
                <a:spcPts val="16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O&amp;M based on GIS maps, logical topologies, and an easy-to-use mobile app</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16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Online centralized inspection of multiple branches; automatic inspection report generation</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29"/>
          <p:cNvSpPr/>
          <p:nvPr/>
        </p:nvSpPr>
        <p:spPr>
          <a:xfrm>
            <a:off x="5913015" y="5233834"/>
            <a:ext cx="5839429" cy="938660"/>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ctr" anchorCtr="0"/>
          <a:lstStyle/>
          <a:p>
            <a:pPr marL="177800" indent="-177800" fontAlgn="ctr">
              <a:lnSpc>
                <a:spcPts val="16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Intelligent network O&amp;M: proactively predicts potential faults, ensuring user and application access experience </a:t>
            </a:r>
          </a:p>
          <a:p>
            <a:pPr marL="177800" indent="-177800" fontAlgn="ctr">
              <a:lnSpc>
                <a:spcPts val="16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SD-WAN: intelligently ensures WAN interconnection of mission-critical services, delivering ultimate experience to branches</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 name="图片 2"/>
          <p:cNvPicPr>
            <a:picLocks noChangeAspect="1"/>
          </p:cNvPicPr>
          <p:nvPr/>
        </p:nvPicPr>
        <p:blipFill>
          <a:blip r:embed="rId5"/>
          <a:stretch>
            <a:fillRect/>
          </a:stretch>
        </p:blipFill>
        <p:spPr>
          <a:xfrm>
            <a:off x="2395359" y="4158976"/>
            <a:ext cx="2889754" cy="1926503"/>
          </a:xfrm>
          <a:prstGeom prst="rect">
            <a:avLst/>
          </a:prstGeom>
        </p:spPr>
      </p:pic>
    </p:spTree>
    <p:extLst>
      <p:ext uri="{BB962C8B-B14F-4D97-AF65-F5344CB8AC3E}">
        <p14:creationId xmlns:p14="http://schemas.microsoft.com/office/powerpoint/2010/main" val="38004714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zh-CN" dirty="0" smtClean="0">
                <a:cs typeface="+mn-ea"/>
                <a:sym typeface="Huawei Sans" panose="020C0503030203020204" pitchFamily="34" charset="0"/>
              </a:rPr>
              <a:t>Architecture of </a:t>
            </a:r>
            <a:r>
              <a:rPr lang="en-US" altLang="zh-CN" dirty="0">
                <a:cs typeface="+mn-ea"/>
                <a:sym typeface="Huawei Sans" panose="020C0503030203020204" pitchFamily="34" charset="0"/>
              </a:rPr>
              <a:t>Huawei's </a:t>
            </a:r>
            <a:r>
              <a:rPr lang="en-US" altLang="zh-CN" dirty="0" smtClean="0">
                <a:cs typeface="+mn-ea"/>
                <a:sym typeface="Huawei Sans" panose="020C0503030203020204" pitchFamily="34" charset="0"/>
              </a:rPr>
              <a:t>Cloud-Managed </a:t>
            </a:r>
            <a:r>
              <a:rPr lang="en-US" altLang="zh-CN" dirty="0">
                <a:cs typeface="+mn-ea"/>
                <a:sym typeface="Huawei Sans" panose="020C0503030203020204" pitchFamily="34" charset="0"/>
              </a:rPr>
              <a:t>Network </a:t>
            </a:r>
            <a:r>
              <a:rPr lang="en-US" altLang="zh-CN" dirty="0" smtClean="0">
                <a:cs typeface="+mn-ea"/>
                <a:sym typeface="Huawei Sans" panose="020C0503030203020204" pitchFamily="34" charset="0"/>
              </a:rPr>
              <a:t>Solution</a:t>
            </a:r>
            <a:endParaRPr lang="zh-CN" altLang="en-US" dirty="0">
              <a:cs typeface="+mn-ea"/>
              <a:sym typeface="Huawei Sans" panose="020C0503030203020204" pitchFamily="34" charset="0"/>
            </a:endParaRPr>
          </a:p>
        </p:txBody>
      </p:sp>
      <p:cxnSp>
        <p:nvCxnSpPr>
          <p:cNvPr id="207" name="Straight Connector 199"/>
          <p:cNvCxnSpPr/>
          <p:nvPr/>
        </p:nvCxnSpPr>
        <p:spPr>
          <a:xfrm>
            <a:off x="10543701" y="3589992"/>
            <a:ext cx="0" cy="7429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8" name="矩形 207"/>
          <p:cNvSpPr/>
          <p:nvPr/>
        </p:nvSpPr>
        <p:spPr>
          <a:xfrm>
            <a:off x="10038070" y="4109158"/>
            <a:ext cx="1019175" cy="5532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1" name="Straight Connector 156"/>
          <p:cNvCxnSpPr/>
          <p:nvPr/>
        </p:nvCxnSpPr>
        <p:spPr>
          <a:xfrm flipH="1">
            <a:off x="8308198" y="4335960"/>
            <a:ext cx="56736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4" name="Group 274"/>
          <p:cNvGrpSpPr/>
          <p:nvPr/>
        </p:nvGrpSpPr>
        <p:grpSpPr>
          <a:xfrm rot="10800000">
            <a:off x="2536874" y="4777708"/>
            <a:ext cx="688326" cy="366192"/>
            <a:chOff x="-1233037" y="914446"/>
            <a:chExt cx="1573823" cy="778776"/>
          </a:xfrm>
        </p:grpSpPr>
        <p:cxnSp>
          <p:nvCxnSpPr>
            <p:cNvPr id="252" name="Straight Connector 275"/>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3" name="Straight Connector 276"/>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254" name="Straight Connector 206"/>
          <p:cNvCxnSpPr/>
          <p:nvPr/>
        </p:nvCxnSpPr>
        <p:spPr>
          <a:xfrm flipH="1">
            <a:off x="8935093" y="4796222"/>
            <a:ext cx="0" cy="4556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55" name="Group 1"/>
          <p:cNvGrpSpPr/>
          <p:nvPr/>
        </p:nvGrpSpPr>
        <p:grpSpPr>
          <a:xfrm>
            <a:off x="5152936" y="5448426"/>
            <a:ext cx="1247276" cy="272157"/>
            <a:chOff x="5208842" y="5290534"/>
            <a:chExt cx="1247276" cy="272157"/>
          </a:xfrm>
        </p:grpSpPr>
        <p:pic>
          <p:nvPicPr>
            <p:cNvPr id="256" name="图片 11" descr="开放网络-蓝.png"/>
            <p:cNvPicPr>
              <a:picLocks noChangeAspect="1"/>
            </p:cNvPicPr>
            <p:nvPr/>
          </p:nvPicPr>
          <p:blipFill>
            <a:blip r:embed="rId3"/>
            <a:stretch>
              <a:fillRect/>
            </a:stretch>
          </p:blipFill>
          <p:spPr>
            <a:xfrm>
              <a:off x="5208842" y="5297653"/>
              <a:ext cx="335054" cy="257919"/>
            </a:xfrm>
            <a:prstGeom prst="rect">
              <a:avLst/>
            </a:prstGeom>
          </p:spPr>
        </p:pic>
        <p:pic>
          <p:nvPicPr>
            <p:cNvPr id="257" name="图片 158" descr="SAN网络-蓝.png"/>
            <p:cNvPicPr>
              <a:picLocks noChangeAspect="1"/>
            </p:cNvPicPr>
            <p:nvPr/>
          </p:nvPicPr>
          <p:blipFill>
            <a:blip r:embed="rId4"/>
            <a:stretch>
              <a:fillRect/>
            </a:stretch>
          </p:blipFill>
          <p:spPr>
            <a:xfrm>
              <a:off x="6289997" y="5290534"/>
              <a:ext cx="166121" cy="272157"/>
            </a:xfrm>
            <a:prstGeom prst="rect">
              <a:avLst/>
            </a:prstGeom>
          </p:spPr>
        </p:pic>
        <p:pic>
          <p:nvPicPr>
            <p:cNvPr id="258" name="图片 157" descr="故障链路.png"/>
            <p:cNvPicPr>
              <a:picLocks noChangeAspect="1"/>
            </p:cNvPicPr>
            <p:nvPr/>
          </p:nvPicPr>
          <p:blipFill>
            <a:blip r:embed="rId5"/>
            <a:stretch>
              <a:fillRect/>
            </a:stretch>
          </p:blipFill>
          <p:spPr>
            <a:xfrm>
              <a:off x="5764539" y="5312965"/>
              <a:ext cx="304815" cy="227295"/>
            </a:xfrm>
            <a:prstGeom prst="rect">
              <a:avLst/>
            </a:prstGeom>
          </p:spPr>
        </p:pic>
      </p:grpSp>
      <p:sp>
        <p:nvSpPr>
          <p:cNvPr id="259" name="圆角矩形 75"/>
          <p:cNvSpPr/>
          <p:nvPr/>
        </p:nvSpPr>
        <p:spPr>
          <a:xfrm>
            <a:off x="4815136" y="3589991"/>
            <a:ext cx="2056918" cy="2551893"/>
          </a:xfrm>
          <a:prstGeom prst="roundRect">
            <a:avLst>
              <a:gd name="adj" fmla="val 2686"/>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260" name="Straight Connector 156"/>
          <p:cNvCxnSpPr/>
          <p:nvPr/>
        </p:nvCxnSpPr>
        <p:spPr>
          <a:xfrm flipH="1">
            <a:off x="5838318" y="3589992"/>
            <a:ext cx="0" cy="12819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61" name="Group 157"/>
          <p:cNvGrpSpPr/>
          <p:nvPr/>
        </p:nvGrpSpPr>
        <p:grpSpPr>
          <a:xfrm rot="10800000">
            <a:off x="5111833" y="4332927"/>
            <a:ext cx="1470074" cy="466334"/>
            <a:chOff x="-1233037" y="914446"/>
            <a:chExt cx="1573823" cy="778776"/>
          </a:xfrm>
        </p:grpSpPr>
        <p:cxnSp>
          <p:nvCxnSpPr>
            <p:cNvPr id="262" name="Straight Connector 158"/>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3" name="Straight Connector 159"/>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264"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70670" y="3754012"/>
            <a:ext cx="335297" cy="274335"/>
          </a:xfrm>
          <a:prstGeom prst="rect">
            <a:avLst/>
          </a:prstGeom>
        </p:spPr>
      </p:pic>
      <p:pic>
        <p:nvPicPr>
          <p:cNvPr id="265" name="图片 76" descr="接入交换机.png"/>
          <p:cNvPicPr>
            <a:picLocks noChangeAspect="1"/>
          </p:cNvPicPr>
          <p:nvPr/>
        </p:nvPicPr>
        <p:blipFill>
          <a:blip r:embed="rId7"/>
          <a:stretch>
            <a:fillRect/>
          </a:stretch>
        </p:blipFill>
        <p:spPr>
          <a:xfrm>
            <a:off x="5670670" y="4198793"/>
            <a:ext cx="335297" cy="274335"/>
          </a:xfrm>
          <a:prstGeom prst="rect">
            <a:avLst/>
          </a:prstGeom>
        </p:spPr>
      </p:pic>
      <p:pic>
        <p:nvPicPr>
          <p:cNvPr id="266" name="图片 105" descr="AP.png"/>
          <p:cNvPicPr>
            <a:picLocks noChangeAspect="1"/>
          </p:cNvPicPr>
          <p:nvPr/>
        </p:nvPicPr>
        <p:blipFill>
          <a:blip r:embed="rId8"/>
          <a:stretch>
            <a:fillRect/>
          </a:stretch>
        </p:blipFill>
        <p:spPr>
          <a:xfrm>
            <a:off x="4953772" y="4681497"/>
            <a:ext cx="335297" cy="274335"/>
          </a:xfrm>
          <a:prstGeom prst="rect">
            <a:avLst/>
          </a:prstGeom>
        </p:spPr>
      </p:pic>
      <p:pic>
        <p:nvPicPr>
          <p:cNvPr id="267" name="图片 105" descr="AP.png"/>
          <p:cNvPicPr>
            <a:picLocks noChangeAspect="1"/>
          </p:cNvPicPr>
          <p:nvPr/>
        </p:nvPicPr>
        <p:blipFill>
          <a:blip r:embed="rId8"/>
          <a:stretch>
            <a:fillRect/>
          </a:stretch>
        </p:blipFill>
        <p:spPr>
          <a:xfrm>
            <a:off x="6398120" y="4681497"/>
            <a:ext cx="335297" cy="274335"/>
          </a:xfrm>
          <a:prstGeom prst="rect">
            <a:avLst/>
          </a:prstGeom>
        </p:spPr>
      </p:pic>
      <p:pic>
        <p:nvPicPr>
          <p:cNvPr id="268" name="图片 105" descr="AP.png"/>
          <p:cNvPicPr>
            <a:picLocks noChangeAspect="1"/>
          </p:cNvPicPr>
          <p:nvPr/>
        </p:nvPicPr>
        <p:blipFill>
          <a:blip r:embed="rId8"/>
          <a:stretch>
            <a:fillRect/>
          </a:stretch>
        </p:blipFill>
        <p:spPr>
          <a:xfrm>
            <a:off x="5675946" y="4681497"/>
            <a:ext cx="335297" cy="274335"/>
          </a:xfrm>
          <a:prstGeom prst="rect">
            <a:avLst/>
          </a:prstGeom>
        </p:spPr>
      </p:pic>
      <p:sp>
        <p:nvSpPr>
          <p:cNvPr id="269" name="TextBox 169"/>
          <p:cNvSpPr txBox="1"/>
          <p:nvPr/>
        </p:nvSpPr>
        <p:spPr>
          <a:xfrm>
            <a:off x="8057998" y="5827865"/>
            <a:ext cx="569387"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Hotel</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0" name="图片 158" descr="SAN网络-蓝.png"/>
          <p:cNvPicPr>
            <a:picLocks noChangeAspect="1"/>
          </p:cNvPicPr>
          <p:nvPr/>
        </p:nvPicPr>
        <p:blipFill>
          <a:blip r:embed="rId4"/>
          <a:stretch>
            <a:fillRect/>
          </a:stretch>
        </p:blipFill>
        <p:spPr>
          <a:xfrm>
            <a:off x="10695321" y="4825586"/>
            <a:ext cx="166121" cy="272157"/>
          </a:xfrm>
          <a:prstGeom prst="rect">
            <a:avLst/>
          </a:prstGeom>
        </p:spPr>
      </p:pic>
      <p:pic>
        <p:nvPicPr>
          <p:cNvPr id="271" name="图片 157" descr="故障链路.png"/>
          <p:cNvPicPr>
            <a:picLocks noChangeAspect="1"/>
          </p:cNvPicPr>
          <p:nvPr/>
        </p:nvPicPr>
        <p:blipFill>
          <a:blip r:embed="rId5"/>
          <a:stretch>
            <a:fillRect/>
          </a:stretch>
        </p:blipFill>
        <p:spPr>
          <a:xfrm>
            <a:off x="10169863" y="4848017"/>
            <a:ext cx="304815" cy="227295"/>
          </a:xfrm>
          <a:prstGeom prst="rect">
            <a:avLst/>
          </a:prstGeom>
        </p:spPr>
      </p:pic>
      <p:sp>
        <p:nvSpPr>
          <p:cNvPr id="272" name="圆角矩形 75"/>
          <p:cNvSpPr/>
          <p:nvPr/>
        </p:nvSpPr>
        <p:spPr>
          <a:xfrm>
            <a:off x="9756413" y="3589991"/>
            <a:ext cx="1526595" cy="2551893"/>
          </a:xfrm>
          <a:prstGeom prst="roundRect">
            <a:avLst>
              <a:gd name="adj" fmla="val 2874"/>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273" name="图片 105" descr="AP.png"/>
          <p:cNvPicPr>
            <a:picLocks noChangeAspect="1"/>
          </p:cNvPicPr>
          <p:nvPr/>
        </p:nvPicPr>
        <p:blipFill>
          <a:blip r:embed="rId8"/>
          <a:stretch>
            <a:fillRect/>
          </a:stretch>
        </p:blipFill>
        <p:spPr>
          <a:xfrm>
            <a:off x="10169863" y="4207316"/>
            <a:ext cx="335297" cy="274335"/>
          </a:xfrm>
          <a:prstGeom prst="rect">
            <a:avLst/>
          </a:prstGeom>
        </p:spPr>
      </p:pic>
      <p:sp>
        <p:nvSpPr>
          <p:cNvPr id="274" name="TextBox 183"/>
          <p:cNvSpPr txBox="1"/>
          <p:nvPr/>
        </p:nvSpPr>
        <p:spPr>
          <a:xfrm>
            <a:off x="10145261" y="5792243"/>
            <a:ext cx="904415"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Mini-store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5" name="图片 11" descr="开放网络-蓝.png"/>
          <p:cNvPicPr>
            <a:picLocks noChangeAspect="1"/>
          </p:cNvPicPr>
          <p:nvPr/>
        </p:nvPicPr>
        <p:blipFill>
          <a:blip r:embed="rId3"/>
          <a:stretch>
            <a:fillRect/>
          </a:stretch>
        </p:blipFill>
        <p:spPr>
          <a:xfrm>
            <a:off x="7716738" y="5428307"/>
            <a:ext cx="335054" cy="257919"/>
          </a:xfrm>
          <a:prstGeom prst="rect">
            <a:avLst/>
          </a:prstGeom>
        </p:spPr>
      </p:pic>
      <p:pic>
        <p:nvPicPr>
          <p:cNvPr id="276" name="图片 158" descr="SAN网络-蓝.png"/>
          <p:cNvPicPr>
            <a:picLocks noChangeAspect="1"/>
          </p:cNvPicPr>
          <p:nvPr/>
        </p:nvPicPr>
        <p:blipFill>
          <a:blip r:embed="rId4"/>
          <a:stretch>
            <a:fillRect/>
          </a:stretch>
        </p:blipFill>
        <p:spPr>
          <a:xfrm>
            <a:off x="8634214" y="5421188"/>
            <a:ext cx="166121" cy="272157"/>
          </a:xfrm>
          <a:prstGeom prst="rect">
            <a:avLst/>
          </a:prstGeom>
        </p:spPr>
      </p:pic>
      <p:pic>
        <p:nvPicPr>
          <p:cNvPr id="277" name="图片 157" descr="故障链路.png"/>
          <p:cNvPicPr>
            <a:picLocks noChangeAspect="1"/>
          </p:cNvPicPr>
          <p:nvPr/>
        </p:nvPicPr>
        <p:blipFill>
          <a:blip r:embed="rId5"/>
          <a:stretch>
            <a:fillRect/>
          </a:stretch>
        </p:blipFill>
        <p:spPr>
          <a:xfrm>
            <a:off x="8190596" y="5443619"/>
            <a:ext cx="304815" cy="227295"/>
          </a:xfrm>
          <a:prstGeom prst="rect">
            <a:avLst/>
          </a:prstGeom>
        </p:spPr>
      </p:pic>
      <p:sp>
        <p:nvSpPr>
          <p:cNvPr id="278" name="圆角矩形 75"/>
          <p:cNvSpPr/>
          <p:nvPr/>
        </p:nvSpPr>
        <p:spPr>
          <a:xfrm>
            <a:off x="7136552" y="3589991"/>
            <a:ext cx="2388656" cy="2551893"/>
          </a:xfrm>
          <a:prstGeom prst="roundRect">
            <a:avLst>
              <a:gd name="adj" fmla="val 2231"/>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279" name="Straight Connector 188"/>
          <p:cNvCxnSpPr/>
          <p:nvPr/>
        </p:nvCxnSpPr>
        <p:spPr>
          <a:xfrm flipH="1">
            <a:off x="8285935" y="3589992"/>
            <a:ext cx="0" cy="7429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80" name="Group 189"/>
          <p:cNvGrpSpPr/>
          <p:nvPr/>
        </p:nvGrpSpPr>
        <p:grpSpPr>
          <a:xfrm rot="10800000">
            <a:off x="7514229" y="4332928"/>
            <a:ext cx="1560516" cy="593910"/>
            <a:chOff x="-1233037" y="914446"/>
            <a:chExt cx="1573823" cy="778776"/>
          </a:xfrm>
        </p:grpSpPr>
        <p:cxnSp>
          <p:nvCxnSpPr>
            <p:cNvPr id="281" name="Straight Connector 190"/>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2" name="Straight Connector 191"/>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283"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18287" y="3754012"/>
            <a:ext cx="335297" cy="274335"/>
          </a:xfrm>
          <a:prstGeom prst="rect">
            <a:avLst/>
          </a:prstGeom>
        </p:spPr>
      </p:pic>
      <p:pic>
        <p:nvPicPr>
          <p:cNvPr id="284" name="图片 76" descr="接入交换机.png"/>
          <p:cNvPicPr>
            <a:picLocks noChangeAspect="1"/>
          </p:cNvPicPr>
          <p:nvPr/>
        </p:nvPicPr>
        <p:blipFill>
          <a:blip r:embed="rId7"/>
          <a:stretch>
            <a:fillRect/>
          </a:stretch>
        </p:blipFill>
        <p:spPr>
          <a:xfrm>
            <a:off x="8118287" y="4198793"/>
            <a:ext cx="335297" cy="274335"/>
          </a:xfrm>
          <a:prstGeom prst="rect">
            <a:avLst/>
          </a:prstGeom>
        </p:spPr>
      </p:pic>
      <p:pic>
        <p:nvPicPr>
          <p:cNvPr id="285" name="图片 105" descr="AP.png"/>
          <p:cNvPicPr>
            <a:picLocks noChangeAspect="1"/>
          </p:cNvPicPr>
          <p:nvPr/>
        </p:nvPicPr>
        <p:blipFill>
          <a:blip r:embed="rId8"/>
          <a:stretch>
            <a:fillRect/>
          </a:stretch>
        </p:blipFill>
        <p:spPr>
          <a:xfrm>
            <a:off x="7494524" y="4681497"/>
            <a:ext cx="335297" cy="274335"/>
          </a:xfrm>
          <a:prstGeom prst="rect">
            <a:avLst/>
          </a:prstGeom>
        </p:spPr>
      </p:pic>
      <p:sp>
        <p:nvSpPr>
          <p:cNvPr id="286" name="TextBox 197"/>
          <p:cNvSpPr txBox="1"/>
          <p:nvPr/>
        </p:nvSpPr>
        <p:spPr>
          <a:xfrm>
            <a:off x="4769192" y="5816116"/>
            <a:ext cx="2201245"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Supermarket/Shopping mall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7" name="图片 114" descr="中心AP.png"/>
          <p:cNvPicPr>
            <a:picLocks noChangeAspect="1"/>
          </p:cNvPicPr>
          <p:nvPr/>
        </p:nvPicPr>
        <p:blipFill>
          <a:blip r:embed="rId9"/>
          <a:stretch>
            <a:fillRect/>
          </a:stretch>
        </p:blipFill>
        <p:spPr>
          <a:xfrm>
            <a:off x="8769804" y="4683427"/>
            <a:ext cx="330578" cy="270474"/>
          </a:xfrm>
          <a:prstGeom prst="rect">
            <a:avLst/>
          </a:prstGeom>
        </p:spPr>
      </p:pic>
      <p:pic>
        <p:nvPicPr>
          <p:cNvPr id="288" name="图片 20" descr="RRU蓝.png"/>
          <p:cNvPicPr>
            <a:picLocks noChangeAspect="1"/>
          </p:cNvPicPr>
          <p:nvPr/>
        </p:nvPicPr>
        <p:blipFill>
          <a:blip r:embed="rId10"/>
          <a:stretch>
            <a:fillRect/>
          </a:stretch>
        </p:blipFill>
        <p:spPr>
          <a:xfrm>
            <a:off x="8769804" y="5099839"/>
            <a:ext cx="330578" cy="270474"/>
          </a:xfrm>
          <a:prstGeom prst="rect">
            <a:avLst/>
          </a:prstGeom>
        </p:spPr>
      </p:pic>
      <p:grpSp>
        <p:nvGrpSpPr>
          <p:cNvPr id="289" name="Group 208"/>
          <p:cNvGrpSpPr/>
          <p:nvPr/>
        </p:nvGrpSpPr>
        <p:grpSpPr>
          <a:xfrm>
            <a:off x="9155268" y="5204087"/>
            <a:ext cx="261965" cy="61979"/>
            <a:chOff x="559282" y="6488261"/>
            <a:chExt cx="261965" cy="61979"/>
          </a:xfrm>
          <a:solidFill>
            <a:schemeClr val="bg1">
              <a:lumMod val="50000"/>
            </a:schemeClr>
          </a:solidFill>
        </p:grpSpPr>
        <p:sp>
          <p:nvSpPr>
            <p:cNvPr id="290" name="Oval 209"/>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1" name="Oval 210"/>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2" name="Oval 211"/>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93" name="TextBox 212"/>
          <p:cNvSpPr txBox="1"/>
          <p:nvPr/>
        </p:nvSpPr>
        <p:spPr>
          <a:xfrm>
            <a:off x="4974588" y="3768069"/>
            <a:ext cx="734496"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4" name="TextBox 213"/>
          <p:cNvSpPr txBox="1"/>
          <p:nvPr/>
        </p:nvSpPr>
        <p:spPr>
          <a:xfrm>
            <a:off x="5056604" y="4205742"/>
            <a:ext cx="643125"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5" name="TextBox 214"/>
          <p:cNvSpPr txBox="1"/>
          <p:nvPr/>
        </p:nvSpPr>
        <p:spPr>
          <a:xfrm>
            <a:off x="4936740" y="4438401"/>
            <a:ext cx="373820"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6" name="TextBox 215"/>
          <p:cNvSpPr txBox="1"/>
          <p:nvPr/>
        </p:nvSpPr>
        <p:spPr>
          <a:xfrm>
            <a:off x="10145261" y="4471418"/>
            <a:ext cx="373820"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7" name="TextBox 216"/>
          <p:cNvSpPr txBox="1"/>
          <p:nvPr/>
        </p:nvSpPr>
        <p:spPr>
          <a:xfrm>
            <a:off x="7453943" y="4462759"/>
            <a:ext cx="373820"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TextBox 218"/>
          <p:cNvSpPr txBox="1"/>
          <p:nvPr/>
        </p:nvSpPr>
        <p:spPr>
          <a:xfrm>
            <a:off x="7438596" y="3768069"/>
            <a:ext cx="734496"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9" name="TextBox 219"/>
          <p:cNvSpPr txBox="1"/>
          <p:nvPr/>
        </p:nvSpPr>
        <p:spPr>
          <a:xfrm>
            <a:off x="7513326" y="4212850"/>
            <a:ext cx="643125"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0" name="TextBox 220"/>
          <p:cNvSpPr txBox="1"/>
          <p:nvPr/>
        </p:nvSpPr>
        <p:spPr>
          <a:xfrm>
            <a:off x="8607829" y="4452599"/>
            <a:ext cx="928460"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Central AP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1" name="TextBox 221"/>
          <p:cNvSpPr txBox="1"/>
          <p:nvPr/>
        </p:nvSpPr>
        <p:spPr>
          <a:xfrm>
            <a:off x="8466474" y="5129747"/>
            <a:ext cx="391454"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RU</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2" name="Picture 2" descr="G:\做的项目\公共\扁平图标切换\更新2015_01_21\oss扁平图标库2015_01_21更新-04.png"/>
          <p:cNvPicPr>
            <a:picLocks noChangeAspect="1" noChangeArrowheads="1"/>
          </p:cNvPicPr>
          <p:nvPr/>
        </p:nvPicPr>
        <p:blipFill>
          <a:blip r:embed="rId11"/>
          <a:stretch>
            <a:fillRect/>
          </a:stretch>
        </p:blipFill>
        <p:spPr bwMode="auto">
          <a:xfrm>
            <a:off x="10575428" y="4209246"/>
            <a:ext cx="335386" cy="270474"/>
          </a:xfrm>
          <a:prstGeom prst="rect">
            <a:avLst/>
          </a:prstGeom>
          <a:noFill/>
        </p:spPr>
      </p:pic>
      <p:sp>
        <p:nvSpPr>
          <p:cNvPr id="303" name="TextBox 226"/>
          <p:cNvSpPr txBox="1"/>
          <p:nvPr/>
        </p:nvSpPr>
        <p:spPr>
          <a:xfrm>
            <a:off x="10553005" y="4471418"/>
            <a:ext cx="380232"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4" name="圆角矩形 75"/>
          <p:cNvSpPr/>
          <p:nvPr/>
        </p:nvSpPr>
        <p:spPr>
          <a:xfrm>
            <a:off x="2166867" y="3589991"/>
            <a:ext cx="2436210" cy="2551894"/>
          </a:xfrm>
          <a:prstGeom prst="roundRect">
            <a:avLst>
              <a:gd name="adj" fmla="val 2231"/>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305" name="Straight Connector 248"/>
          <p:cNvCxnSpPr/>
          <p:nvPr/>
        </p:nvCxnSpPr>
        <p:spPr>
          <a:xfrm flipH="1">
            <a:off x="3569340" y="3589992"/>
            <a:ext cx="0" cy="7429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06" name="Group 249"/>
          <p:cNvGrpSpPr/>
          <p:nvPr/>
        </p:nvGrpSpPr>
        <p:grpSpPr>
          <a:xfrm rot="10800000">
            <a:off x="2812985" y="4332927"/>
            <a:ext cx="1529814" cy="466334"/>
            <a:chOff x="-1233037" y="914446"/>
            <a:chExt cx="1573823" cy="778776"/>
          </a:xfrm>
        </p:grpSpPr>
        <p:cxnSp>
          <p:nvCxnSpPr>
            <p:cNvPr id="307" name="Straight Connector 250"/>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8" name="Straight Connector 251"/>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309"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01692" y="3754012"/>
            <a:ext cx="335297" cy="274335"/>
          </a:xfrm>
          <a:prstGeom prst="rect">
            <a:avLst/>
          </a:prstGeom>
        </p:spPr>
      </p:pic>
      <p:sp>
        <p:nvSpPr>
          <p:cNvPr id="310" name="TextBox 257"/>
          <p:cNvSpPr txBox="1"/>
          <p:nvPr/>
        </p:nvSpPr>
        <p:spPr>
          <a:xfrm>
            <a:off x="2363048" y="5716128"/>
            <a:ext cx="2095990"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Shopping center, primary/secondary school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1" name="TextBox 258"/>
          <p:cNvSpPr txBox="1"/>
          <p:nvPr/>
        </p:nvSpPr>
        <p:spPr>
          <a:xfrm>
            <a:off x="2695072" y="3768069"/>
            <a:ext cx="734496"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2" name="TextBox 259"/>
          <p:cNvSpPr txBox="1"/>
          <p:nvPr/>
        </p:nvSpPr>
        <p:spPr>
          <a:xfrm>
            <a:off x="3644221" y="4212850"/>
            <a:ext cx="643125"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13" name="图片 76" descr="接入交换机.png"/>
          <p:cNvPicPr>
            <a:picLocks noChangeAspect="1"/>
          </p:cNvPicPr>
          <p:nvPr/>
        </p:nvPicPr>
        <p:blipFill>
          <a:blip r:embed="rId7"/>
          <a:stretch>
            <a:fillRect/>
          </a:stretch>
        </p:blipFill>
        <p:spPr>
          <a:xfrm>
            <a:off x="2713389" y="4646083"/>
            <a:ext cx="335297" cy="274335"/>
          </a:xfrm>
          <a:prstGeom prst="rect">
            <a:avLst/>
          </a:prstGeom>
        </p:spPr>
      </p:pic>
      <p:pic>
        <p:nvPicPr>
          <p:cNvPr id="314" name="图片 76" descr="接入交换机.png"/>
          <p:cNvPicPr>
            <a:picLocks noChangeAspect="1"/>
          </p:cNvPicPr>
          <p:nvPr/>
        </p:nvPicPr>
        <p:blipFill>
          <a:blip r:embed="rId7"/>
          <a:stretch>
            <a:fillRect/>
          </a:stretch>
        </p:blipFill>
        <p:spPr>
          <a:xfrm>
            <a:off x="4096328" y="4646083"/>
            <a:ext cx="335297" cy="274335"/>
          </a:xfrm>
          <a:prstGeom prst="rect">
            <a:avLst/>
          </a:prstGeom>
        </p:spPr>
      </p:pic>
      <p:grpSp>
        <p:nvGrpSpPr>
          <p:cNvPr id="315" name="Group 267"/>
          <p:cNvGrpSpPr/>
          <p:nvPr/>
        </p:nvGrpSpPr>
        <p:grpSpPr>
          <a:xfrm>
            <a:off x="8192401" y="4785250"/>
            <a:ext cx="261965" cy="61979"/>
            <a:chOff x="559282" y="6488261"/>
            <a:chExt cx="261965" cy="61979"/>
          </a:xfrm>
          <a:solidFill>
            <a:schemeClr val="bg1">
              <a:lumMod val="50000"/>
            </a:schemeClr>
          </a:solidFill>
        </p:grpSpPr>
        <p:sp>
          <p:nvSpPr>
            <p:cNvPr id="316" name="Oval 268"/>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7" name="Oval 269"/>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8" name="Oval 270"/>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319" name="图片 105" descr="AP.png"/>
          <p:cNvPicPr>
            <a:picLocks noChangeAspect="1"/>
          </p:cNvPicPr>
          <p:nvPr/>
        </p:nvPicPr>
        <p:blipFill>
          <a:blip r:embed="rId8"/>
          <a:stretch>
            <a:fillRect/>
          </a:stretch>
        </p:blipFill>
        <p:spPr>
          <a:xfrm>
            <a:off x="2261009" y="5097909"/>
            <a:ext cx="335297" cy="274335"/>
          </a:xfrm>
          <a:prstGeom prst="rect">
            <a:avLst/>
          </a:prstGeom>
        </p:spPr>
      </p:pic>
      <p:pic>
        <p:nvPicPr>
          <p:cNvPr id="320" name="图片 105" descr="AP.png"/>
          <p:cNvPicPr>
            <a:picLocks noChangeAspect="1"/>
          </p:cNvPicPr>
          <p:nvPr/>
        </p:nvPicPr>
        <p:blipFill>
          <a:blip r:embed="rId8"/>
          <a:stretch>
            <a:fillRect/>
          </a:stretch>
        </p:blipFill>
        <p:spPr>
          <a:xfrm>
            <a:off x="3125664" y="5097909"/>
            <a:ext cx="335297" cy="274335"/>
          </a:xfrm>
          <a:prstGeom prst="rect">
            <a:avLst/>
          </a:prstGeom>
        </p:spPr>
      </p:pic>
      <p:grpSp>
        <p:nvGrpSpPr>
          <p:cNvPr id="321" name="Group 279"/>
          <p:cNvGrpSpPr/>
          <p:nvPr/>
        </p:nvGrpSpPr>
        <p:grpSpPr>
          <a:xfrm>
            <a:off x="2730002" y="5204087"/>
            <a:ext cx="261965" cy="61979"/>
            <a:chOff x="559282" y="6488261"/>
            <a:chExt cx="261965" cy="61979"/>
          </a:xfrm>
          <a:solidFill>
            <a:schemeClr val="bg1">
              <a:lumMod val="50000"/>
            </a:schemeClr>
          </a:solidFill>
        </p:grpSpPr>
        <p:sp>
          <p:nvSpPr>
            <p:cNvPr id="322" name="Oval 280"/>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3" name="Oval 281"/>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4" name="Oval 282"/>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325" name="Straight Connector 283"/>
          <p:cNvCxnSpPr/>
          <p:nvPr/>
        </p:nvCxnSpPr>
        <p:spPr>
          <a:xfrm flipH="1">
            <a:off x="2713389" y="4332927"/>
            <a:ext cx="73979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26" name="图片 76" descr="接入交换机.png"/>
          <p:cNvPicPr>
            <a:picLocks noChangeAspect="1"/>
          </p:cNvPicPr>
          <p:nvPr/>
        </p:nvPicPr>
        <p:blipFill>
          <a:blip r:embed="rId7"/>
          <a:stretch>
            <a:fillRect/>
          </a:stretch>
        </p:blipFill>
        <p:spPr>
          <a:xfrm>
            <a:off x="3401692" y="4198793"/>
            <a:ext cx="335297" cy="274335"/>
          </a:xfrm>
          <a:prstGeom prst="rect">
            <a:avLst/>
          </a:prstGeom>
        </p:spPr>
      </p:pic>
      <p:sp>
        <p:nvSpPr>
          <p:cNvPr id="327" name="Freeform 288"/>
          <p:cNvSpPr/>
          <p:nvPr/>
        </p:nvSpPr>
        <p:spPr>
          <a:xfrm flipH="1">
            <a:off x="2331966" y="4051084"/>
            <a:ext cx="751034" cy="3925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8" name="TextBox 289"/>
          <p:cNvSpPr txBox="1"/>
          <p:nvPr/>
        </p:nvSpPr>
        <p:spPr>
          <a:xfrm>
            <a:off x="2453244" y="4184322"/>
            <a:ext cx="508474" cy="276999"/>
          </a:xfrm>
          <a:prstGeom prst="rect">
            <a:avLst/>
          </a:prstGeom>
          <a:noFill/>
        </p:spPr>
        <p:txBody>
          <a:bodyPr wrap="none" rtlCol="0">
            <a:spAutoFit/>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DCN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29" name="Picture 2" descr="G:\做的项目\公共\扁平图标切换\更新2015_01_21\oss扁平图标库2015_01_21更新-04.png"/>
          <p:cNvPicPr>
            <a:picLocks noChangeAspect="1" noChangeArrowheads="1"/>
          </p:cNvPicPr>
          <p:nvPr/>
        </p:nvPicPr>
        <p:blipFill>
          <a:blip r:embed="rId11"/>
          <a:stretch>
            <a:fillRect/>
          </a:stretch>
        </p:blipFill>
        <p:spPr bwMode="auto">
          <a:xfrm>
            <a:off x="6074818" y="3752931"/>
            <a:ext cx="335386" cy="270474"/>
          </a:xfrm>
          <a:prstGeom prst="rect">
            <a:avLst/>
          </a:prstGeom>
          <a:noFill/>
        </p:spPr>
      </p:pic>
      <p:sp>
        <p:nvSpPr>
          <p:cNvPr id="330" name="TextBox 292"/>
          <p:cNvSpPr txBox="1"/>
          <p:nvPr/>
        </p:nvSpPr>
        <p:spPr>
          <a:xfrm>
            <a:off x="6360271" y="3768069"/>
            <a:ext cx="380232"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1" name="TextBox 300"/>
          <p:cNvSpPr txBox="1"/>
          <p:nvPr/>
        </p:nvSpPr>
        <p:spPr>
          <a:xfrm>
            <a:off x="459501" y="3589992"/>
            <a:ext cx="1503276" cy="2201748"/>
          </a:xfrm>
          <a:prstGeom prst="roundRect">
            <a:avLst>
              <a:gd name="adj" fmla="val 7589"/>
            </a:avLst>
          </a:prstGeom>
          <a:noFill/>
          <a:ln>
            <a:noFill/>
          </a:ln>
        </p:spPr>
        <p:txBody>
          <a:bodyPr wrap="square" rtlCol="0" anchor="ctr" anchorCtr="0">
            <a:noAutofit/>
          </a:bodyPr>
          <a:lstStyle>
            <a:defPPr>
              <a:defRPr lang="en-US"/>
            </a:defPPr>
            <a:lvl1pPr algn="ctr">
              <a:defRPr sz="1100" b="1">
                <a:solidFill>
                  <a:prstClr val="white"/>
                </a:solidFill>
              </a:defRPr>
            </a:lvl1pPr>
          </a:lstStyle>
          <a:p>
            <a:pPr fontAlgn="ctr"/>
            <a:r>
              <a:rPr lang="en-US" sz="1400" dirty="0" smtClean="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Multi-tenant network</a:t>
            </a:r>
            <a:endParaRPr lang="en-US" altLang="zh-CN" sz="14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2" name="TextBox 301"/>
          <p:cNvSpPr txBox="1"/>
          <p:nvPr/>
        </p:nvSpPr>
        <p:spPr>
          <a:xfrm>
            <a:off x="480692" y="1762773"/>
            <a:ext cx="1460894" cy="1477585"/>
          </a:xfrm>
          <a:prstGeom prst="roundRect">
            <a:avLst>
              <a:gd name="adj" fmla="val 6351"/>
            </a:avLst>
          </a:prstGeom>
          <a:noFill/>
          <a:ln>
            <a:noFill/>
          </a:ln>
        </p:spPr>
        <p:txBody>
          <a:bodyPr wrap="square" rtlCol="0" anchor="ctr" anchorCtr="0">
            <a:noAutofit/>
          </a:bodyPr>
          <a:lstStyle>
            <a:defPPr>
              <a:defRPr lang="en-US"/>
            </a:defPPr>
            <a:lvl1pPr algn="ctr">
              <a:defRPr sz="1100" b="1">
                <a:solidFill>
                  <a:prstClr val="white"/>
                </a:solidFill>
              </a:defRPr>
            </a:lvl1pPr>
          </a:lstStyle>
          <a:p>
            <a:pPr fontAlgn="ctr"/>
            <a:r>
              <a:rPr lang="en-US" altLang="zh-CN" sz="1400" dirty="0" smtClean="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Cloud management platform</a:t>
            </a:r>
            <a:endParaRPr lang="en-US" altLang="zh-CN" sz="14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3" name="Straight Connector 294"/>
          <p:cNvCxnSpPr/>
          <p:nvPr/>
        </p:nvCxnSpPr>
        <p:spPr>
          <a:xfrm>
            <a:off x="722236" y="3483964"/>
            <a:ext cx="10560772"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4" name="Straight Connector 302"/>
          <p:cNvCxnSpPr/>
          <p:nvPr/>
        </p:nvCxnSpPr>
        <p:spPr>
          <a:xfrm>
            <a:off x="722236" y="1580570"/>
            <a:ext cx="10560772"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35" name="TextBox 303"/>
          <p:cNvSpPr txBox="1"/>
          <p:nvPr/>
        </p:nvSpPr>
        <p:spPr>
          <a:xfrm>
            <a:off x="459502" y="1084451"/>
            <a:ext cx="1503274" cy="401321"/>
          </a:xfrm>
          <a:prstGeom prst="roundRect">
            <a:avLst>
              <a:gd name="adj" fmla="val 7648"/>
            </a:avLst>
          </a:prstGeom>
          <a:noFill/>
          <a:ln>
            <a:noFill/>
          </a:ln>
        </p:spPr>
        <p:txBody>
          <a:bodyPr wrap="square" rtlCol="0" anchor="ctr" anchorCtr="0">
            <a:noAutofit/>
          </a:bodyPr>
          <a:lstStyle>
            <a:defPPr>
              <a:defRPr lang="en-US"/>
            </a:defPPr>
            <a:lvl1pPr algn="ctr">
              <a:defRPr sz="1100" b="1">
                <a:solidFill>
                  <a:prstClr val="white"/>
                </a:solidFill>
              </a:defRPr>
            </a:lvl1pPr>
          </a:lstStyle>
          <a:p>
            <a:pPr fontAlgn="ctr"/>
            <a:r>
              <a:rPr lang="en-US" sz="1400" dirty="0" smtClean="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Value-added SaaS platform</a:t>
            </a:r>
            <a:endParaRPr lang="en-US" altLang="zh-CN" sz="14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6" name="任意多边形 335"/>
          <p:cNvSpPr/>
          <p:nvPr/>
        </p:nvSpPr>
        <p:spPr>
          <a:xfrm>
            <a:off x="3206778" y="3268134"/>
            <a:ext cx="763817" cy="411498"/>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7" name="任意多边形 336"/>
          <p:cNvSpPr/>
          <p:nvPr/>
        </p:nvSpPr>
        <p:spPr>
          <a:xfrm>
            <a:off x="5467666" y="3268134"/>
            <a:ext cx="763817" cy="411498"/>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8" name="任意多边形 337"/>
          <p:cNvSpPr/>
          <p:nvPr/>
        </p:nvSpPr>
        <p:spPr>
          <a:xfrm>
            <a:off x="7918978" y="3268134"/>
            <a:ext cx="763817" cy="411498"/>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9" name="任意多边形 338"/>
          <p:cNvSpPr/>
          <p:nvPr/>
        </p:nvSpPr>
        <p:spPr>
          <a:xfrm>
            <a:off x="10162798" y="3268134"/>
            <a:ext cx="763817" cy="411498"/>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0" name="TextBox 303"/>
          <p:cNvSpPr txBox="1"/>
          <p:nvPr/>
        </p:nvSpPr>
        <p:spPr>
          <a:xfrm>
            <a:off x="2166867" y="1084452"/>
            <a:ext cx="1581228" cy="35068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solidFill>
                  <a:schemeClr val="tx1"/>
                </a:solidFill>
                <a:latin typeface="Huawei Sans" panose="020C0503030203020204" pitchFamily="34" charset="0"/>
                <a:sym typeface="Huawei Sans" panose="020C0503030203020204" pitchFamily="34" charset="0"/>
              </a:rPr>
              <a:t>Big data analytics</a:t>
            </a:r>
            <a:endParaRPr lang="en-US" altLang="zh-CN" sz="1200" dirty="0">
              <a:solidFill>
                <a:schemeClr val="tx1"/>
              </a:solidFill>
              <a:latin typeface="Huawei Sans" panose="020C0503030203020204" pitchFamily="34" charset="0"/>
              <a:sym typeface="Huawei Sans" panose="020C0503030203020204" pitchFamily="34" charset="0"/>
            </a:endParaRPr>
          </a:p>
        </p:txBody>
      </p:sp>
      <p:sp>
        <p:nvSpPr>
          <p:cNvPr id="341" name="TextBox 303"/>
          <p:cNvSpPr txBox="1"/>
          <p:nvPr/>
        </p:nvSpPr>
        <p:spPr>
          <a:xfrm>
            <a:off x="4072832" y="1084452"/>
            <a:ext cx="1581228" cy="35068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solidFill>
                  <a:schemeClr val="tx1"/>
                </a:solidFill>
                <a:latin typeface="Huawei Sans" panose="020C0503030203020204" pitchFamily="34" charset="0"/>
                <a:sym typeface="Huawei Sans" panose="020C0503030203020204" pitchFamily="34" charset="0"/>
              </a:rPr>
              <a:t>Customer flow analysis</a:t>
            </a:r>
            <a:endParaRPr lang="en-US" altLang="zh-CN" sz="1200" dirty="0">
              <a:solidFill>
                <a:schemeClr val="tx1"/>
              </a:solidFill>
              <a:latin typeface="Huawei Sans" panose="020C0503030203020204" pitchFamily="34" charset="0"/>
              <a:sym typeface="Huawei Sans" panose="020C0503030203020204" pitchFamily="34" charset="0"/>
            </a:endParaRPr>
          </a:p>
        </p:txBody>
      </p:sp>
      <p:sp>
        <p:nvSpPr>
          <p:cNvPr id="342" name="TextBox 303"/>
          <p:cNvSpPr txBox="1"/>
          <p:nvPr/>
        </p:nvSpPr>
        <p:spPr>
          <a:xfrm>
            <a:off x="5978797" y="1084452"/>
            <a:ext cx="1581228" cy="35068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solidFill>
                  <a:schemeClr val="tx1"/>
                </a:solidFill>
                <a:latin typeface="Huawei Sans" panose="020C0503030203020204" pitchFamily="34" charset="0"/>
                <a:sym typeface="Huawei Sans" panose="020C0503030203020204" pitchFamily="34" charset="0"/>
              </a:rPr>
              <a:t>ESL</a:t>
            </a:r>
            <a:endParaRPr lang="en-US" altLang="zh-CN" sz="1200" dirty="0">
              <a:solidFill>
                <a:schemeClr val="tx1"/>
              </a:solidFill>
              <a:latin typeface="Huawei Sans" panose="020C0503030203020204" pitchFamily="34" charset="0"/>
              <a:sym typeface="Huawei Sans" panose="020C0503030203020204" pitchFamily="34" charset="0"/>
            </a:endParaRPr>
          </a:p>
        </p:txBody>
      </p:sp>
      <p:sp>
        <p:nvSpPr>
          <p:cNvPr id="343" name="TextBox 303"/>
          <p:cNvSpPr txBox="1"/>
          <p:nvPr/>
        </p:nvSpPr>
        <p:spPr>
          <a:xfrm>
            <a:off x="7884762" y="1084452"/>
            <a:ext cx="1581228" cy="35068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chorCtr="0">
            <a:noAutofit/>
          </a:bodyPr>
          <a:lstStyle>
            <a:defPPr>
              <a:defRPr lang="en-US"/>
            </a:defPPr>
            <a:lvl1pPr algn="ct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solidFill>
                  <a:schemeClr val="tx1"/>
                </a:solidFill>
                <a:latin typeface="Huawei Sans" panose="020C0503030203020204" pitchFamily="34" charset="0"/>
                <a:sym typeface="Huawei Sans" panose="020C0503030203020204" pitchFamily="34" charset="0"/>
              </a:rPr>
              <a:t>App</a:t>
            </a:r>
            <a:endParaRPr lang="en-US" altLang="zh-CN" sz="1200" dirty="0">
              <a:solidFill>
                <a:schemeClr val="tx1"/>
              </a:solidFill>
              <a:latin typeface="Huawei Sans" panose="020C0503030203020204" pitchFamily="34" charset="0"/>
              <a:sym typeface="Huawei Sans" panose="020C0503030203020204" pitchFamily="34" charset="0"/>
            </a:endParaRPr>
          </a:p>
        </p:txBody>
      </p:sp>
      <p:sp>
        <p:nvSpPr>
          <p:cNvPr id="344" name="TextBox 303"/>
          <p:cNvSpPr txBox="1"/>
          <p:nvPr/>
        </p:nvSpPr>
        <p:spPr>
          <a:xfrm>
            <a:off x="9790727" y="1084452"/>
            <a:ext cx="1581228" cy="35068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chorCtr="0">
            <a:noAutofit/>
          </a:bodyPr>
          <a:lstStyle>
            <a:defPPr>
              <a:defRPr lang="en-US"/>
            </a:defPPr>
            <a:lvl1pPr algn="ct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solidFill>
                  <a:schemeClr val="tx1"/>
                </a:solidFill>
                <a:latin typeface="Huawei Sans" panose="020C0503030203020204" pitchFamily="34" charset="0"/>
                <a:sym typeface="Huawei Sans" panose="020C0503030203020204" pitchFamily="34" charset="0"/>
              </a:rPr>
              <a:t>...</a:t>
            </a:r>
            <a:endParaRPr lang="en-US" altLang="zh-CN" sz="1200" dirty="0">
              <a:solidFill>
                <a:schemeClr val="tx1"/>
              </a:solidFill>
              <a:latin typeface="Huawei Sans" panose="020C0503030203020204" pitchFamily="34" charset="0"/>
              <a:sym typeface="Huawei Sans" panose="020C0503030203020204" pitchFamily="34" charset="0"/>
            </a:endParaRPr>
          </a:p>
        </p:txBody>
      </p:sp>
      <p:sp>
        <p:nvSpPr>
          <p:cNvPr id="345" name="TextBox 197"/>
          <p:cNvSpPr txBox="1"/>
          <p:nvPr/>
        </p:nvSpPr>
        <p:spPr>
          <a:xfrm>
            <a:off x="6050893" y="1535232"/>
            <a:ext cx="998992"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RESTful API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6" name="图片 102" descr="AC-蓝.png"/>
          <p:cNvPicPr>
            <a:picLocks noChangeAspect="1"/>
          </p:cNvPicPr>
          <p:nvPr/>
        </p:nvPicPr>
        <p:blipFill>
          <a:blip r:embed="rId12" cstate="print"/>
          <a:stretch>
            <a:fillRect/>
          </a:stretch>
        </p:blipFill>
        <p:spPr>
          <a:xfrm>
            <a:off x="8689569" y="4241249"/>
            <a:ext cx="251914" cy="206112"/>
          </a:xfrm>
          <a:prstGeom prst="rect">
            <a:avLst/>
          </a:prstGeom>
        </p:spPr>
      </p:pic>
      <p:sp>
        <p:nvSpPr>
          <p:cNvPr id="347" name="TextBox 219"/>
          <p:cNvSpPr txBox="1"/>
          <p:nvPr/>
        </p:nvSpPr>
        <p:spPr>
          <a:xfrm>
            <a:off x="8861461" y="4200723"/>
            <a:ext cx="529312"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WAC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8" name="TextBox 303"/>
          <p:cNvSpPr txBox="1"/>
          <p:nvPr/>
        </p:nvSpPr>
        <p:spPr>
          <a:xfrm>
            <a:off x="2166867" y="1805552"/>
            <a:ext cx="9205088" cy="1434806"/>
          </a:xfrm>
          <a:prstGeom prst="rect">
            <a:avLst/>
          </a:prstGeom>
          <a:solidFill>
            <a:srgbClr val="F3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9" name="图片 34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298178" y="1919745"/>
            <a:ext cx="1346845" cy="248394"/>
          </a:xfrm>
          <a:prstGeom prst="rect">
            <a:avLst/>
          </a:prstGeom>
        </p:spPr>
      </p:pic>
      <p:pic>
        <p:nvPicPr>
          <p:cNvPr id="350" name="图片 34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844416" y="1927833"/>
            <a:ext cx="961428" cy="232219"/>
          </a:xfrm>
          <a:prstGeom prst="rect">
            <a:avLst/>
          </a:prstGeom>
        </p:spPr>
      </p:pic>
      <p:sp>
        <p:nvSpPr>
          <p:cNvPr id="351" name="TextBox 179"/>
          <p:cNvSpPr txBox="1"/>
          <p:nvPr/>
        </p:nvSpPr>
        <p:spPr>
          <a:xfrm>
            <a:off x="3815427" y="2277513"/>
            <a:ext cx="1229945" cy="360000"/>
          </a:xfrm>
          <a:prstGeom prst="roundRect">
            <a:avLst>
              <a:gd name="adj" fmla="val 49545"/>
            </a:avLst>
          </a:prstGeom>
          <a:solidFill>
            <a:srgbClr val="56C4D2"/>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Huawei public cloud scenario</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2" name="TextBox 179"/>
          <p:cNvSpPr txBox="1"/>
          <p:nvPr/>
        </p:nvSpPr>
        <p:spPr>
          <a:xfrm>
            <a:off x="5979845" y="2277513"/>
            <a:ext cx="1229945" cy="360000"/>
          </a:xfrm>
          <a:prstGeom prst="roundRect">
            <a:avLst>
              <a:gd name="adj" fmla="val 49545"/>
            </a:avLst>
          </a:prstGeom>
          <a:solidFill>
            <a:srgbClr val="56C4D2"/>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MSP-owned cloud scenario</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3" name="TextBox 179"/>
          <p:cNvSpPr txBox="1"/>
          <p:nvPr/>
        </p:nvSpPr>
        <p:spPr>
          <a:xfrm>
            <a:off x="8144263" y="2277513"/>
            <a:ext cx="1229945" cy="360000"/>
          </a:xfrm>
          <a:prstGeom prst="roundRect">
            <a:avLst>
              <a:gd name="adj" fmla="val 49545"/>
            </a:avLst>
          </a:prstGeom>
          <a:solidFill>
            <a:srgbClr val="56C4D2"/>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On-premises scenario</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4" name="Straight Connector 302"/>
          <p:cNvCxnSpPr/>
          <p:nvPr/>
        </p:nvCxnSpPr>
        <p:spPr>
          <a:xfrm>
            <a:off x="2428657" y="2759014"/>
            <a:ext cx="8854351"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55" name="TextBox 179"/>
          <p:cNvSpPr txBox="1"/>
          <p:nvPr/>
        </p:nvSpPr>
        <p:spPr>
          <a:xfrm>
            <a:off x="3577892" y="2825471"/>
            <a:ext cx="1540652" cy="360000"/>
          </a:xfrm>
          <a:prstGeom prst="roundRect">
            <a:avLst>
              <a:gd name="adj" fmla="val 49545"/>
            </a:avLst>
          </a:prstGeom>
          <a:solidFill>
            <a:srgbClr val="00B0F0"/>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Cloud-based network planning</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6" name="TextBox 179"/>
          <p:cNvSpPr txBox="1"/>
          <p:nvPr/>
        </p:nvSpPr>
        <p:spPr>
          <a:xfrm>
            <a:off x="5345901" y="2825471"/>
            <a:ext cx="1224000" cy="360000"/>
          </a:xfrm>
          <a:prstGeom prst="roundRect">
            <a:avLst>
              <a:gd name="adj" fmla="val 49545"/>
            </a:avLst>
          </a:prstGeom>
          <a:solidFill>
            <a:srgbClr val="00B0F0"/>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Cloud-based deployment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7" name="TextBox 179"/>
          <p:cNvSpPr txBox="1"/>
          <p:nvPr/>
        </p:nvSpPr>
        <p:spPr>
          <a:xfrm>
            <a:off x="6797258" y="2825471"/>
            <a:ext cx="1224000" cy="360000"/>
          </a:xfrm>
          <a:prstGeom prst="roundRect">
            <a:avLst>
              <a:gd name="adj" fmla="val 49545"/>
            </a:avLst>
          </a:prstGeom>
          <a:solidFill>
            <a:srgbClr val="00B0F0"/>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Cloud-based O&amp;M</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8" name="TextBox 179"/>
          <p:cNvSpPr txBox="1"/>
          <p:nvPr/>
        </p:nvSpPr>
        <p:spPr>
          <a:xfrm>
            <a:off x="8248616" y="2825471"/>
            <a:ext cx="1224000" cy="360000"/>
          </a:xfrm>
          <a:prstGeom prst="roundRect">
            <a:avLst>
              <a:gd name="adj" fmla="val 49545"/>
            </a:avLst>
          </a:prstGeom>
          <a:solidFill>
            <a:srgbClr val="00B0F0"/>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Cloud-based inspection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9" name="燕尾形 358"/>
          <p:cNvSpPr/>
          <p:nvPr/>
        </p:nvSpPr>
        <p:spPr>
          <a:xfrm>
            <a:off x="5169626" y="2956415"/>
            <a:ext cx="89193" cy="98112"/>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0" name="燕尾形 359"/>
          <p:cNvSpPr/>
          <p:nvPr/>
        </p:nvSpPr>
        <p:spPr>
          <a:xfrm>
            <a:off x="6620983" y="2956415"/>
            <a:ext cx="89193" cy="98112"/>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1" name="燕尾形 360"/>
          <p:cNvSpPr/>
          <p:nvPr/>
        </p:nvSpPr>
        <p:spPr>
          <a:xfrm>
            <a:off x="8072340" y="2956415"/>
            <a:ext cx="89193" cy="98112"/>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2" name="下箭头 63"/>
          <p:cNvSpPr/>
          <p:nvPr/>
        </p:nvSpPr>
        <p:spPr>
          <a:xfrm flipV="1">
            <a:off x="5494991" y="1423407"/>
            <a:ext cx="832286" cy="496337"/>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a:gsLst>
              <a:gs pos="51000">
                <a:srgbClr val="ECF6FA"/>
              </a:gs>
              <a:gs pos="0">
                <a:schemeClr val="bg1">
                  <a:alpha val="30000"/>
                </a:schemeClr>
              </a:gs>
              <a:gs pos="100000">
                <a:srgbClr val="56C4D2"/>
              </a:gs>
              <a:gs pos="87000">
                <a:srgbClr val="94DAE2"/>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63" name="Group 133"/>
          <p:cNvGrpSpPr/>
          <p:nvPr/>
        </p:nvGrpSpPr>
        <p:grpSpPr>
          <a:xfrm>
            <a:off x="2823206" y="5470857"/>
            <a:ext cx="1247276" cy="272157"/>
            <a:chOff x="5208842" y="5290534"/>
            <a:chExt cx="1247276" cy="272157"/>
          </a:xfrm>
        </p:grpSpPr>
        <p:pic>
          <p:nvPicPr>
            <p:cNvPr id="364" name="图片 11" descr="开放网络-蓝.png"/>
            <p:cNvPicPr>
              <a:picLocks noChangeAspect="1"/>
            </p:cNvPicPr>
            <p:nvPr/>
          </p:nvPicPr>
          <p:blipFill>
            <a:blip r:embed="rId3"/>
            <a:stretch>
              <a:fillRect/>
            </a:stretch>
          </p:blipFill>
          <p:spPr>
            <a:xfrm>
              <a:off x="5208842" y="5297653"/>
              <a:ext cx="335054" cy="257919"/>
            </a:xfrm>
            <a:prstGeom prst="rect">
              <a:avLst/>
            </a:prstGeom>
          </p:spPr>
        </p:pic>
        <p:pic>
          <p:nvPicPr>
            <p:cNvPr id="365" name="图片 158" descr="SAN网络-蓝.png"/>
            <p:cNvPicPr>
              <a:picLocks noChangeAspect="1"/>
            </p:cNvPicPr>
            <p:nvPr/>
          </p:nvPicPr>
          <p:blipFill>
            <a:blip r:embed="rId4"/>
            <a:stretch>
              <a:fillRect/>
            </a:stretch>
          </p:blipFill>
          <p:spPr>
            <a:xfrm>
              <a:off x="6289997" y="5290534"/>
              <a:ext cx="166121" cy="272157"/>
            </a:xfrm>
            <a:prstGeom prst="rect">
              <a:avLst/>
            </a:prstGeom>
          </p:spPr>
        </p:pic>
        <p:pic>
          <p:nvPicPr>
            <p:cNvPr id="366" name="图片 157" descr="故障链路.png"/>
            <p:cNvPicPr>
              <a:picLocks noChangeAspect="1"/>
            </p:cNvPicPr>
            <p:nvPr/>
          </p:nvPicPr>
          <p:blipFill>
            <a:blip r:embed="rId5"/>
            <a:stretch>
              <a:fillRect/>
            </a:stretch>
          </p:blipFill>
          <p:spPr>
            <a:xfrm>
              <a:off x="5764539" y="5312965"/>
              <a:ext cx="304815" cy="227295"/>
            </a:xfrm>
            <a:prstGeom prst="rect">
              <a:avLst/>
            </a:prstGeom>
          </p:spPr>
        </p:pic>
      </p:grpSp>
      <p:pic>
        <p:nvPicPr>
          <p:cNvPr id="367" name="图片 366"/>
          <p:cNvPicPr>
            <a:picLocks noChangeAspect="1"/>
          </p:cNvPicPr>
          <p:nvPr/>
        </p:nvPicPr>
        <p:blipFill>
          <a:blip r:embed="rId15">
            <a:extLst>
              <a:ext uri="{28A0092B-C50C-407E-A947-70E740481C1C}">
                <a14:useLocalDpi xmlns:a14="http://schemas.microsoft.com/office/drawing/2010/main" val="0"/>
              </a:ext>
            </a:extLst>
          </a:blip>
          <a:stretch>
            <a:fillRect/>
          </a:stretch>
        </p:blipFill>
        <p:spPr bwMode="gray">
          <a:xfrm>
            <a:off x="3736989" y="2088798"/>
            <a:ext cx="330850" cy="324723"/>
          </a:xfrm>
          <a:prstGeom prst="rect">
            <a:avLst/>
          </a:prstGeom>
        </p:spPr>
      </p:pic>
    </p:spTree>
    <p:extLst>
      <p:ext uri="{BB962C8B-B14F-4D97-AF65-F5344CB8AC3E}">
        <p14:creationId xmlns:p14="http://schemas.microsoft.com/office/powerpoint/2010/main" val="4126667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2886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zh-CN" dirty="0" smtClean="0">
                <a:cs typeface="+mn-ea"/>
                <a:sym typeface="Huawei Sans" panose="020C0503030203020204" pitchFamily="34" charset="0"/>
              </a:rPr>
              <a:t>Components </a:t>
            </a:r>
            <a:r>
              <a:rPr lang="en-US" altLang="zh-CN" dirty="0">
                <a:cs typeface="+mn-ea"/>
                <a:sym typeface="Huawei Sans" panose="020C0503030203020204" pitchFamily="34" charset="0"/>
              </a:rPr>
              <a:t>of Huawei's CloudCampus Network Solution</a:t>
            </a:r>
            <a:endParaRPr lang="zh-CN" altLang="en-US" dirty="0">
              <a:sym typeface="Huawei Sans" panose="020C0503030203020204" pitchFamily="34" charset="0"/>
            </a:endParaRPr>
          </a:p>
        </p:txBody>
      </p:sp>
      <p:sp>
        <p:nvSpPr>
          <p:cNvPr id="3" name="Rounded Rectangle 27"/>
          <p:cNvSpPr/>
          <p:nvPr/>
        </p:nvSpPr>
        <p:spPr bwMode="gray">
          <a:xfrm>
            <a:off x="1123894" y="3831306"/>
            <a:ext cx="9911755" cy="1134543"/>
          </a:xfrm>
          <a:prstGeom prst="roundRect">
            <a:avLst>
              <a:gd name="adj" fmla="val 2446"/>
            </a:avLst>
          </a:prstGeom>
          <a:gradFill flip="none" rotWithShape="1">
            <a:gsLst>
              <a:gs pos="100000">
                <a:sysClr val="window" lastClr="FFFFFF"/>
              </a:gs>
              <a:gs pos="0">
                <a:srgbClr val="CCECFF"/>
              </a:gs>
            </a:gsLst>
            <a:lin ang="0" scaled="1"/>
          </a:gradFill>
          <a:ln w="9525" cap="flat" cmpd="sng" algn="ctr">
            <a:gradFill flip="none" rotWithShape="1">
              <a:gsLst>
                <a:gs pos="32000">
                  <a:srgbClr val="05BBFB"/>
                </a:gs>
                <a:gs pos="100000">
                  <a:sysClr val="window" lastClr="FFFFFF">
                    <a:alpha val="0"/>
                  </a:sysClr>
                </a:gs>
              </a:gsLst>
              <a:lin ang="0" scaled="1"/>
            </a:gradFill>
            <a:prstDash val="solid"/>
            <a:miter lim="800000"/>
          </a:ln>
          <a:effectLst/>
        </p:spPr>
        <p:txBody>
          <a:bodyPr lIns="287916" tIns="45705" rIns="91413" bIns="45705"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smtClean="0">
              <a:ln>
                <a:noFill/>
              </a:ln>
              <a:solidFill>
                <a:srgbClr val="007FAC"/>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 name="Rounded Rectangle 27"/>
          <p:cNvSpPr/>
          <p:nvPr/>
        </p:nvSpPr>
        <p:spPr bwMode="gray">
          <a:xfrm>
            <a:off x="1123894" y="5037305"/>
            <a:ext cx="9911755" cy="1134543"/>
          </a:xfrm>
          <a:prstGeom prst="roundRect">
            <a:avLst>
              <a:gd name="adj" fmla="val 2446"/>
            </a:avLst>
          </a:prstGeom>
          <a:gradFill flip="none" rotWithShape="1">
            <a:gsLst>
              <a:gs pos="100000">
                <a:sysClr val="window" lastClr="FFFFFF"/>
              </a:gs>
              <a:gs pos="0">
                <a:srgbClr val="CCECFF"/>
              </a:gs>
            </a:gsLst>
            <a:lin ang="0" scaled="1"/>
          </a:gradFill>
          <a:ln w="9525" cap="flat" cmpd="sng" algn="ctr">
            <a:gradFill flip="none" rotWithShape="1">
              <a:gsLst>
                <a:gs pos="32000">
                  <a:srgbClr val="05BBFB"/>
                </a:gs>
                <a:gs pos="100000">
                  <a:sysClr val="window" lastClr="FFFFFF">
                    <a:alpha val="0"/>
                  </a:sysClr>
                </a:gs>
              </a:gsLst>
              <a:lin ang="0" scaled="1"/>
            </a:gradFill>
            <a:prstDash val="solid"/>
            <a:miter lim="800000"/>
          </a:ln>
          <a:effectLst/>
        </p:spPr>
        <p:txBody>
          <a:bodyPr lIns="287916" tIns="45705" rIns="91413" bIns="45705"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smtClean="0">
              <a:ln>
                <a:noFill/>
              </a:ln>
              <a:solidFill>
                <a:srgbClr val="007FAC"/>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 name="Rounded Rectangle 27"/>
          <p:cNvSpPr/>
          <p:nvPr/>
        </p:nvSpPr>
        <p:spPr bwMode="gray">
          <a:xfrm>
            <a:off x="1123894" y="2597240"/>
            <a:ext cx="9911755" cy="1134543"/>
          </a:xfrm>
          <a:prstGeom prst="roundRect">
            <a:avLst>
              <a:gd name="adj" fmla="val 2446"/>
            </a:avLst>
          </a:prstGeom>
          <a:gradFill flip="none" rotWithShape="1">
            <a:gsLst>
              <a:gs pos="100000">
                <a:sysClr val="window" lastClr="FFFFFF"/>
              </a:gs>
              <a:gs pos="0">
                <a:srgbClr val="CCECFF"/>
              </a:gs>
            </a:gsLst>
            <a:lin ang="0" scaled="1"/>
          </a:gradFill>
          <a:ln w="9525" cap="flat" cmpd="sng" algn="ctr">
            <a:gradFill flip="none" rotWithShape="1">
              <a:gsLst>
                <a:gs pos="32000">
                  <a:srgbClr val="05BBFB"/>
                </a:gs>
                <a:gs pos="100000">
                  <a:sysClr val="window" lastClr="FFFFFF">
                    <a:alpha val="0"/>
                  </a:sysClr>
                </a:gs>
              </a:gsLst>
              <a:lin ang="0" scaled="1"/>
            </a:gradFill>
            <a:prstDash val="solid"/>
            <a:miter lim="800000"/>
          </a:ln>
          <a:effectLst/>
        </p:spPr>
        <p:txBody>
          <a:bodyPr lIns="287916" tIns="45705" rIns="91413" bIns="45705"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smtClean="0">
              <a:ln>
                <a:noFill/>
              </a:ln>
              <a:solidFill>
                <a:srgbClr val="007FAC"/>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 name="Rounded Rectangle 27"/>
          <p:cNvSpPr/>
          <p:nvPr/>
        </p:nvSpPr>
        <p:spPr bwMode="gray">
          <a:xfrm>
            <a:off x="1123894" y="1363300"/>
            <a:ext cx="9911755" cy="1134543"/>
          </a:xfrm>
          <a:prstGeom prst="roundRect">
            <a:avLst>
              <a:gd name="adj" fmla="val 2446"/>
            </a:avLst>
          </a:prstGeom>
          <a:gradFill flip="none" rotWithShape="1">
            <a:gsLst>
              <a:gs pos="100000">
                <a:sysClr val="window" lastClr="FFFFFF"/>
              </a:gs>
              <a:gs pos="0">
                <a:srgbClr val="CCECFF"/>
              </a:gs>
            </a:gsLst>
            <a:lin ang="0" scaled="1"/>
          </a:gradFill>
          <a:ln w="9525" cap="flat" cmpd="sng" algn="ctr">
            <a:gradFill flip="none" rotWithShape="1">
              <a:gsLst>
                <a:gs pos="32000">
                  <a:srgbClr val="05BBFB"/>
                </a:gs>
                <a:gs pos="100000">
                  <a:sysClr val="window" lastClr="FFFFFF">
                    <a:alpha val="0"/>
                  </a:sysClr>
                </a:gs>
              </a:gsLst>
              <a:lin ang="0" scaled="1"/>
            </a:gradFill>
            <a:prstDash val="solid"/>
            <a:miter lim="800000"/>
          </a:ln>
          <a:effectLst/>
        </p:spPr>
        <p:txBody>
          <a:bodyPr lIns="287916" tIns="45705" rIns="91413" bIns="45705"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smtClean="0">
              <a:ln>
                <a:noFill/>
              </a:ln>
              <a:solidFill>
                <a:srgbClr val="007FAC"/>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7" name="2095056840" descr="AP.png"/>
          <p:cNvPicPr>
            <a:picLocks noChangeAspect="1"/>
          </p:cNvPicPr>
          <p:nvPr/>
        </p:nvPicPr>
        <p:blipFill>
          <a:blip r:embed="rId3"/>
          <a:stretch>
            <a:fillRect/>
          </a:stretch>
        </p:blipFill>
        <p:spPr bwMode="gray">
          <a:xfrm>
            <a:off x="6548377" y="5325257"/>
            <a:ext cx="432000" cy="353460"/>
          </a:xfrm>
          <a:prstGeom prst="rect">
            <a:avLst/>
          </a:prstGeom>
        </p:spPr>
      </p:pic>
      <p:pic>
        <p:nvPicPr>
          <p:cNvPr id="8" name="101194486" descr="接入交换机.png"/>
          <p:cNvPicPr>
            <a:picLocks noChangeAspect="1"/>
          </p:cNvPicPr>
          <p:nvPr/>
        </p:nvPicPr>
        <p:blipFill>
          <a:blip r:embed="rId4"/>
          <a:stretch>
            <a:fillRect/>
          </a:stretch>
        </p:blipFill>
        <p:spPr bwMode="gray">
          <a:xfrm>
            <a:off x="5615498" y="5325257"/>
            <a:ext cx="432000" cy="353460"/>
          </a:xfrm>
          <a:prstGeom prst="rect">
            <a:avLst/>
          </a:prstGeom>
        </p:spPr>
      </p:pic>
      <p:pic>
        <p:nvPicPr>
          <p:cNvPr id="9" name="912856290"/>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gray">
          <a:xfrm>
            <a:off x="3805739" y="5333584"/>
            <a:ext cx="432000" cy="353460"/>
          </a:xfrm>
          <a:prstGeom prst="rect">
            <a:avLst/>
          </a:prstGeom>
        </p:spPr>
      </p:pic>
      <p:pic>
        <p:nvPicPr>
          <p:cNvPr id="10" name="1389421103" descr="G:\做的项目\公共\扁平图标切换\更新2015_01_21\oss扁平图标库2015_01_21更新-04.png"/>
          <p:cNvPicPr>
            <a:picLocks noChangeAspect="1" noChangeArrowheads="1"/>
          </p:cNvPicPr>
          <p:nvPr/>
        </p:nvPicPr>
        <p:blipFill>
          <a:blip r:embed="rId6"/>
          <a:stretch>
            <a:fillRect/>
          </a:stretch>
        </p:blipFill>
        <p:spPr bwMode="gray">
          <a:xfrm>
            <a:off x="4684641" y="5333584"/>
            <a:ext cx="432000" cy="353452"/>
          </a:xfrm>
          <a:prstGeom prst="rect">
            <a:avLst/>
          </a:prstGeom>
          <a:noFill/>
        </p:spPr>
      </p:pic>
      <p:pic>
        <p:nvPicPr>
          <p:cNvPr id="11" name="190832677" descr="RRU蓝.png"/>
          <p:cNvPicPr>
            <a:picLocks noChangeAspect="1"/>
          </p:cNvPicPr>
          <p:nvPr/>
        </p:nvPicPr>
        <p:blipFill>
          <a:blip r:embed="rId7"/>
          <a:stretch>
            <a:fillRect/>
          </a:stretch>
        </p:blipFill>
        <p:spPr bwMode="gray">
          <a:xfrm>
            <a:off x="9340930" y="5350319"/>
            <a:ext cx="432000" cy="353456"/>
          </a:xfrm>
          <a:prstGeom prst="rect">
            <a:avLst/>
          </a:prstGeom>
        </p:spPr>
      </p:pic>
      <p:pic>
        <p:nvPicPr>
          <p:cNvPr id="12" name="1398571480" descr="中心AP.png"/>
          <p:cNvPicPr>
            <a:picLocks noChangeAspect="1"/>
          </p:cNvPicPr>
          <p:nvPr/>
        </p:nvPicPr>
        <p:blipFill>
          <a:blip r:embed="rId8"/>
          <a:stretch>
            <a:fillRect/>
          </a:stretch>
        </p:blipFill>
        <p:spPr bwMode="gray">
          <a:xfrm>
            <a:off x="8388415" y="5333586"/>
            <a:ext cx="432000" cy="367104"/>
          </a:xfrm>
          <a:prstGeom prst="rect">
            <a:avLst/>
          </a:prstGeom>
        </p:spPr>
      </p:pic>
      <p:sp>
        <p:nvSpPr>
          <p:cNvPr id="13" name="1959192430"/>
          <p:cNvSpPr txBox="1"/>
          <p:nvPr/>
        </p:nvSpPr>
        <p:spPr bwMode="gray">
          <a:xfrm>
            <a:off x="1140204" y="5393532"/>
            <a:ext cx="2270094" cy="738664"/>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eaLnBrk="0" fontAlgn="ctr" hangingPunct="0"/>
            <a:r>
              <a:rPr lang="en-US" altLang="zh-CN" sz="1400"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Cloud-managed devices and a mobile app (for remote O&amp;M)</a:t>
            </a:r>
            <a:endParaRPr lang="en-US" altLang="zh-CN" sz="14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 name="438571627"/>
          <p:cNvSpPr txBox="1"/>
          <p:nvPr/>
        </p:nvSpPr>
        <p:spPr bwMode="gray">
          <a:xfrm>
            <a:off x="1140203" y="4288421"/>
            <a:ext cx="2176167" cy="523220"/>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fontAlgn="ctr"/>
            <a:r>
              <a:rPr lang="en-US" altLang="zh-CN" sz="1400"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Deployment environment</a:t>
            </a:r>
            <a:endParaRPr lang="en-US" altLang="zh-CN" sz="14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 name="1391376183"/>
          <p:cNvSpPr txBox="1"/>
          <p:nvPr/>
        </p:nvSpPr>
        <p:spPr bwMode="gray">
          <a:xfrm>
            <a:off x="1140203" y="3061227"/>
            <a:ext cx="2444136" cy="523220"/>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eaLnBrk="0" fontAlgn="ctr" hangingPunct="0"/>
            <a:r>
              <a:rPr lang="en-US" altLang="zh-CN" sz="1400"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Cloud management platform</a:t>
            </a:r>
            <a:endParaRPr lang="en-US" altLang="zh-CN" sz="14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 name="697937219"/>
          <p:cNvSpPr txBox="1"/>
          <p:nvPr/>
        </p:nvSpPr>
        <p:spPr bwMode="gray">
          <a:xfrm>
            <a:off x="1140203" y="1757197"/>
            <a:ext cx="2047799" cy="523220"/>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eaLnBrk="0" fontAlgn="ctr" hangingPunct="0"/>
            <a:r>
              <a:rPr lang="en-US" altLang="zh-CN" sz="1400"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support system</a:t>
            </a:r>
            <a:endParaRPr lang="en-US" altLang="zh-CN" sz="14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 name="134309768"/>
          <p:cNvSpPr txBox="1"/>
          <p:nvPr/>
        </p:nvSpPr>
        <p:spPr bwMode="gray">
          <a:xfrm>
            <a:off x="3410299" y="1929030"/>
            <a:ext cx="1308926" cy="461665"/>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ESDP platform (for licenses)</a:t>
            </a:r>
            <a:endPar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 name="840461949"/>
          <p:cNvSpPr txBox="1"/>
          <p:nvPr/>
        </p:nvSpPr>
        <p:spPr bwMode="gray">
          <a:xfrm>
            <a:off x="6447268" y="1926052"/>
            <a:ext cx="2557958" cy="461665"/>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eaLnBrk="0" fontAlgn="ctr" hangingPunct="0">
              <a:defRPr/>
            </a:pP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Huawei's support website</a:t>
            </a:r>
          </a:p>
          <a:p>
            <a:pPr algn="ctr" eaLnBrk="0" fontAlgn="ctr" hangingPunct="0">
              <a:defRPr/>
            </a:pP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(for software versions &amp; patches)</a:t>
            </a:r>
            <a:endPar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 name="1020021917"/>
          <p:cNvSpPr txBox="1"/>
          <p:nvPr/>
        </p:nvSpPr>
        <p:spPr bwMode="gray">
          <a:xfrm>
            <a:off x="4719225" y="1926053"/>
            <a:ext cx="1845789" cy="461665"/>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PKI platform</a:t>
            </a:r>
            <a:endPar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(for device certificates)</a:t>
            </a:r>
            <a:endPar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20" name="1722557" descr="交换机.png"/>
          <p:cNvPicPr>
            <a:picLocks noChangeAspect="1"/>
          </p:cNvPicPr>
          <p:nvPr/>
        </p:nvPicPr>
        <p:blipFill>
          <a:blip r:embed="rId9"/>
          <a:stretch>
            <a:fillRect/>
          </a:stretch>
        </p:blipFill>
        <p:spPr bwMode="gray">
          <a:xfrm>
            <a:off x="5628214" y="1573100"/>
            <a:ext cx="432000" cy="353456"/>
          </a:xfrm>
          <a:prstGeom prst="rect">
            <a:avLst/>
          </a:prstGeom>
        </p:spPr>
      </p:pic>
      <p:pic>
        <p:nvPicPr>
          <p:cNvPr id="21" name="76107944" descr="交换机.png"/>
          <p:cNvPicPr>
            <a:picLocks noGrp="1" noChangeAspect="1"/>
          </p:cNvPicPr>
          <p:nvPr/>
        </p:nvPicPr>
        <p:blipFill>
          <a:blip r:embed="rId10"/>
          <a:stretch>
            <a:fillRect/>
          </a:stretch>
        </p:blipFill>
        <p:spPr bwMode="gray">
          <a:xfrm>
            <a:off x="3939044" y="1573806"/>
            <a:ext cx="432000" cy="352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302460200" descr="交换机.png"/>
          <p:cNvPicPr>
            <a:picLocks/>
          </p:cNvPicPr>
          <p:nvPr/>
        </p:nvPicPr>
        <p:blipFill>
          <a:blip r:embed="rId10"/>
          <a:stretch>
            <a:fillRect/>
          </a:stretch>
        </p:blipFill>
        <p:spPr bwMode="gray">
          <a:xfrm>
            <a:off x="7470126" y="1573806"/>
            <a:ext cx="432000" cy="352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1205916219"/>
          <p:cNvSpPr txBox="1"/>
          <p:nvPr/>
        </p:nvSpPr>
        <p:spPr bwMode="gray">
          <a:xfrm>
            <a:off x="8733549" y="1905041"/>
            <a:ext cx="1500309" cy="461665"/>
          </a:xfrm>
          <a:prstGeom prst="rect">
            <a:avLst/>
          </a:prstGeom>
        </p:spPr>
        <p:txBody>
          <a:bodyPr wrap="square"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font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ServiceTurbo-Cloud</a:t>
            </a:r>
            <a:endPar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25" name="1277918054" descr="SAN网络-蓝.png"/>
          <p:cNvPicPr>
            <a:picLocks noChangeAspect="1"/>
          </p:cNvPicPr>
          <p:nvPr/>
        </p:nvPicPr>
        <p:blipFill>
          <a:blip r:embed="rId11"/>
          <a:stretch>
            <a:fillRect/>
          </a:stretch>
        </p:blipFill>
        <p:spPr bwMode="gray">
          <a:xfrm>
            <a:off x="10267622" y="5247783"/>
            <a:ext cx="285514" cy="469098"/>
          </a:xfrm>
          <a:prstGeom prst="rect">
            <a:avLst/>
          </a:prstGeom>
        </p:spPr>
      </p:pic>
      <p:sp>
        <p:nvSpPr>
          <p:cNvPr id="26" name="480928905"/>
          <p:cNvSpPr txBox="1"/>
          <p:nvPr/>
        </p:nvSpPr>
        <p:spPr bwMode="gray">
          <a:xfrm>
            <a:off x="9937214" y="5756480"/>
            <a:ext cx="1114745" cy="276999"/>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fontAlgn="ctr"/>
            <a:r>
              <a:rPr lang="en-US" altLang="zh-CN" sz="12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Mobile app</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7" name="411453487"/>
          <p:cNvSpPr txBox="1"/>
          <p:nvPr/>
        </p:nvSpPr>
        <p:spPr bwMode="gray">
          <a:xfrm>
            <a:off x="3697241" y="5726432"/>
            <a:ext cx="805927" cy="276999"/>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Firewall</a:t>
            </a:r>
            <a:endParaRPr 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 name="746724282"/>
          <p:cNvSpPr txBox="1"/>
          <p:nvPr/>
        </p:nvSpPr>
        <p:spPr bwMode="gray">
          <a:xfrm>
            <a:off x="4709547" y="5722824"/>
            <a:ext cx="407094" cy="276999"/>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AR</a:t>
            </a:r>
            <a:endParaRPr 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9" name="447576467"/>
          <p:cNvSpPr txBox="1"/>
          <p:nvPr/>
        </p:nvSpPr>
        <p:spPr bwMode="gray">
          <a:xfrm>
            <a:off x="5531413" y="5726432"/>
            <a:ext cx="731641" cy="274594"/>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Switch</a:t>
            </a:r>
            <a:endParaRPr 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 name="7063094"/>
          <p:cNvSpPr txBox="1"/>
          <p:nvPr/>
        </p:nvSpPr>
        <p:spPr bwMode="gray">
          <a:xfrm>
            <a:off x="6571221" y="5741091"/>
            <a:ext cx="425541" cy="276999"/>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AP</a:t>
            </a:r>
            <a:endParaRPr 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1" name="94016176"/>
          <p:cNvSpPr txBox="1"/>
          <p:nvPr/>
        </p:nvSpPr>
        <p:spPr bwMode="gray">
          <a:xfrm>
            <a:off x="8082885" y="5741091"/>
            <a:ext cx="1043059" cy="274594"/>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Central AP</a:t>
            </a:r>
            <a:endParaRPr 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2" name="1891586098"/>
          <p:cNvSpPr txBox="1"/>
          <p:nvPr/>
        </p:nvSpPr>
        <p:spPr bwMode="gray">
          <a:xfrm>
            <a:off x="9380351" y="5741091"/>
            <a:ext cx="444796" cy="276999"/>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RU</a:t>
            </a:r>
            <a:endParaRPr 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33" name="1820117482" descr="网络管理员-蓝.png"/>
          <p:cNvPicPr>
            <a:picLocks noChangeAspect="1"/>
          </p:cNvPicPr>
          <p:nvPr/>
        </p:nvPicPr>
        <p:blipFill>
          <a:blip r:embed="rId12"/>
          <a:stretch>
            <a:fillRect/>
          </a:stretch>
        </p:blipFill>
        <p:spPr bwMode="gray">
          <a:xfrm>
            <a:off x="8744330" y="2953794"/>
            <a:ext cx="432000" cy="353456"/>
          </a:xfrm>
          <a:prstGeom prst="rect">
            <a:avLst/>
          </a:prstGeom>
        </p:spPr>
      </p:pic>
      <p:sp>
        <p:nvSpPr>
          <p:cNvPr id="34" name="629613692"/>
          <p:cNvSpPr txBox="1"/>
          <p:nvPr/>
        </p:nvSpPr>
        <p:spPr bwMode="gray">
          <a:xfrm>
            <a:off x="8206767" y="3349582"/>
            <a:ext cx="1507127" cy="276999"/>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Registration center</a:t>
            </a:r>
            <a:endParaRPr 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5" name="2141704383"/>
          <p:cNvSpPr/>
          <p:nvPr/>
        </p:nvSpPr>
        <p:spPr bwMode="gray">
          <a:xfrm>
            <a:off x="5364320" y="4470034"/>
            <a:ext cx="1678739" cy="274594"/>
          </a:xfrm>
          <a:prstGeom prst="rect">
            <a:avLst/>
          </a:prstGeom>
        </p:spPr>
        <p:txBody>
          <a:bodyPr wrap="square"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public cloud</a:t>
            </a:r>
            <a:endPar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40" name="组合 39"/>
          <p:cNvGrpSpPr/>
          <p:nvPr/>
        </p:nvGrpSpPr>
        <p:grpSpPr bwMode="gray">
          <a:xfrm>
            <a:off x="5805257" y="4070436"/>
            <a:ext cx="696998" cy="364340"/>
            <a:chOff x="7548250" y="3754274"/>
            <a:chExt cx="696998" cy="364340"/>
          </a:xfrm>
        </p:grpSpPr>
        <p:sp>
          <p:nvSpPr>
            <p:cNvPr id="41" name="Freeform 159"/>
            <p:cNvSpPr/>
            <p:nvPr/>
          </p:nvSpPr>
          <p:spPr bwMode="gray">
            <a:xfrm flipH="1">
              <a:off x="7548250" y="3754274"/>
              <a:ext cx="696998" cy="3643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2" name="文本框 41"/>
            <p:cNvSpPr txBox="1"/>
            <p:nvPr/>
          </p:nvSpPr>
          <p:spPr bwMode="gray">
            <a:xfrm>
              <a:off x="7603241" y="3832903"/>
              <a:ext cx="587020" cy="27699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prstClr val="white">
                      <a:lumMod val="65000"/>
                    </a:prstClr>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Cloud</a:t>
              </a:r>
              <a:endParaRPr kumimoji="0" lang="zh-CN" altLang="en-US" sz="1200" b="0" i="0" u="none" strike="noStrike" kern="0" cap="none" spc="0" normalizeH="0" baseline="0" noProof="0" dirty="0" smtClean="0">
                <a:ln>
                  <a:noFill/>
                </a:ln>
                <a:solidFill>
                  <a:prstClr val="white">
                    <a:lumMod val="65000"/>
                  </a:prstClr>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pic>
        <p:nvPicPr>
          <p:cNvPr id="52" name="图片 102" descr="AC-蓝.png"/>
          <p:cNvPicPr>
            <a:picLocks noChangeAspect="1"/>
          </p:cNvPicPr>
          <p:nvPr/>
        </p:nvPicPr>
        <p:blipFill>
          <a:blip r:embed="rId13"/>
          <a:stretch>
            <a:fillRect/>
          </a:stretch>
        </p:blipFill>
        <p:spPr bwMode="gray">
          <a:xfrm>
            <a:off x="7470126" y="5325257"/>
            <a:ext cx="432000" cy="353454"/>
          </a:xfrm>
          <a:prstGeom prst="rect">
            <a:avLst/>
          </a:prstGeom>
        </p:spPr>
      </p:pic>
      <p:sp>
        <p:nvSpPr>
          <p:cNvPr id="53" name="94016176"/>
          <p:cNvSpPr txBox="1"/>
          <p:nvPr/>
        </p:nvSpPr>
        <p:spPr bwMode="gray">
          <a:xfrm>
            <a:off x="7165118" y="5741091"/>
            <a:ext cx="1042017" cy="276999"/>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WAC</a:t>
            </a:r>
            <a:endParaRPr 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58" name="图片 5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gray">
          <a:xfrm>
            <a:off x="3685018" y="3070471"/>
            <a:ext cx="1346845" cy="248394"/>
          </a:xfrm>
          <a:prstGeom prst="rect">
            <a:avLst/>
          </a:prstGeom>
        </p:spPr>
      </p:pic>
      <p:pic>
        <p:nvPicPr>
          <p:cNvPr id="59" name="图片 5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6203690" y="3078559"/>
            <a:ext cx="961428" cy="232219"/>
          </a:xfrm>
          <a:prstGeom prst="rect">
            <a:avLst/>
          </a:prstGeom>
        </p:spPr>
      </p:pic>
      <p:pic>
        <p:nvPicPr>
          <p:cNvPr id="1030" name="Picture 6" descr="https://serviceturbo-cloud.huawei.com/serviceturbocloud/static/logo3.png"/>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gray">
          <a:xfrm>
            <a:off x="9223544" y="1568932"/>
            <a:ext cx="432000" cy="3522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8723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a:cs typeface="+mn-ea"/>
                <a:sym typeface="Huawei Sans" panose="020C0503030203020204" pitchFamily="34" charset="0"/>
              </a:rPr>
              <a:t>Solution Component: iMaster NCE-Campus</a:t>
            </a:r>
            <a:endParaRPr lang="zh-CN" altLang="en-US" dirty="0">
              <a:cs typeface="+mn-ea"/>
              <a:sym typeface="Huawei Sans" panose="020C0503030203020204" pitchFamily="34" charset="0"/>
            </a:endParaRPr>
          </a:p>
        </p:txBody>
      </p:sp>
      <p:sp>
        <p:nvSpPr>
          <p:cNvPr id="46" name="文本占位符 45"/>
          <p:cNvSpPr>
            <a:spLocks noGrp="1"/>
          </p:cNvSpPr>
          <p:nvPr>
            <p:ph type="body" sz="quarter" idx="4294967295"/>
          </p:nvPr>
        </p:nvSpPr>
        <p:spPr bwMode="gray">
          <a:xfrm>
            <a:off x="455613" y="939800"/>
            <a:ext cx="11287316" cy="788207"/>
          </a:xfrm>
          <a:prstGeom prst="rect">
            <a:avLst/>
          </a:prstGeom>
        </p:spPr>
        <p:txBody>
          <a:bodyPr/>
          <a:lstStyle/>
          <a:p>
            <a:pPr lvl="0" algn="just" fontAlgn="auto"/>
            <a:r>
              <a:rPr lang="en-US" altLang="zh-CN" sz="1600" dirty="0">
                <a:solidFill>
                  <a:prstClr val="black"/>
                </a:solidFill>
                <a:cs typeface="Huawei Sans" panose="020C0503030203020204" pitchFamily="34" charset="0"/>
                <a:sym typeface="Huawei Sans" panose="020C0503030203020204" pitchFamily="34" charset="0"/>
              </a:rPr>
              <a:t>iMaster NCE-Campus</a:t>
            </a:r>
            <a:r>
              <a:rPr lang="zh-CN" altLang="en-US" sz="1600" dirty="0">
                <a:solidFill>
                  <a:prstClr val="black"/>
                </a:solidFill>
                <a:cs typeface="Huawei Sans" panose="020C0503030203020204" pitchFamily="34" charset="0"/>
                <a:sym typeface="Huawei Sans" panose="020C0503030203020204" pitchFamily="34" charset="0"/>
              </a:rPr>
              <a:t> </a:t>
            </a:r>
            <a:r>
              <a:rPr lang="en-US" altLang="zh-CN" sz="1600" dirty="0">
                <a:solidFill>
                  <a:prstClr val="black"/>
                </a:solidFill>
                <a:cs typeface="Huawei Sans" panose="020C0503030203020204" pitchFamily="34" charset="0"/>
                <a:sym typeface="Huawei Sans" panose="020C0503030203020204" pitchFamily="34" charset="0"/>
              </a:rPr>
              <a:t>is a main configuration and management platform in the CloudCampus</a:t>
            </a:r>
            <a:r>
              <a:rPr lang="zh-CN" altLang="en-US" sz="1600" dirty="0">
                <a:solidFill>
                  <a:prstClr val="black"/>
                </a:solidFill>
                <a:cs typeface="Huawei Sans" panose="020C0503030203020204" pitchFamily="34" charset="0"/>
                <a:sym typeface="Huawei Sans" panose="020C0503030203020204" pitchFamily="34" charset="0"/>
              </a:rPr>
              <a:t> </a:t>
            </a:r>
            <a:r>
              <a:rPr lang="en-US" altLang="zh-CN" sz="1600" dirty="0">
                <a:solidFill>
                  <a:prstClr val="black"/>
                </a:solidFill>
                <a:cs typeface="Huawei Sans" panose="020C0503030203020204" pitchFamily="34" charset="0"/>
                <a:sym typeface="Huawei Sans" panose="020C0503030203020204" pitchFamily="34" charset="0"/>
              </a:rPr>
              <a:t>Solution. It is a main portal for CloudCampus service configuration, O&amp;M, and monitoring.</a:t>
            </a:r>
            <a:endParaRPr lang="zh-CN" altLang="en-US" sz="1600" dirty="0">
              <a:solidFill>
                <a:prstClr val="black"/>
              </a:solidFill>
              <a:cs typeface="Huawei Sans" panose="020C0503030203020204" pitchFamily="34" charset="0"/>
              <a:sym typeface="Huawei Sans" panose="020C0503030203020204" pitchFamily="34" charset="0"/>
            </a:endParaRPr>
          </a:p>
        </p:txBody>
      </p:sp>
      <p:sp>
        <p:nvSpPr>
          <p:cNvPr id="3" name="圆角矩形 2"/>
          <p:cNvSpPr/>
          <p:nvPr/>
        </p:nvSpPr>
        <p:spPr bwMode="gray">
          <a:xfrm>
            <a:off x="6745406" y="3490844"/>
            <a:ext cx="4928369" cy="721406"/>
          </a:xfrm>
          <a:prstGeom prst="roundRect">
            <a:avLst>
              <a:gd name="adj" fmla="val 15918"/>
            </a:avLst>
          </a:prstGeom>
          <a:solidFill>
            <a:srgbClr val="BEE9EE">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6745406" y="4740555"/>
            <a:ext cx="4928369" cy="721406"/>
          </a:xfrm>
          <a:prstGeom prst="roundRect">
            <a:avLst>
              <a:gd name="adj" fmla="val 11657"/>
            </a:avLst>
          </a:prstGeom>
          <a:solidFill>
            <a:srgbClr val="BEE9EE">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6673838" y="3589936"/>
            <a:ext cx="1994000" cy="523220"/>
          </a:xfrm>
          <a:prstGeom prst="rect">
            <a:avLst/>
          </a:prstGeom>
          <a:noFill/>
        </p:spPr>
        <p:txBody>
          <a:bodyPr wrap="square" anchor="ctr">
            <a:spAutoFit/>
          </a:bodyPr>
          <a:lstStyle/>
          <a:p>
            <a:pPr lvl="0" algn="ctr" defTabSz="914400">
              <a:defRPr/>
            </a:pPr>
            <a:r>
              <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Management + Control + Analysis</a:t>
            </a:r>
          </a:p>
        </p:txBody>
      </p:sp>
      <p:sp>
        <p:nvSpPr>
          <p:cNvPr id="7" name="矩形 6"/>
          <p:cNvSpPr/>
          <p:nvPr/>
        </p:nvSpPr>
        <p:spPr bwMode="gray">
          <a:xfrm>
            <a:off x="6809868" y="4731926"/>
            <a:ext cx="1721940" cy="738664"/>
          </a:xfrm>
          <a:prstGeom prst="rect">
            <a:avLst/>
          </a:prstGeom>
          <a:noFill/>
        </p:spPr>
        <p:txBody>
          <a:bodyPr wrap="square" anchor="ctr">
            <a:spAutoFit/>
          </a:bodyPr>
          <a:lstStyle/>
          <a:p>
            <a:pPr lvl="0" algn="ctr" defTabSz="914400">
              <a:defRPr/>
            </a:pPr>
            <a:r>
              <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Plan + </a:t>
            </a:r>
            <a:r>
              <a:rPr lang="en-US" altLang="zh-CN" sz="1400" b="1"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Construct + </a:t>
            </a:r>
            <a:r>
              <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Maintain + Optimize</a:t>
            </a:r>
          </a:p>
        </p:txBody>
      </p:sp>
      <p:sp>
        <p:nvSpPr>
          <p:cNvPr id="9" name="矩形 8"/>
          <p:cNvSpPr/>
          <p:nvPr/>
        </p:nvSpPr>
        <p:spPr bwMode="gray">
          <a:xfrm>
            <a:off x="505910" y="5849378"/>
            <a:ext cx="11167865" cy="338554"/>
          </a:xfrm>
          <a:prstGeom prst="rect">
            <a:avLst/>
          </a:prstGeom>
          <a:solidFill>
            <a:srgbClr val="BF8082"/>
          </a:solidFill>
        </p:spPr>
        <p:txBody>
          <a:bodyPr wrap="square">
            <a:spAutoFit/>
          </a:bodyPr>
          <a:lstStyle/>
          <a:p>
            <a:pPr algn="ctr" fontAlgn="ctr"/>
            <a:r>
              <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iMaster NCE-Campus, an autonomous driving campus network management and control system</a:t>
            </a:r>
          </a:p>
        </p:txBody>
      </p:sp>
      <p:sp>
        <p:nvSpPr>
          <p:cNvPr id="10" name="矩形 9"/>
          <p:cNvSpPr/>
          <p:nvPr/>
        </p:nvSpPr>
        <p:spPr bwMode="gray">
          <a:xfrm>
            <a:off x="524130" y="2194184"/>
            <a:ext cx="6043119" cy="892827"/>
          </a:xfrm>
          <a:prstGeom prst="rect">
            <a:avLst/>
          </a:prstGeom>
          <a:gradFill>
            <a:gsLst>
              <a:gs pos="0">
                <a:schemeClr val="bg1"/>
              </a:gs>
              <a:gs pos="100000">
                <a:srgbClr val="D0E8C4"/>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524130" y="3087011"/>
            <a:ext cx="6043119" cy="1601238"/>
          </a:xfrm>
          <a:prstGeom prst="rect">
            <a:avLst/>
          </a:prstGeom>
          <a:gradFill>
            <a:gsLst>
              <a:gs pos="0">
                <a:schemeClr val="bg1"/>
              </a:gs>
              <a:gs pos="100000">
                <a:srgbClr val="BEE9EE"/>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524130" y="4882132"/>
            <a:ext cx="6043119" cy="892827"/>
          </a:xfrm>
          <a:prstGeom prst="rect">
            <a:avLst/>
          </a:prstGeom>
          <a:gradFill>
            <a:gsLst>
              <a:gs pos="0">
                <a:schemeClr val="bg1"/>
              </a:gs>
              <a:gs pos="100000">
                <a:srgbClr val="D0E8C4"/>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 Box 76"/>
          <p:cNvSpPr txBox="1">
            <a:spLocks noChangeArrowheads="1"/>
          </p:cNvSpPr>
          <p:nvPr/>
        </p:nvSpPr>
        <p:spPr bwMode="gray">
          <a:xfrm>
            <a:off x="634292" y="2125062"/>
            <a:ext cx="2270988" cy="288147"/>
          </a:xfrm>
          <a:prstGeom prst="rect">
            <a:avLst/>
          </a:prstGeom>
          <a:noFill/>
          <a:ln w="3175" cap="flat" cmpd="sng" algn="ctr">
            <a:noFill/>
            <a:prstDash val="solid"/>
            <a:round/>
            <a:headEnd type="none" w="med" len="med"/>
            <a:tailEnd type="none" w="med" len="med"/>
          </a:ln>
          <a:effectLst/>
          <a:scene3d>
            <a:camera prst="orthographicFront"/>
            <a:lightRig rig="flat" dir="t"/>
          </a:scene3d>
        </p:spPr>
        <p:txBody>
          <a:bodyPr wrap="none" lIns="72000" tIns="36000" rIns="72000" bIns="36000" rtlCol="0" anchor="ctr">
            <a:spAutoFit/>
          </a:bodyPr>
          <a:lstStyle>
            <a:defPPr>
              <a:defRPr lang="zh-CN"/>
            </a:defPPr>
            <a:lvl1pPr algn="ctr">
              <a:defRPr sz="1400">
                <a:solidFill>
                  <a:schemeClr val="bg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l" defTabSz="1219109" fontAlgn="ctr"/>
            <a:r>
              <a:rPr lang="en-US" altLang="zh-CN"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Application service layer</a:t>
            </a:r>
            <a:endParaRPr kumimoji="1" lang="en-US" altLang="zh-CN" b="1" dirty="0">
              <a:solidFill>
                <a:srgbClr val="FF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矩形 317"/>
          <p:cNvSpPr/>
          <p:nvPr/>
        </p:nvSpPr>
        <p:spPr bwMode="gray">
          <a:xfrm>
            <a:off x="553681" y="5004830"/>
            <a:ext cx="1838177" cy="288147"/>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62" fontAlgn="ctr"/>
            <a:r>
              <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Infrastructure layer</a:t>
            </a:r>
            <a:endParaRPr lang="en-US" altLang="zh-CN" sz="14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 name="矩形 317"/>
          <p:cNvSpPr/>
          <p:nvPr/>
        </p:nvSpPr>
        <p:spPr bwMode="gray">
          <a:xfrm>
            <a:off x="617273" y="3289269"/>
            <a:ext cx="1977593" cy="719034"/>
          </a:xfrm>
          <a:prstGeom prst="rect">
            <a:avLst/>
          </a:prstGeom>
        </p:spPr>
        <p:txBody>
          <a:bodyPr wrap="square" lIns="72000" tIns="36000" rIns="72000" bIns="3600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4462" fontAlgn="ctr"/>
            <a:r>
              <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Management, control, and analysis layer</a:t>
            </a:r>
            <a:endParaRPr lang="en-US" altLang="zh-CN" sz="14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 name="1680508374"/>
          <p:cNvSpPr txBox="1">
            <a:spLocks noChangeArrowheads="1"/>
          </p:cNvSpPr>
          <p:nvPr/>
        </p:nvSpPr>
        <p:spPr bwMode="gray">
          <a:xfrm>
            <a:off x="579808" y="2501030"/>
            <a:ext cx="914760"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09" fontAlgn="ctr"/>
            <a:r>
              <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MDM</a:t>
            </a:r>
          </a:p>
        </p:txBody>
      </p:sp>
      <p:sp>
        <p:nvSpPr>
          <p:cNvPr id="17" name="453896541"/>
          <p:cNvSpPr txBox="1">
            <a:spLocks noChangeArrowheads="1"/>
          </p:cNvSpPr>
          <p:nvPr/>
        </p:nvSpPr>
        <p:spPr bwMode="gray">
          <a:xfrm>
            <a:off x="1561534" y="2501030"/>
            <a:ext cx="914760"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09" fontAlgn="ctr"/>
            <a:r>
              <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e-Schoolbag</a:t>
            </a:r>
          </a:p>
        </p:txBody>
      </p:sp>
      <p:sp>
        <p:nvSpPr>
          <p:cNvPr id="18" name="1099195176"/>
          <p:cNvSpPr txBox="1">
            <a:spLocks noChangeArrowheads="1"/>
          </p:cNvSpPr>
          <p:nvPr/>
        </p:nvSpPr>
        <p:spPr bwMode="gray">
          <a:xfrm>
            <a:off x="3595309" y="2501030"/>
            <a:ext cx="999713"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09" fontAlgn="ctr"/>
            <a:r>
              <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Asset management</a:t>
            </a:r>
          </a:p>
        </p:txBody>
      </p:sp>
      <p:sp>
        <p:nvSpPr>
          <p:cNvPr id="19" name="1680508374"/>
          <p:cNvSpPr txBox="1">
            <a:spLocks noChangeArrowheads="1"/>
          </p:cNvSpPr>
          <p:nvPr/>
        </p:nvSpPr>
        <p:spPr bwMode="gray">
          <a:xfrm>
            <a:off x="2543260" y="2501030"/>
            <a:ext cx="985083"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09" fontAlgn="ctr"/>
            <a:r>
              <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Health management</a:t>
            </a:r>
          </a:p>
        </p:txBody>
      </p:sp>
      <p:sp>
        <p:nvSpPr>
          <p:cNvPr id="20" name="1099195176"/>
          <p:cNvSpPr txBox="1">
            <a:spLocks noChangeArrowheads="1"/>
          </p:cNvSpPr>
          <p:nvPr/>
        </p:nvSpPr>
        <p:spPr bwMode="gray">
          <a:xfrm>
            <a:off x="4661988" y="2501030"/>
            <a:ext cx="799829"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09" fontAlgn="ctr"/>
            <a:r>
              <a:rPr lang="en-US" altLang="zh-CN" sz="1200" b="1"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t>
            </a:r>
            <a:endParaRPr lang="en-US" altLang="zh-CN"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 name="1099195176"/>
          <p:cNvSpPr txBox="1">
            <a:spLocks noChangeArrowheads="1"/>
          </p:cNvSpPr>
          <p:nvPr/>
        </p:nvSpPr>
        <p:spPr bwMode="gray">
          <a:xfrm>
            <a:off x="5528781" y="2501030"/>
            <a:ext cx="914760"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09" fontAlgn="ctr"/>
            <a:r>
              <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Intelligent OAM</a:t>
            </a:r>
          </a:p>
        </p:txBody>
      </p:sp>
      <p:pic>
        <p:nvPicPr>
          <p:cNvPr id="23"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631249" y="5311047"/>
            <a:ext cx="368827" cy="301769"/>
          </a:xfrm>
          <a:prstGeom prst="rect">
            <a:avLst/>
          </a:prstGeom>
        </p:spPr>
      </p:pic>
      <p:pic>
        <p:nvPicPr>
          <p:cNvPr id="24"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1209975" y="5311048"/>
            <a:ext cx="368827" cy="301767"/>
          </a:xfrm>
          <a:prstGeom prst="rect">
            <a:avLst/>
          </a:prstGeom>
          <a:noFill/>
        </p:spPr>
      </p:pic>
      <p:pic>
        <p:nvPicPr>
          <p:cNvPr id="25" name="图片 86" descr="核心交换机.png"/>
          <p:cNvPicPr>
            <a:picLocks noChangeAspect="1"/>
          </p:cNvPicPr>
          <p:nvPr/>
        </p:nvPicPr>
        <p:blipFill>
          <a:blip r:embed="rId5" cstate="print"/>
          <a:stretch>
            <a:fillRect/>
          </a:stretch>
        </p:blipFill>
        <p:spPr bwMode="gray">
          <a:xfrm>
            <a:off x="1946854" y="5311047"/>
            <a:ext cx="368827" cy="301769"/>
          </a:xfrm>
          <a:prstGeom prst="rect">
            <a:avLst/>
          </a:prstGeom>
        </p:spPr>
      </p:pic>
      <p:pic>
        <p:nvPicPr>
          <p:cNvPr id="26" name="图片 87" descr="汇聚交换机.png"/>
          <p:cNvPicPr>
            <a:picLocks noChangeAspect="1"/>
          </p:cNvPicPr>
          <p:nvPr/>
        </p:nvPicPr>
        <p:blipFill>
          <a:blip r:embed="rId6" cstate="print"/>
          <a:stretch>
            <a:fillRect/>
          </a:stretch>
        </p:blipFill>
        <p:spPr bwMode="gray">
          <a:xfrm>
            <a:off x="2683733" y="5311047"/>
            <a:ext cx="368827" cy="301769"/>
          </a:xfrm>
          <a:prstGeom prst="rect">
            <a:avLst/>
          </a:prstGeom>
        </p:spPr>
      </p:pic>
      <p:pic>
        <p:nvPicPr>
          <p:cNvPr id="27" name="图片 76" descr="接入交换机.png"/>
          <p:cNvPicPr>
            <a:picLocks noChangeAspect="1"/>
          </p:cNvPicPr>
          <p:nvPr/>
        </p:nvPicPr>
        <p:blipFill>
          <a:blip r:embed="rId7" cstate="print"/>
          <a:stretch>
            <a:fillRect/>
          </a:stretch>
        </p:blipFill>
        <p:spPr bwMode="gray">
          <a:xfrm>
            <a:off x="3420612" y="5311047"/>
            <a:ext cx="368827" cy="301769"/>
          </a:xfrm>
          <a:prstGeom prst="rect">
            <a:avLst/>
          </a:prstGeom>
        </p:spPr>
      </p:pic>
      <p:pic>
        <p:nvPicPr>
          <p:cNvPr id="28" name="图片 105" descr="AP.png"/>
          <p:cNvPicPr>
            <a:picLocks noChangeAspect="1"/>
          </p:cNvPicPr>
          <p:nvPr/>
        </p:nvPicPr>
        <p:blipFill>
          <a:blip r:embed="rId8" cstate="print"/>
          <a:stretch>
            <a:fillRect/>
          </a:stretch>
        </p:blipFill>
        <p:spPr bwMode="gray">
          <a:xfrm>
            <a:off x="4157491" y="5311047"/>
            <a:ext cx="368827" cy="301769"/>
          </a:xfrm>
          <a:prstGeom prst="rect">
            <a:avLst/>
          </a:prstGeom>
        </p:spPr>
      </p:pic>
      <p:pic>
        <p:nvPicPr>
          <p:cNvPr id="29" name="图片 102" descr="AC-蓝.png"/>
          <p:cNvPicPr>
            <a:picLocks noChangeAspect="1"/>
          </p:cNvPicPr>
          <p:nvPr/>
        </p:nvPicPr>
        <p:blipFill>
          <a:blip r:embed="rId9" cstate="print"/>
          <a:stretch>
            <a:fillRect/>
          </a:stretch>
        </p:blipFill>
        <p:spPr bwMode="gray">
          <a:xfrm>
            <a:off x="4894370" y="5311047"/>
            <a:ext cx="368827" cy="301769"/>
          </a:xfrm>
          <a:prstGeom prst="rect">
            <a:avLst/>
          </a:prstGeom>
        </p:spPr>
      </p:pic>
      <p:sp>
        <p:nvSpPr>
          <p:cNvPr id="42" name="圆角矩形 41"/>
          <p:cNvSpPr/>
          <p:nvPr/>
        </p:nvSpPr>
        <p:spPr bwMode="gray">
          <a:xfrm>
            <a:off x="6745406" y="2288666"/>
            <a:ext cx="4928369" cy="900000"/>
          </a:xfrm>
          <a:prstGeom prst="roundRect">
            <a:avLst>
              <a:gd name="adj" fmla="val 15918"/>
            </a:avLst>
          </a:prstGeom>
          <a:solidFill>
            <a:srgbClr val="BEE9EE">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6762004" y="2477056"/>
            <a:ext cx="1817669" cy="523220"/>
          </a:xfrm>
          <a:prstGeom prst="rect">
            <a:avLst/>
          </a:prstGeom>
          <a:noFill/>
        </p:spPr>
        <p:txBody>
          <a:bodyPr wrap="square" anchor="ctr">
            <a:spAutoFit/>
          </a:bodyPr>
          <a:lstStyle/>
          <a:p>
            <a:pPr lvl="0" algn="ctr" defTabSz="914400">
              <a:defRPr/>
            </a:pPr>
            <a:r>
              <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Automated + Intelligent</a:t>
            </a:r>
          </a:p>
        </p:txBody>
      </p:sp>
      <p:grpSp>
        <p:nvGrpSpPr>
          <p:cNvPr id="53" name="组合 52"/>
          <p:cNvGrpSpPr/>
          <p:nvPr/>
        </p:nvGrpSpPr>
        <p:grpSpPr bwMode="gray">
          <a:xfrm>
            <a:off x="1705171" y="3216978"/>
            <a:ext cx="3561568" cy="1228868"/>
            <a:chOff x="1705171" y="3216978"/>
            <a:chExt cx="3561568" cy="1228868"/>
          </a:xfrm>
        </p:grpSpPr>
        <p:sp>
          <p:nvSpPr>
            <p:cNvPr id="48" name="梯形 47"/>
            <p:cNvSpPr/>
            <p:nvPr/>
          </p:nvSpPr>
          <p:spPr bwMode="gray">
            <a:xfrm>
              <a:off x="1705171" y="3216978"/>
              <a:ext cx="3561568" cy="1228868"/>
            </a:xfrm>
            <a:prstGeom prst="trapezoid">
              <a:avLst>
                <a:gd name="adj" fmla="val 195616"/>
              </a:avLst>
            </a:prstGeom>
            <a:gradFill>
              <a:gsLst>
                <a:gs pos="0">
                  <a:sysClr val="window" lastClr="FFFFFF">
                    <a:alpha val="0"/>
                  </a:sysClr>
                </a:gs>
                <a:gs pos="77000">
                  <a:srgbClr val="56C4D2"/>
                </a:gs>
                <a:gs pos="39000">
                  <a:srgbClr val="30B5C5"/>
                </a:gs>
                <a:gs pos="100000">
                  <a:sysClr val="window" lastClr="FFFFFF">
                    <a:alpha val="0"/>
                  </a:sysClr>
                </a:gs>
              </a:gsLst>
              <a:lin ang="5400000" scaled="1"/>
            </a:gradFill>
            <a:ln w="12700" cap="flat" cmpd="sng" algn="ctr">
              <a:noFill/>
              <a:prstDash val="solid"/>
              <a:miter lim="800000"/>
            </a:ln>
            <a:effectLst/>
          </p:spPr>
          <p:txBody>
            <a:bodyPr rtlCol="0" anchor="ctr"/>
            <a:lstStyle/>
            <a:p>
              <a:pPr algn="ctr" defTabSz="914400"/>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梯形 48"/>
            <p:cNvSpPr/>
            <p:nvPr/>
          </p:nvSpPr>
          <p:spPr bwMode="gray">
            <a:xfrm>
              <a:off x="2221863" y="3216978"/>
              <a:ext cx="2528186" cy="1228868"/>
            </a:xfrm>
            <a:prstGeom prst="trapezoid">
              <a:avLst>
                <a:gd name="adj" fmla="val 147530"/>
              </a:avLst>
            </a:prstGeom>
            <a:gradFill>
              <a:gsLst>
                <a:gs pos="0">
                  <a:sysClr val="window" lastClr="FFFFFF">
                    <a:alpha val="0"/>
                  </a:sysClr>
                </a:gs>
                <a:gs pos="61000">
                  <a:srgbClr val="56C4D2"/>
                </a:gs>
                <a:gs pos="39000">
                  <a:srgbClr val="30B5C5"/>
                </a:gs>
                <a:gs pos="100000">
                  <a:sysClr val="window" lastClr="FFFFFF">
                    <a:alpha val="0"/>
                  </a:sysClr>
                </a:gs>
              </a:gsLst>
              <a:lin ang="5400000" scaled="1"/>
            </a:gradFill>
            <a:ln w="12700" cap="flat" cmpd="sng" algn="ctr">
              <a:noFill/>
              <a:prstDash val="solid"/>
              <a:miter lim="800000"/>
            </a:ln>
            <a:effectLst/>
          </p:spPr>
          <p:txBody>
            <a:bodyPr rtlCol="0" anchor="ctr"/>
            <a:lstStyle/>
            <a:p>
              <a:pPr algn="ctr" defTabSz="914400"/>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梯形 49"/>
            <p:cNvSpPr/>
            <p:nvPr/>
          </p:nvSpPr>
          <p:spPr bwMode="gray">
            <a:xfrm>
              <a:off x="2804768" y="3317181"/>
              <a:ext cx="1386117" cy="1128665"/>
            </a:xfrm>
            <a:prstGeom prst="trapezoid">
              <a:avLst>
                <a:gd name="adj" fmla="val 80291"/>
              </a:avLst>
            </a:prstGeom>
            <a:gradFill>
              <a:gsLst>
                <a:gs pos="0">
                  <a:sysClr val="window" lastClr="FFFFFF">
                    <a:alpha val="0"/>
                  </a:sysClr>
                </a:gs>
                <a:gs pos="48000">
                  <a:srgbClr val="56C4D2"/>
                </a:gs>
                <a:gs pos="32000">
                  <a:srgbClr val="30B5C5"/>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 name="矩形 317"/>
          <p:cNvSpPr/>
          <p:nvPr/>
        </p:nvSpPr>
        <p:spPr bwMode="gray">
          <a:xfrm>
            <a:off x="2721146" y="3679459"/>
            <a:ext cx="1295547" cy="369332"/>
          </a:xfrm>
          <a:prstGeom prst="rect">
            <a:avLst/>
          </a:prstGeom>
          <a:noFill/>
        </p:spPr>
        <p:txBody>
          <a:bodyPr wrap="none" anchor="ctr">
            <a:spAutoFit/>
          </a:bodyPr>
          <a:lstStyle/>
          <a:p>
            <a:pPr algn="r" defTabSz="914400"/>
            <a:r>
              <a:rPr lang="en-US" altLang="zh-CN"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All-in-one</a:t>
            </a:r>
          </a:p>
        </p:txBody>
      </p:sp>
      <p:pic>
        <p:nvPicPr>
          <p:cNvPr id="22" name="图片 2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2594866" y="3157042"/>
            <a:ext cx="1792651" cy="330612"/>
          </a:xfrm>
          <a:prstGeom prst="rect">
            <a:avLst/>
          </a:prstGeom>
        </p:spPr>
      </p:pic>
      <p:pic>
        <p:nvPicPr>
          <p:cNvPr id="34" name="图片 33">
            <a:extLst>
              <a:ext uri="{FF2B5EF4-FFF2-40B4-BE49-F238E27FC236}">
                <a16:creationId xmlns:a16="http://schemas.microsoft.com/office/drawing/2014/main" xmlns="" id="{9B7DC79A-4488-4034-A596-6F0B3CD71D5E}"/>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20584" r="24682"/>
          <a:stretch/>
        </p:blipFill>
        <p:spPr bwMode="gray">
          <a:xfrm>
            <a:off x="2041043" y="4169438"/>
            <a:ext cx="584533" cy="205443"/>
          </a:xfrm>
          <a:prstGeom prst="rect">
            <a:avLst/>
          </a:prstGeom>
        </p:spPr>
      </p:pic>
      <p:pic>
        <p:nvPicPr>
          <p:cNvPr id="35" name="图片 34">
            <a:extLst>
              <a:ext uri="{FF2B5EF4-FFF2-40B4-BE49-F238E27FC236}">
                <a16:creationId xmlns:a16="http://schemas.microsoft.com/office/drawing/2014/main" xmlns="" id="{77763993-1245-47BA-A863-8AE93A95288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bwMode="gray">
          <a:xfrm>
            <a:off x="2936538" y="4161456"/>
            <a:ext cx="968148" cy="213045"/>
          </a:xfrm>
          <a:prstGeom prst="rect">
            <a:avLst/>
          </a:prstGeom>
        </p:spPr>
      </p:pic>
      <p:grpSp>
        <p:nvGrpSpPr>
          <p:cNvPr id="36" name="组合 35">
            <a:extLst>
              <a:ext uri="{FF2B5EF4-FFF2-40B4-BE49-F238E27FC236}">
                <a16:creationId xmlns:a16="http://schemas.microsoft.com/office/drawing/2014/main" xmlns="" id="{72CBCD9E-97DD-4CC0-8CCF-138211EEC95E}"/>
              </a:ext>
            </a:extLst>
          </p:cNvPr>
          <p:cNvGrpSpPr/>
          <p:nvPr/>
        </p:nvGrpSpPr>
        <p:grpSpPr bwMode="gray">
          <a:xfrm>
            <a:off x="4136211" y="4160242"/>
            <a:ext cx="931469" cy="273886"/>
            <a:chOff x="4054853" y="5596386"/>
            <a:chExt cx="3538130" cy="1151554"/>
          </a:xfrm>
        </p:grpSpPr>
        <p:pic>
          <p:nvPicPr>
            <p:cNvPr id="37" name="图片 36">
              <a:extLst>
                <a:ext uri="{FF2B5EF4-FFF2-40B4-BE49-F238E27FC236}">
                  <a16:creationId xmlns:a16="http://schemas.microsoft.com/office/drawing/2014/main" xmlns="" id="{E9CD8881-8AB1-488B-9D41-85E4CB909DA8}"/>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r="78902"/>
            <a:stretch/>
          </p:blipFill>
          <p:spPr bwMode="gray">
            <a:xfrm>
              <a:off x="4054853" y="5636787"/>
              <a:ext cx="1059697" cy="912036"/>
            </a:xfrm>
            <a:prstGeom prst="rect">
              <a:avLst/>
            </a:prstGeom>
          </p:spPr>
        </p:pic>
        <p:pic>
          <p:nvPicPr>
            <p:cNvPr id="38" name="图片 37">
              <a:extLst>
                <a:ext uri="{FF2B5EF4-FFF2-40B4-BE49-F238E27FC236}">
                  <a16:creationId xmlns:a16="http://schemas.microsoft.com/office/drawing/2014/main" xmlns="" id="{31B02498-6A5A-47CC-9EAB-4408C94A46CB}"/>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60897"/>
            <a:stretch/>
          </p:blipFill>
          <p:spPr bwMode="gray">
            <a:xfrm>
              <a:off x="5113136" y="5596386"/>
              <a:ext cx="2479847" cy="1151554"/>
            </a:xfrm>
            <a:prstGeom prst="rect">
              <a:avLst/>
            </a:prstGeom>
          </p:spPr>
        </p:pic>
      </p:grpSp>
      <p:sp>
        <p:nvSpPr>
          <p:cNvPr id="45" name="矩形 44"/>
          <p:cNvSpPr/>
          <p:nvPr/>
        </p:nvSpPr>
        <p:spPr>
          <a:xfrm>
            <a:off x="8448492" y="3601479"/>
            <a:ext cx="3225284" cy="500137"/>
          </a:xfrm>
          <a:prstGeom prst="rect">
            <a:avLst/>
          </a:prstGeom>
        </p:spPr>
        <p:txBody>
          <a:bodyPr wrap="square">
            <a:spAutoFit/>
          </a:bodyPr>
          <a:lstStyle/>
          <a:p>
            <a:pPr marL="171450" indent="-171450" defTabSz="914400" fontAlgn="ctr">
              <a:spcBef>
                <a:spcPts val="300"/>
              </a:spcBef>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Unified data base</a:t>
            </a:r>
          </a:p>
          <a:p>
            <a:pPr marL="171450" indent="-171450" defTabSz="914400" fontAlgn="ctr">
              <a:spcBef>
                <a:spcPts val="300"/>
              </a:spcBef>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Centralized detection/locating/processing</a:t>
            </a:r>
          </a:p>
        </p:txBody>
      </p:sp>
      <p:sp>
        <p:nvSpPr>
          <p:cNvPr id="47" name="矩形 46"/>
          <p:cNvSpPr/>
          <p:nvPr/>
        </p:nvSpPr>
        <p:spPr>
          <a:xfrm>
            <a:off x="8448492" y="4758857"/>
            <a:ext cx="3206429" cy="684803"/>
          </a:xfrm>
          <a:prstGeom prst="rect">
            <a:avLst/>
          </a:prstGeom>
        </p:spPr>
        <p:txBody>
          <a:bodyPr wrap="square">
            <a:spAutoFit/>
          </a:bodyPr>
          <a:lstStyle/>
          <a:p>
            <a:pPr marL="171450" indent="-171450" defTabSz="914400" fontAlgn="ctr">
              <a:spcBef>
                <a:spcPts val="300"/>
              </a:spcBef>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Full-lifecycle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management</a:t>
            </a:r>
          </a:p>
          <a:p>
            <a:pPr marL="171450" indent="-171450" defTabSz="914400" fontAlgn="ctr">
              <a:spcBef>
                <a:spcPts val="300"/>
              </a:spcBef>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Simulation/Verification/Monitoring/Optimization</a:t>
            </a:r>
          </a:p>
        </p:txBody>
      </p:sp>
      <p:sp>
        <p:nvSpPr>
          <p:cNvPr id="51" name="矩形 50"/>
          <p:cNvSpPr/>
          <p:nvPr/>
        </p:nvSpPr>
        <p:spPr>
          <a:xfrm>
            <a:off x="8448492" y="2303932"/>
            <a:ext cx="3206429" cy="869469"/>
          </a:xfrm>
          <a:prstGeom prst="rect">
            <a:avLst/>
          </a:prstGeom>
        </p:spPr>
        <p:txBody>
          <a:bodyPr wrap="square">
            <a:spAutoFit/>
          </a:bodyPr>
          <a:lstStyle/>
          <a:p>
            <a:pPr marL="171450" lvl="0" indent="-171450" defTabSz="914400" fontAlgn="ctr">
              <a:spcBef>
                <a:spcPts val="300"/>
              </a:spcBef>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SDN-based automatic service configuration/deployment</a:t>
            </a:r>
          </a:p>
          <a:p>
            <a:pPr marL="171450" lvl="0" indent="-171450" defTabSz="914400" fontAlgn="ctr">
              <a:spcBef>
                <a:spcPts val="300"/>
              </a:spcBef>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AI-powered intelligent analysis/prediction/troubleshooting</a:t>
            </a:r>
          </a:p>
        </p:txBody>
      </p:sp>
    </p:spTree>
    <p:extLst>
      <p:ext uri="{BB962C8B-B14F-4D97-AF65-F5344CB8AC3E}">
        <p14:creationId xmlns:p14="http://schemas.microsoft.com/office/powerpoint/2010/main" val="29552653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a:cs typeface="+mn-ea"/>
                <a:sym typeface="Huawei Sans" panose="020C0503030203020204" pitchFamily="34" charset="0"/>
              </a:rPr>
              <a:t>Solution Component: Registration Center</a:t>
            </a:r>
            <a:endParaRPr lang="zh-CN" altLang="en-US" dirty="0">
              <a:cs typeface="+mn-ea"/>
              <a:sym typeface="Huawei Sans" panose="020C0503030203020204" pitchFamily="34" charset="0"/>
            </a:endParaRPr>
          </a:p>
        </p:txBody>
      </p:sp>
      <p:sp>
        <p:nvSpPr>
          <p:cNvPr id="36" name="矩形 35"/>
          <p:cNvSpPr/>
          <p:nvPr/>
        </p:nvSpPr>
        <p:spPr bwMode="gray">
          <a:xfrm>
            <a:off x="581354" y="5595867"/>
            <a:ext cx="11167865" cy="584775"/>
          </a:xfrm>
          <a:prstGeom prst="rect">
            <a:avLst/>
          </a:prstGeom>
          <a:solidFill>
            <a:srgbClr val="BF8082"/>
          </a:solidFill>
        </p:spPr>
        <p:txBody>
          <a:bodyPr wrap="square">
            <a:spAutoFit/>
          </a:bodyPr>
          <a:lstStyle/>
          <a:p>
            <a:pPr algn="ctr"/>
            <a:r>
              <a:rPr lang="en-US" sz="16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At branches,</a:t>
            </a:r>
            <a:r>
              <a:rPr sz="16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a:t>
            </a:r>
            <a:r>
              <a:rPr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devices can automatically go online on </a:t>
            </a:r>
            <a:r>
              <a:rPr lang="en-US" sz="16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the cloud management platform </a:t>
            </a:r>
            <a:r>
              <a:rPr sz="16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without </a:t>
            </a:r>
            <a:r>
              <a:rPr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additional </a:t>
            </a:r>
            <a:r>
              <a:rPr sz="16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a:t>
            </a: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36" descr="云管理平台蓝.png"/>
          <p:cNvPicPr>
            <a:picLocks noChangeAspect="1"/>
          </p:cNvPicPr>
          <p:nvPr/>
        </p:nvPicPr>
        <p:blipFill>
          <a:blip r:embed="rId3" cstate="print"/>
          <a:stretch>
            <a:fillRect/>
          </a:stretch>
        </p:blipFill>
        <p:spPr bwMode="gray">
          <a:xfrm>
            <a:off x="3916776" y="1730039"/>
            <a:ext cx="540000" cy="441818"/>
          </a:xfrm>
          <a:prstGeom prst="rect">
            <a:avLst/>
          </a:prstGeom>
        </p:spPr>
      </p:pic>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411226" y="1680475"/>
            <a:ext cx="951607" cy="540946"/>
          </a:xfrm>
          <a:prstGeom prst="rect">
            <a:avLst/>
          </a:prstGeom>
        </p:spPr>
      </p:pic>
      <p:cxnSp>
        <p:nvCxnSpPr>
          <p:cNvPr id="39" name="直接箭头连接符 38"/>
          <p:cNvCxnSpPr/>
          <p:nvPr/>
        </p:nvCxnSpPr>
        <p:spPr>
          <a:xfrm>
            <a:off x="2440890" y="2171857"/>
            <a:ext cx="1360449" cy="0"/>
          </a:xfrm>
          <a:prstGeom prst="straightConnector1">
            <a:avLst/>
          </a:prstGeom>
          <a:noFill/>
          <a:ln w="19050">
            <a:solidFill>
              <a:srgbClr val="8A8A8A"/>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sp>
        <p:nvSpPr>
          <p:cNvPr id="41" name="矩形 40"/>
          <p:cNvSpPr/>
          <p:nvPr/>
        </p:nvSpPr>
        <p:spPr bwMode="gray">
          <a:xfrm>
            <a:off x="2119683" y="1406997"/>
            <a:ext cx="1874094" cy="757130"/>
          </a:xfrm>
          <a:prstGeom prst="rect">
            <a:avLst/>
          </a:prstGeom>
        </p:spPr>
        <p:txBody>
          <a:bodyPr wrap="square">
            <a:spAutoFit/>
          </a:bodyPr>
          <a:lstStyle/>
          <a:p>
            <a:pPr algn="ctr" defTabSz="914400">
              <a:lnSpc>
                <a:spcPct val="120000"/>
              </a:lnSpc>
              <a:spcBef>
                <a:spcPts val="600"/>
              </a:spcBef>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Synchronizes device info</a:t>
            </a:r>
            <a:r>
              <a:rPr sz="1200" dirty="0" smtClean="0">
                <a:latin typeface="Huawei Sans" panose="020C0503030203020204" pitchFamily="34" charset="0"/>
                <a:ea typeface="方正兰亭黑简体" panose="02000000000000000000" pitchFamily="2" charset="-122"/>
                <a:sym typeface="Huawei Sans" panose="020C0503030203020204" pitchFamily="34" charset="0"/>
              </a:rPr>
              <a:t>rmation </a:t>
            </a:r>
            <a:r>
              <a:rPr sz="1200" dirty="0">
                <a:latin typeface="Huawei Sans" panose="020C0503030203020204" pitchFamily="34" charset="0"/>
                <a:ea typeface="方正兰亭黑简体" panose="02000000000000000000" pitchFamily="2" charset="-122"/>
                <a:sym typeface="Huawei Sans" panose="020C0503030203020204" pitchFamily="34" charset="0"/>
              </a:rPr>
              <a:t>(ESN and MAC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a:t>
            </a:r>
            <a:r>
              <a:rPr sz="1200" dirty="0" smtClean="0">
                <a:latin typeface="Huawei Sans" panose="020C0503030203020204" pitchFamily="34" charset="0"/>
                <a:ea typeface="方正兰亭黑简体" panose="02000000000000000000" pitchFamily="2" charset="-122"/>
                <a:sym typeface="Huawei Sans" panose="020C0503030203020204" pitchFamily="34" charset="0"/>
              </a:rPr>
              <a:t>ddress</a:t>
            </a:r>
            <a:r>
              <a:rPr sz="1200" dirty="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2" name="矩形 41"/>
          <p:cNvSpPr/>
          <p:nvPr/>
        </p:nvSpPr>
        <p:spPr bwMode="gray">
          <a:xfrm>
            <a:off x="4456777" y="1642885"/>
            <a:ext cx="1524822" cy="535531"/>
          </a:xfrm>
          <a:prstGeom prst="rect">
            <a:avLst/>
          </a:prstGeom>
        </p:spPr>
        <p:txBody>
          <a:bodyPr wrap="square">
            <a:spAutoFit/>
          </a:bodyPr>
          <a:lstStyle/>
          <a:p>
            <a:pPr algn="ctr" defTabSz="914400">
              <a:lnSpc>
                <a:spcPct val="120000"/>
              </a:lnSpc>
              <a:spcBef>
                <a:spcPts val="600"/>
              </a:spcBef>
            </a:pPr>
            <a:r>
              <a:rPr sz="1200" dirty="0">
                <a:latin typeface="Huawei Sans" panose="020C0503030203020204" pitchFamily="34" charset="0"/>
                <a:ea typeface="方正兰亭黑简体" panose="02000000000000000000" pitchFamily="2" charset="-122"/>
                <a:sym typeface="Huawei Sans" panose="020C0503030203020204" pitchFamily="34" charset="0"/>
              </a:rPr>
              <a:t>Huawei registration center</a:t>
            </a:r>
            <a:endParaRPr lang="zh-CN" altLang="en-US" sz="12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3" name="圆角矩形 75"/>
          <p:cNvSpPr/>
          <p:nvPr/>
        </p:nvSpPr>
        <p:spPr>
          <a:xfrm>
            <a:off x="774700" y="4046821"/>
            <a:ext cx="5300360" cy="825190"/>
          </a:xfrm>
          <a:prstGeom prst="roundRect">
            <a:avLst>
              <a:gd name="adj" fmla="val 2231"/>
            </a:avLst>
          </a:prstGeom>
          <a:gradFill>
            <a:gsLst>
              <a:gs pos="0">
                <a:schemeClr val="bg1"/>
              </a:gs>
              <a:gs pos="100000">
                <a:srgbClr val="D0E8C4"/>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4" name="组合 43"/>
          <p:cNvGrpSpPr/>
          <p:nvPr/>
        </p:nvGrpSpPr>
        <p:grpSpPr>
          <a:xfrm>
            <a:off x="1679416" y="4318445"/>
            <a:ext cx="3576102" cy="455867"/>
            <a:chOff x="1658924" y="3494328"/>
            <a:chExt cx="3576102" cy="455867"/>
          </a:xfrm>
        </p:grpSpPr>
        <p:pic>
          <p:nvPicPr>
            <p:cNvPr id="46" name="图片 4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58924" y="3508027"/>
              <a:ext cx="540425" cy="442168"/>
            </a:xfrm>
            <a:prstGeom prst="rect">
              <a:avLst/>
            </a:prstGeom>
          </p:spPr>
        </p:pic>
        <p:pic>
          <p:nvPicPr>
            <p:cNvPr id="48" name="图片 105" descr="AP.png"/>
            <p:cNvPicPr>
              <a:picLocks noChangeAspect="1"/>
            </p:cNvPicPr>
            <p:nvPr/>
          </p:nvPicPr>
          <p:blipFill>
            <a:blip r:embed="rId6"/>
            <a:stretch>
              <a:fillRect/>
            </a:stretch>
          </p:blipFill>
          <p:spPr>
            <a:xfrm>
              <a:off x="2670721" y="3504915"/>
              <a:ext cx="540425" cy="442168"/>
            </a:xfrm>
            <a:prstGeom prst="rect">
              <a:avLst/>
            </a:prstGeom>
          </p:spPr>
        </p:pic>
        <p:pic>
          <p:nvPicPr>
            <p:cNvPr id="49" name="Picture 2" descr="G:\做的项目\公共\扁平图标切换\更新2015_01_21\oss扁平图标库2015_01_21更新-04.png"/>
            <p:cNvPicPr>
              <a:picLocks noChangeArrowheads="1"/>
            </p:cNvPicPr>
            <p:nvPr/>
          </p:nvPicPr>
          <p:blipFill>
            <a:blip r:embed="rId7"/>
            <a:stretch>
              <a:fillRect/>
            </a:stretch>
          </p:blipFill>
          <p:spPr bwMode="auto">
            <a:xfrm>
              <a:off x="3682518" y="3507061"/>
              <a:ext cx="540568" cy="435944"/>
            </a:xfrm>
            <a:prstGeom prst="rect">
              <a:avLst/>
            </a:prstGeom>
            <a:noFill/>
          </p:spPr>
        </p:pic>
        <p:pic>
          <p:nvPicPr>
            <p:cNvPr id="50" name="图片 86" descr="核心交换机.png"/>
            <p:cNvPicPr>
              <a:picLocks/>
            </p:cNvPicPr>
            <p:nvPr/>
          </p:nvPicPr>
          <p:blipFill>
            <a:blip r:embed="rId8" cstate="print"/>
            <a:stretch>
              <a:fillRect/>
            </a:stretch>
          </p:blipFill>
          <p:spPr bwMode="gray">
            <a:xfrm>
              <a:off x="4694458" y="3494328"/>
              <a:ext cx="540568" cy="435944"/>
            </a:xfrm>
            <a:prstGeom prst="rect">
              <a:avLst/>
            </a:prstGeom>
          </p:spPr>
        </p:pic>
      </p:grpSp>
      <p:sp>
        <p:nvSpPr>
          <p:cNvPr id="51" name="矩形 317"/>
          <p:cNvSpPr/>
          <p:nvPr/>
        </p:nvSpPr>
        <p:spPr bwMode="gray">
          <a:xfrm>
            <a:off x="774700" y="4017532"/>
            <a:ext cx="2655709" cy="288147"/>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defTabSz="914462" fontAlgn="base"/>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devices at branches</a:t>
            </a:r>
            <a:endParaRPr lang="en-US" altLang="zh-CN" sz="14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3" name="任意多边形 52"/>
          <p:cNvSpPr>
            <a:spLocks noChangeAspect="1"/>
          </p:cNvSpPr>
          <p:nvPr/>
        </p:nvSpPr>
        <p:spPr>
          <a:xfrm>
            <a:off x="2713705" y="2708442"/>
            <a:ext cx="974971" cy="651897"/>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sz="12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p:cNvSpPr/>
          <p:nvPr/>
        </p:nvSpPr>
        <p:spPr bwMode="gray">
          <a:xfrm>
            <a:off x="4151455" y="2950733"/>
            <a:ext cx="2005512" cy="757130"/>
          </a:xfrm>
          <a:prstGeom prst="rect">
            <a:avLst/>
          </a:prstGeom>
        </p:spPr>
        <p:txBody>
          <a:bodyPr wrap="square">
            <a:spAutoFit/>
          </a:bodyPr>
          <a:lstStyle/>
          <a:p>
            <a:pPr algn="ctr" defTabSz="914400">
              <a:lnSpc>
                <a:spcPct val="120000"/>
              </a:lnSpc>
              <a:spcBef>
                <a:spcPts val="600"/>
              </a:spcBef>
            </a:pPr>
            <a:r>
              <a:rPr sz="1200" dirty="0">
                <a:latin typeface="Huawei Sans" panose="020C0503030203020204" pitchFamily="34" charset="0"/>
                <a:ea typeface="方正兰亭黑简体" panose="02000000000000000000" pitchFamily="2" charset="-122"/>
                <a:sym typeface="Huawei Sans" panose="020C0503030203020204" pitchFamily="34" charset="0"/>
              </a:rPr>
              <a:t>Query the IP address and port number of the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cloud management platform</a:t>
            </a:r>
            <a:endParaRPr lang="zh-CN" altLang="en-US" sz="12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8" name="任意多边形 57"/>
          <p:cNvSpPr/>
          <p:nvPr/>
        </p:nvSpPr>
        <p:spPr>
          <a:xfrm>
            <a:off x="4111120" y="2224451"/>
            <a:ext cx="603830" cy="1784195"/>
          </a:xfrm>
          <a:custGeom>
            <a:avLst/>
            <a:gdLst>
              <a:gd name="connsiteX0" fmla="*/ 23967 w 603830"/>
              <a:gd name="connsiteY0" fmla="*/ 1784195 h 1784195"/>
              <a:gd name="connsiteX1" fmla="*/ 68572 w 603830"/>
              <a:gd name="connsiteY1" fmla="*/ 613317 h 1784195"/>
              <a:gd name="connsiteX2" fmla="*/ 603830 w 603830"/>
              <a:gd name="connsiteY2" fmla="*/ 0 h 1784195"/>
            </a:gdLst>
            <a:ahLst/>
            <a:cxnLst>
              <a:cxn ang="0">
                <a:pos x="connsiteX0" y="connsiteY0"/>
              </a:cxn>
              <a:cxn ang="0">
                <a:pos x="connsiteX1" y="connsiteY1"/>
              </a:cxn>
              <a:cxn ang="0">
                <a:pos x="connsiteX2" y="connsiteY2"/>
              </a:cxn>
            </a:cxnLst>
            <a:rect l="l" t="t" r="r" b="b"/>
            <a:pathLst>
              <a:path w="603830" h="1784195">
                <a:moveTo>
                  <a:pt x="23967" y="1784195"/>
                </a:moveTo>
                <a:cubicBezTo>
                  <a:pt x="-2053" y="1347439"/>
                  <a:pt x="-28072" y="910683"/>
                  <a:pt x="68572" y="613317"/>
                </a:cubicBezTo>
                <a:cubicBezTo>
                  <a:pt x="165216" y="315951"/>
                  <a:pt x="384523" y="157975"/>
                  <a:pt x="603830"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任意多边形 58"/>
          <p:cNvSpPr/>
          <p:nvPr/>
        </p:nvSpPr>
        <p:spPr>
          <a:xfrm flipH="1">
            <a:off x="1824228" y="2374603"/>
            <a:ext cx="1222121" cy="1634043"/>
          </a:xfrm>
          <a:custGeom>
            <a:avLst/>
            <a:gdLst>
              <a:gd name="connsiteX0" fmla="*/ 23967 w 603830"/>
              <a:gd name="connsiteY0" fmla="*/ 1784195 h 1784195"/>
              <a:gd name="connsiteX1" fmla="*/ 68572 w 603830"/>
              <a:gd name="connsiteY1" fmla="*/ 613317 h 1784195"/>
              <a:gd name="connsiteX2" fmla="*/ 603830 w 603830"/>
              <a:gd name="connsiteY2" fmla="*/ 0 h 1784195"/>
              <a:gd name="connsiteX0" fmla="*/ 7282 w 587145"/>
              <a:gd name="connsiteY0" fmla="*/ 1784195 h 1784195"/>
              <a:gd name="connsiteX1" fmla="*/ 122816 w 587145"/>
              <a:gd name="connsiteY1" fmla="*/ 774520 h 1784195"/>
              <a:gd name="connsiteX2" fmla="*/ 587145 w 587145"/>
              <a:gd name="connsiteY2" fmla="*/ 0 h 1784195"/>
            </a:gdLst>
            <a:ahLst/>
            <a:cxnLst>
              <a:cxn ang="0">
                <a:pos x="connsiteX0" y="connsiteY0"/>
              </a:cxn>
              <a:cxn ang="0">
                <a:pos x="connsiteX1" y="connsiteY1"/>
              </a:cxn>
              <a:cxn ang="0">
                <a:pos x="connsiteX2" y="connsiteY2"/>
              </a:cxn>
            </a:cxnLst>
            <a:rect l="l" t="t" r="r" b="b"/>
            <a:pathLst>
              <a:path w="587145" h="1784195">
                <a:moveTo>
                  <a:pt x="7282" y="1784195"/>
                </a:moveTo>
                <a:cubicBezTo>
                  <a:pt x="-18738" y="1347439"/>
                  <a:pt x="26172" y="1071886"/>
                  <a:pt x="122816" y="774520"/>
                </a:cubicBezTo>
                <a:cubicBezTo>
                  <a:pt x="219460" y="477154"/>
                  <a:pt x="367838" y="157975"/>
                  <a:pt x="587145" y="0"/>
                </a:cubicBezTo>
              </a:path>
            </a:pathLst>
          </a:custGeom>
          <a:noFill/>
          <a:ln w="19050">
            <a:solidFill>
              <a:srgbClr val="FF5C56"/>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p:nvPr/>
        </p:nvSpPr>
        <p:spPr bwMode="gray">
          <a:xfrm>
            <a:off x="303328" y="2737581"/>
            <a:ext cx="2152434" cy="978729"/>
          </a:xfrm>
          <a:prstGeom prst="rect">
            <a:avLst/>
          </a:prstGeom>
        </p:spPr>
        <p:txBody>
          <a:bodyPr wrap="square">
            <a:spAutoFit/>
          </a:bodyPr>
          <a:lstStyle/>
          <a:p>
            <a:pPr algn="ctr" defTabSz="914400">
              <a:lnSpc>
                <a:spcPct val="120000"/>
              </a:lnSpc>
              <a:spcBef>
                <a:spcPts val="600"/>
              </a:spcBef>
            </a:pPr>
            <a:r>
              <a:rPr sz="1200" dirty="0">
                <a:latin typeface="Huawei Sans" panose="020C0503030203020204" pitchFamily="34" charset="0"/>
                <a:ea typeface="方正兰亭黑简体" panose="02000000000000000000" pitchFamily="2" charset="-122"/>
                <a:sym typeface="Huawei Sans" panose="020C0503030203020204" pitchFamily="34" charset="0"/>
              </a:rPr>
              <a:t>Initiate a registration request after obtaining the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cloud management </a:t>
            </a:r>
            <a:r>
              <a:rPr sz="1200" dirty="0" smtClean="0">
                <a:latin typeface="Huawei Sans" panose="020C0503030203020204" pitchFamily="34" charset="0"/>
                <a:ea typeface="方正兰亭黑简体" panose="02000000000000000000" pitchFamily="2" charset="-122"/>
                <a:sym typeface="Huawei Sans" panose="020C0503030203020204" pitchFamily="34" charset="0"/>
              </a:rPr>
              <a:t>platform </a:t>
            </a:r>
            <a:r>
              <a:rPr sz="1200" dirty="0">
                <a:latin typeface="Huawei Sans" panose="020C0503030203020204" pitchFamily="34" charset="0"/>
                <a:ea typeface="方正兰亭黑简体" panose="02000000000000000000" pitchFamily="2" charset="-122"/>
                <a:sym typeface="Huawei Sans" panose="020C0503030203020204" pitchFamily="34" charset="0"/>
              </a:rPr>
              <a:t>address</a:t>
            </a:r>
            <a:endParaRPr lang="zh-CN" altLang="en-US" sz="12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2" name="TextBox 179"/>
          <p:cNvSpPr txBox="1"/>
          <p:nvPr/>
        </p:nvSpPr>
        <p:spPr>
          <a:xfrm>
            <a:off x="6168304" y="1594856"/>
            <a:ext cx="1158557" cy="451593"/>
          </a:xfrm>
          <a:prstGeom prst="roundRect">
            <a:avLst>
              <a:gd name="adj" fmla="val 49545"/>
            </a:avLst>
          </a:prstGeom>
          <a:solidFill>
            <a:srgbClr val="EC7061"/>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endParaRPr lang="zh-CN" altLang="en-US"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a:xfrm>
            <a:off x="7420105" y="1522771"/>
            <a:ext cx="3997195" cy="646331"/>
          </a:xfrm>
          <a:prstGeom prst="rect">
            <a:avLst/>
          </a:prstGeom>
        </p:spPr>
        <p:txBody>
          <a:bodyPr wrap="square">
            <a:spAutoFit/>
          </a:bodyPr>
          <a:lstStyle/>
          <a:p>
            <a:pPr lvl="0" eaLnBrk="0" hangingPunct="0">
              <a:spcAft>
                <a:spcPts val="30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Devices are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already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preset with the</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registration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center domain (register.naas.huawei.com)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before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factory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delivery</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No additional configuration is required.</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Box 179"/>
          <p:cNvSpPr txBox="1"/>
          <p:nvPr/>
        </p:nvSpPr>
        <p:spPr>
          <a:xfrm>
            <a:off x="6168304" y="2497561"/>
            <a:ext cx="1158557" cy="451593"/>
          </a:xfrm>
          <a:prstGeom prst="roundRect">
            <a:avLst>
              <a:gd name="adj" fmla="val 49545"/>
            </a:avLst>
          </a:prstGeom>
          <a:solidFill>
            <a:srgbClr val="EC7061"/>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endParaRPr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a:xfrm>
            <a:off x="7420105" y="2456151"/>
            <a:ext cx="4329114" cy="646331"/>
          </a:xfrm>
          <a:prstGeom prst="rect">
            <a:avLst/>
          </a:prstGeom>
        </p:spPr>
        <p:txBody>
          <a:bodyPr wrap="square">
            <a:spAutoFit/>
          </a:bodyPr>
          <a:lstStyle/>
          <a:p>
            <a:pPr>
              <a:spcAft>
                <a:spcPts val="300"/>
              </a:spcAft>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Bidirectional authentication and encryption are performed for query channels based on HTTP/2, ensuring that user device information is not disclosed.</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Box 179"/>
          <p:cNvSpPr txBox="1"/>
          <p:nvPr/>
        </p:nvSpPr>
        <p:spPr>
          <a:xfrm>
            <a:off x="6168304" y="3400266"/>
            <a:ext cx="1158557" cy="451593"/>
          </a:xfrm>
          <a:prstGeom prst="roundRect">
            <a:avLst>
              <a:gd name="adj" fmla="val 49545"/>
            </a:avLst>
          </a:prstGeom>
          <a:solidFill>
            <a:srgbClr val="EC7061"/>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endParaRPr lang="zh-CN" altLang="en-US"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a:xfrm>
            <a:off x="7420105" y="3438842"/>
            <a:ext cx="4224901" cy="461665"/>
          </a:xfrm>
          <a:prstGeom prst="rect">
            <a:avLst/>
          </a:prstGeom>
        </p:spPr>
        <p:txBody>
          <a:bodyPr wrap="square">
            <a:spAutoFit/>
          </a:bodyPr>
          <a:lstStyle/>
          <a:p>
            <a:pPr>
              <a:spcAft>
                <a:spcPts val="300"/>
              </a:spcAft>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Multiple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registration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centers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are deployed around the world.</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Box 179"/>
          <p:cNvSpPr txBox="1"/>
          <p:nvPr/>
        </p:nvSpPr>
        <p:spPr>
          <a:xfrm>
            <a:off x="6168304" y="4332144"/>
            <a:ext cx="1158557" cy="451593"/>
          </a:xfrm>
          <a:prstGeom prst="roundRect">
            <a:avLst>
              <a:gd name="adj" fmla="val 49545"/>
            </a:avLst>
          </a:prstGeom>
          <a:solidFill>
            <a:srgbClr val="EC7061"/>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endParaRPr lang="zh-CN" altLang="en-US"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a:xfrm>
            <a:off x="7420105" y="4361985"/>
            <a:ext cx="4224901" cy="461665"/>
          </a:xfrm>
          <a:prstGeom prst="rect">
            <a:avLst/>
          </a:prstGeom>
        </p:spPr>
        <p:txBody>
          <a:bodyPr wrap="square">
            <a:spAutoFit/>
          </a:bodyPr>
          <a:lstStyle/>
          <a:p>
            <a:pPr>
              <a:spcAft>
                <a:spcPts val="30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smart DNS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returns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address of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registration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center server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nearest to devices, ensuring fast query</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Oval 4"/>
          <p:cNvSpPr>
            <a:spLocks noChangeAspect="1"/>
          </p:cNvSpPr>
          <p:nvPr/>
        </p:nvSpPr>
        <p:spPr>
          <a:xfrm>
            <a:off x="3867777" y="3306138"/>
            <a:ext cx="252000" cy="252000"/>
          </a:xfrm>
          <a:prstGeom prst="ellipse">
            <a:avLst/>
          </a:prstGeom>
          <a:solidFill>
            <a:srgbClr val="00B0F0"/>
          </a:solidFill>
          <a:ln w="12700" cap="flat" cmpd="sng" algn="ctr">
            <a:no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kumimoji="0" lang="zh-CN" altLang="en-US"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Oval 4"/>
          <p:cNvSpPr>
            <a:spLocks noChangeAspect="1"/>
          </p:cNvSpPr>
          <p:nvPr/>
        </p:nvSpPr>
        <p:spPr>
          <a:xfrm>
            <a:off x="2573105" y="3306138"/>
            <a:ext cx="252000" cy="252000"/>
          </a:xfrm>
          <a:prstGeom prst="ellipse">
            <a:avLst/>
          </a:prstGeom>
          <a:solidFill>
            <a:srgbClr val="00B0F0"/>
          </a:solidFill>
          <a:ln w="12700" cap="flat" cmpd="sng" algn="ctr">
            <a:no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kumimoji="0" lang="zh-CN" altLang="en-US"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矩形 80"/>
          <p:cNvSpPr/>
          <p:nvPr/>
        </p:nvSpPr>
        <p:spPr bwMode="gray">
          <a:xfrm>
            <a:off x="6114257" y="1610239"/>
            <a:ext cx="1266649" cy="461665"/>
          </a:xfrm>
          <a:prstGeom prst="rect">
            <a:avLst/>
          </a:prstGeom>
        </p:spPr>
        <p:txBody>
          <a:bodyPr wrap="square">
            <a:spAutoFit/>
          </a:bodyPr>
          <a:lstStyle/>
          <a:p>
            <a:pPr algn="ctr" defTabSz="914400">
              <a:spcBef>
                <a:spcPts val="600"/>
              </a:spcBef>
            </a:pPr>
            <a:r>
              <a:rPr lang="en-US"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Work </a:t>
            </a: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out of the box</a:t>
            </a:r>
            <a:endParaRPr lang="zh-CN" altLang="en-US" sz="1200" kern="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2" name="矩形 81"/>
          <p:cNvSpPr/>
          <p:nvPr/>
        </p:nvSpPr>
        <p:spPr bwMode="gray">
          <a:xfrm>
            <a:off x="6165287" y="2523016"/>
            <a:ext cx="1266649" cy="461665"/>
          </a:xfrm>
          <a:prstGeom prst="rect">
            <a:avLst/>
          </a:prstGeom>
        </p:spPr>
        <p:txBody>
          <a:bodyPr wrap="square">
            <a:spAutoFit/>
          </a:bodyPr>
          <a:lstStyle/>
          <a:p>
            <a:pPr algn="ctr" defTabSz="914400">
              <a:spcBef>
                <a:spcPts val="600"/>
              </a:spcBef>
            </a:pPr>
            <a:r>
              <a:rPr lang="en-US"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altLang="zh-CN"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ecure transmission</a:t>
            </a:r>
            <a:endParaRPr lang="zh-CN" altLang="en-US" sz="1200" kern="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4" name="矩形 83"/>
          <p:cNvSpPr/>
          <p:nvPr/>
        </p:nvSpPr>
        <p:spPr bwMode="gray">
          <a:xfrm>
            <a:off x="6184602" y="3410315"/>
            <a:ext cx="1183604" cy="461665"/>
          </a:xfrm>
          <a:prstGeom prst="rect">
            <a:avLst/>
          </a:prstGeom>
        </p:spPr>
        <p:txBody>
          <a:bodyPr wrap="square">
            <a:spAutoFit/>
          </a:bodyPr>
          <a:lstStyle/>
          <a:p>
            <a:pPr algn="ctr" defTabSz="914400">
              <a:spcBef>
                <a:spcPts val="600"/>
              </a:spcBef>
            </a:pPr>
            <a:r>
              <a:rPr lang="en-US"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Wide coverage</a:t>
            </a:r>
            <a:endParaRPr lang="zh-CN" altLang="en-US" sz="1200" kern="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5" name="矩形 84"/>
          <p:cNvSpPr/>
          <p:nvPr/>
        </p:nvSpPr>
        <p:spPr bwMode="gray">
          <a:xfrm>
            <a:off x="6222999" y="4324210"/>
            <a:ext cx="1043989" cy="461665"/>
          </a:xfrm>
          <a:prstGeom prst="rect">
            <a:avLst/>
          </a:prstGeom>
        </p:spPr>
        <p:txBody>
          <a:bodyPr wrap="square">
            <a:spAutoFit/>
          </a:bodyPr>
          <a:lstStyle/>
          <a:p>
            <a:pPr algn="ctr" defTabSz="914400">
              <a:spcBef>
                <a:spcPts val="600"/>
              </a:spcBef>
            </a:pPr>
            <a:r>
              <a:rPr lang="en-US"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Quick response</a:t>
            </a:r>
            <a:endParaRPr lang="zh-CN" altLang="en-US" sz="1200" kern="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24302317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任意多边形 73"/>
          <p:cNvSpPr/>
          <p:nvPr/>
        </p:nvSpPr>
        <p:spPr bwMode="gray">
          <a:xfrm rot="5400000" flipV="1">
            <a:off x="2312127" y="2185308"/>
            <a:ext cx="1497201" cy="496193"/>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02404 w 2042390"/>
              <a:gd name="connsiteY0" fmla="*/ 0 h 659976"/>
              <a:gd name="connsiteX1" fmla="*/ 0 w 2042390"/>
              <a:gd name="connsiteY1" fmla="*/ 659976 h 659976"/>
              <a:gd name="connsiteX2" fmla="*/ 2042390 w 2042390"/>
              <a:gd name="connsiteY2" fmla="*/ 480554 h 659976"/>
              <a:gd name="connsiteX3" fmla="*/ 602404 w 2042390"/>
              <a:gd name="connsiteY3" fmla="*/ 0 h 659976"/>
              <a:gd name="connsiteX0" fmla="*/ 4898426 w 6338412"/>
              <a:gd name="connsiteY0" fmla="*/ 0 h 507739"/>
              <a:gd name="connsiteX1" fmla="*/ 0 w 6338412"/>
              <a:gd name="connsiteY1" fmla="*/ 507739 h 507739"/>
              <a:gd name="connsiteX2" fmla="*/ 6338412 w 6338412"/>
              <a:gd name="connsiteY2" fmla="*/ 480554 h 507739"/>
              <a:gd name="connsiteX3" fmla="*/ 4898426 w 6338412"/>
              <a:gd name="connsiteY3" fmla="*/ 0 h 507739"/>
              <a:gd name="connsiteX0" fmla="*/ 4203860 w 6338412"/>
              <a:gd name="connsiteY0" fmla="*/ 0 h 627354"/>
              <a:gd name="connsiteX1" fmla="*/ 0 w 6338412"/>
              <a:gd name="connsiteY1" fmla="*/ 627354 h 627354"/>
              <a:gd name="connsiteX2" fmla="*/ 6338412 w 6338412"/>
              <a:gd name="connsiteY2" fmla="*/ 600169 h 627354"/>
              <a:gd name="connsiteX3" fmla="*/ 4203860 w 6338412"/>
              <a:gd name="connsiteY3"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261238"/>
              <a:gd name="connsiteY0" fmla="*/ 0 h 627354"/>
              <a:gd name="connsiteX1" fmla="*/ 0 w 6261238"/>
              <a:gd name="connsiteY1" fmla="*/ 627354 h 627354"/>
              <a:gd name="connsiteX2" fmla="*/ 6261238 w 6261238"/>
              <a:gd name="connsiteY2" fmla="*/ 605606 h 627354"/>
              <a:gd name="connsiteX3" fmla="*/ 4883586 w 6261238"/>
              <a:gd name="connsiteY3" fmla="*/ 6442 h 627354"/>
              <a:gd name="connsiteX4" fmla="*/ 4203860 w 6261238"/>
              <a:gd name="connsiteY4" fmla="*/ 0 h 627354"/>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660639 w 6261238"/>
              <a:gd name="connsiteY3" fmla="*/ 0 h 620912"/>
              <a:gd name="connsiteX4" fmla="*/ 3732241 w 6261238"/>
              <a:gd name="connsiteY4" fmla="*/ 4432 h 620912"/>
              <a:gd name="connsiteX0" fmla="*/ 4049512 w 6261238"/>
              <a:gd name="connsiteY0" fmla="*/ 0 h 638228"/>
              <a:gd name="connsiteX1" fmla="*/ 0 w 6261238"/>
              <a:gd name="connsiteY1" fmla="*/ 638228 h 638228"/>
              <a:gd name="connsiteX2" fmla="*/ 6261238 w 6261238"/>
              <a:gd name="connsiteY2" fmla="*/ 616480 h 638228"/>
              <a:gd name="connsiteX3" fmla="*/ 4660639 w 6261238"/>
              <a:gd name="connsiteY3" fmla="*/ 17316 h 638228"/>
              <a:gd name="connsiteX4" fmla="*/ 4049512 w 6261238"/>
              <a:gd name="connsiteY4" fmla="*/ 0 h 638228"/>
              <a:gd name="connsiteX0" fmla="*/ 4049512 w 6261238"/>
              <a:gd name="connsiteY0" fmla="*/ 0 h 638228"/>
              <a:gd name="connsiteX1" fmla="*/ 0 w 6261238"/>
              <a:gd name="connsiteY1" fmla="*/ 638228 h 638228"/>
              <a:gd name="connsiteX2" fmla="*/ 6261238 w 6261238"/>
              <a:gd name="connsiteY2" fmla="*/ 616480 h 638228"/>
              <a:gd name="connsiteX3" fmla="*/ 4652065 w 6261238"/>
              <a:gd name="connsiteY3" fmla="*/ 8254 h 638228"/>
              <a:gd name="connsiteX4" fmla="*/ 4049512 w 6261238"/>
              <a:gd name="connsiteY4" fmla="*/ 0 h 638228"/>
              <a:gd name="connsiteX0" fmla="*/ 4049512 w 6261238"/>
              <a:gd name="connsiteY0" fmla="*/ 808 h 639036"/>
              <a:gd name="connsiteX1" fmla="*/ 0 w 6261238"/>
              <a:gd name="connsiteY1" fmla="*/ 639036 h 639036"/>
              <a:gd name="connsiteX2" fmla="*/ 6261238 w 6261238"/>
              <a:gd name="connsiteY2" fmla="*/ 617288 h 639036"/>
              <a:gd name="connsiteX3" fmla="*/ 4632057 w 6261238"/>
              <a:gd name="connsiteY3" fmla="*/ 0 h 639036"/>
              <a:gd name="connsiteX4" fmla="*/ 4049512 w 6261238"/>
              <a:gd name="connsiteY4" fmla="*/ 808 h 639036"/>
              <a:gd name="connsiteX0" fmla="*/ 4232634 w 6261238"/>
              <a:gd name="connsiteY0" fmla="*/ 0 h 670850"/>
              <a:gd name="connsiteX1" fmla="*/ 0 w 6261238"/>
              <a:gd name="connsiteY1" fmla="*/ 670850 h 670850"/>
              <a:gd name="connsiteX2" fmla="*/ 6261238 w 6261238"/>
              <a:gd name="connsiteY2" fmla="*/ 649102 h 670850"/>
              <a:gd name="connsiteX3" fmla="*/ 4632057 w 6261238"/>
              <a:gd name="connsiteY3" fmla="*/ 31814 h 670850"/>
              <a:gd name="connsiteX4" fmla="*/ 4232634 w 6261238"/>
              <a:gd name="connsiteY4" fmla="*/ 0 h 670850"/>
              <a:gd name="connsiteX0" fmla="*/ 4232634 w 6261238"/>
              <a:gd name="connsiteY0" fmla="*/ 807 h 671657"/>
              <a:gd name="connsiteX1" fmla="*/ 0 w 6261238"/>
              <a:gd name="connsiteY1" fmla="*/ 671657 h 671657"/>
              <a:gd name="connsiteX2" fmla="*/ 6261238 w 6261238"/>
              <a:gd name="connsiteY2" fmla="*/ 649909 h 671657"/>
              <a:gd name="connsiteX3" fmla="*/ 4595441 w 6261238"/>
              <a:gd name="connsiteY3" fmla="*/ 0 h 671657"/>
              <a:gd name="connsiteX4" fmla="*/ 4232634 w 6261238"/>
              <a:gd name="connsiteY4" fmla="*/ 807 h 671657"/>
              <a:gd name="connsiteX0" fmla="*/ 1286382 w 3314986"/>
              <a:gd name="connsiteY0" fmla="*/ 807 h 649909"/>
              <a:gd name="connsiteX1" fmla="*/ 0 w 3314986"/>
              <a:gd name="connsiteY1" fmla="*/ 407055 h 649909"/>
              <a:gd name="connsiteX2" fmla="*/ 3314986 w 3314986"/>
              <a:gd name="connsiteY2" fmla="*/ 649909 h 649909"/>
              <a:gd name="connsiteX3" fmla="*/ 1649189 w 3314986"/>
              <a:gd name="connsiteY3" fmla="*/ 0 h 649909"/>
              <a:gd name="connsiteX4" fmla="*/ 1286382 w 3314986"/>
              <a:gd name="connsiteY4" fmla="*/ 807 h 649909"/>
              <a:gd name="connsiteX0" fmla="*/ 1286382 w 3087099"/>
              <a:gd name="connsiteY0" fmla="*/ 807 h 410680"/>
              <a:gd name="connsiteX1" fmla="*/ 0 w 3087099"/>
              <a:gd name="connsiteY1" fmla="*/ 407055 h 410680"/>
              <a:gd name="connsiteX2" fmla="*/ 3087099 w 3087099"/>
              <a:gd name="connsiteY2" fmla="*/ 410680 h 410680"/>
              <a:gd name="connsiteX3" fmla="*/ 1649189 w 3087099"/>
              <a:gd name="connsiteY3" fmla="*/ 0 h 410680"/>
              <a:gd name="connsiteX4" fmla="*/ 1286382 w 3087099"/>
              <a:gd name="connsiteY4" fmla="*/ 807 h 410680"/>
              <a:gd name="connsiteX0" fmla="*/ 1286382 w 3709719"/>
              <a:gd name="connsiteY0" fmla="*/ 807 h 407055"/>
              <a:gd name="connsiteX1" fmla="*/ 0 w 3709719"/>
              <a:gd name="connsiteY1" fmla="*/ 407055 h 407055"/>
              <a:gd name="connsiteX2" fmla="*/ 3709719 w 3709719"/>
              <a:gd name="connsiteY2" fmla="*/ 350873 h 407055"/>
              <a:gd name="connsiteX3" fmla="*/ 1649189 w 3709719"/>
              <a:gd name="connsiteY3" fmla="*/ 0 h 407055"/>
              <a:gd name="connsiteX4" fmla="*/ 1286382 w 3709719"/>
              <a:gd name="connsiteY4" fmla="*/ 807 h 407055"/>
              <a:gd name="connsiteX0" fmla="*/ 1616004 w 4039341"/>
              <a:gd name="connsiteY0" fmla="*/ 807 h 354044"/>
              <a:gd name="connsiteX1" fmla="*/ 0 w 4039341"/>
              <a:gd name="connsiteY1" fmla="*/ 354044 h 354044"/>
              <a:gd name="connsiteX2" fmla="*/ 4039341 w 4039341"/>
              <a:gd name="connsiteY2" fmla="*/ 350873 h 354044"/>
              <a:gd name="connsiteX3" fmla="*/ 1978811 w 4039341"/>
              <a:gd name="connsiteY3" fmla="*/ 0 h 354044"/>
              <a:gd name="connsiteX4" fmla="*/ 1616004 w 4039341"/>
              <a:gd name="connsiteY4" fmla="*/ 807 h 354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9341" h="354044">
                <a:moveTo>
                  <a:pt x="1616004" y="807"/>
                </a:moveTo>
                <a:lnTo>
                  <a:pt x="0" y="354044"/>
                </a:lnTo>
                <a:lnTo>
                  <a:pt x="4039341" y="350873"/>
                </a:lnTo>
                <a:lnTo>
                  <a:pt x="1978811" y="0"/>
                </a:lnTo>
                <a:lnTo>
                  <a:pt x="1616004" y="807"/>
                </a:lnTo>
                <a:close/>
              </a:path>
            </a:pathLst>
          </a:custGeom>
          <a:gradFill>
            <a:gsLst>
              <a:gs pos="100000">
                <a:sysClr val="window" lastClr="FFFFFF">
                  <a:alpha val="0"/>
                </a:sysClr>
              </a:gs>
              <a:gs pos="41000">
                <a:schemeClr val="bg1">
                  <a:lumMod val="75000"/>
                </a:schemeClr>
              </a:gs>
            </a:gsLst>
            <a:lin ang="5400000" scaled="1"/>
          </a:gradFill>
          <a:ln w="12700" cap="flat" cmpd="sng" algn="ctr">
            <a:noFill/>
            <a:prstDash val="solid"/>
            <a:miter lim="800000"/>
          </a:ln>
          <a:effectLst/>
        </p:spPr>
        <p:txBody>
          <a:bodyPr rtlCol="0" anchor="ctr"/>
          <a:lstStyle/>
          <a:p>
            <a:pPr algn="ctr" defTabSz="914400"/>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gray">
          <a:xfrm>
            <a:off x="3242144" y="1747512"/>
            <a:ext cx="1387952" cy="1315729"/>
          </a:xfrm>
          <a:prstGeom prst="rect">
            <a:avLst/>
          </a:prstGeom>
          <a:solidFill>
            <a:schemeClr val="bg1"/>
          </a:solidFill>
          <a:ln w="9525" cap="flat" cmpd="sng" algn="ctr">
            <a:solidFill>
              <a:schemeClr val="bg1">
                <a:lumMod val="85000"/>
              </a:schemeClr>
            </a:solid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176213" lvl="0" indent="-176213" fontAlgn="ctr">
              <a:buFont typeface="Arial" panose="020B0604020202020204" pitchFamily="34" charset="0"/>
              <a:buChar char="•"/>
            </a:pP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Topology mgmt.</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fontAlgn="ctr">
              <a:buFont typeface="Arial" panose="020B0604020202020204" pitchFamily="34" charset="0"/>
              <a:buChar char="•"/>
            </a:pP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Performance mgmt.</a:t>
            </a:r>
          </a:p>
          <a:p>
            <a:pPr marL="176213" lvl="0" indent="-176213" fontAlgn="ctr">
              <a:buFont typeface="Arial" panose="020B0604020202020204" pitchFamily="34" charset="0"/>
              <a:buChar char="•"/>
            </a:pP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Alarm mgmt.</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fontAlgn="ctr">
              <a:buFont typeface="Arial" panose="020B0604020202020204" pitchFamily="34" charset="0"/>
              <a:buChar char="•"/>
            </a:pP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Configuration mgmt.</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标题 1"/>
          <p:cNvSpPr>
            <a:spLocks noGrp="1"/>
          </p:cNvSpPr>
          <p:nvPr>
            <p:ph type="title"/>
          </p:nvPr>
        </p:nvSpPr>
        <p:spPr/>
        <p:txBody>
          <a:bodyPr>
            <a:normAutofit/>
          </a:bodyPr>
          <a:lstStyle/>
          <a:p>
            <a:r>
              <a:rPr lang="en-US" altLang="zh-CN" dirty="0">
                <a:cs typeface="+mn-ea"/>
                <a:sym typeface="Huawei Sans" panose="020C0503030203020204" pitchFamily="34" charset="0"/>
              </a:rPr>
              <a:t>Solution Component: iMaster NCE-CampusInsight</a:t>
            </a:r>
            <a:endParaRPr lang="zh-CN" altLang="en-US" dirty="0">
              <a:cs typeface="+mn-ea"/>
              <a:sym typeface="Huawei Sans" panose="020C0503030203020204" pitchFamily="34" charset="0"/>
            </a:endParaRPr>
          </a:p>
        </p:txBody>
      </p:sp>
      <p:sp>
        <p:nvSpPr>
          <p:cNvPr id="38" name="Right Arrow 157"/>
          <p:cNvSpPr/>
          <p:nvPr/>
        </p:nvSpPr>
        <p:spPr>
          <a:xfrm>
            <a:off x="4644365" y="3334353"/>
            <a:ext cx="673200" cy="347871"/>
          </a:xfrm>
          <a:prstGeom prst="rightArrow">
            <a:avLst>
              <a:gd name="adj1" fmla="val 64439"/>
              <a:gd name="adj2" fmla="val 50000"/>
            </a:avLst>
          </a:prstGeom>
          <a:gradFill flip="none" rotWithShape="1">
            <a:gsLst>
              <a:gs pos="15000">
                <a:schemeClr val="accent1">
                  <a:lumMod val="5000"/>
                  <a:lumOff val="95000"/>
                  <a:alpha val="0"/>
                </a:schemeClr>
              </a:gs>
              <a:gs pos="81000">
                <a:srgbClr val="94DAE2"/>
              </a:gs>
            </a:gsLst>
            <a:lin ang="0" scaled="1"/>
            <a:tileRect/>
          </a:gradFill>
          <a:ln>
            <a:gradFill flip="none" rotWithShape="1">
              <a:gsLst>
                <a:gs pos="11000">
                  <a:schemeClr val="accent1">
                    <a:lumMod val="0"/>
                    <a:lumOff val="100000"/>
                    <a:alpha val="0"/>
                  </a:schemeClr>
                </a:gs>
                <a:gs pos="74000">
                  <a:srgbClr val="56C4D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39"/>
          <p:cNvSpPr/>
          <p:nvPr/>
        </p:nvSpPr>
        <p:spPr bwMode="auto">
          <a:xfrm>
            <a:off x="573438" y="992889"/>
            <a:ext cx="4107345" cy="432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lnSpc>
                <a:spcPct val="110000"/>
              </a:lnSpc>
            </a:pP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AS-IS: device-centric network management</a:t>
            </a:r>
          </a:p>
        </p:txBody>
      </p:sp>
      <p:sp>
        <p:nvSpPr>
          <p:cNvPr id="41" name="圆角矩形 40"/>
          <p:cNvSpPr/>
          <p:nvPr/>
        </p:nvSpPr>
        <p:spPr bwMode="auto">
          <a:xfrm>
            <a:off x="5287578" y="983424"/>
            <a:ext cx="6250829" cy="432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lnSpc>
                <a:spcPts val="1500"/>
              </a:lnSpc>
            </a:pP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TO-BE: AI-powered intelligent O&amp;M centered on user experience</a:t>
            </a:r>
          </a:p>
        </p:txBody>
      </p:sp>
      <p:sp>
        <p:nvSpPr>
          <p:cNvPr id="42" name="圆角矩形 41"/>
          <p:cNvSpPr/>
          <p:nvPr/>
        </p:nvSpPr>
        <p:spPr bwMode="auto">
          <a:xfrm>
            <a:off x="5287579" y="1465459"/>
            <a:ext cx="6250829" cy="4173928"/>
          </a:xfrm>
          <a:prstGeom prst="roundRect">
            <a:avLst>
              <a:gd name="adj" fmla="val 973"/>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zh-CN" alt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3" name="圆角矩形 42"/>
          <p:cNvSpPr/>
          <p:nvPr/>
        </p:nvSpPr>
        <p:spPr bwMode="auto">
          <a:xfrm>
            <a:off x="573438" y="1465459"/>
            <a:ext cx="4110788" cy="4173928"/>
          </a:xfrm>
          <a:prstGeom prst="roundRect">
            <a:avLst>
              <a:gd name="adj" fmla="val 181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zh-CN" alt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5" name="文本框 44"/>
          <p:cNvSpPr txBox="1"/>
          <p:nvPr/>
        </p:nvSpPr>
        <p:spPr>
          <a:xfrm>
            <a:off x="577536" y="4348172"/>
            <a:ext cx="4106689" cy="984885"/>
          </a:xfrm>
          <a:prstGeom prst="rect">
            <a:avLst/>
          </a:prstGeom>
          <a:noFill/>
        </p:spPr>
        <p:txBody>
          <a:bodyPr wrap="square" rtlCol="0">
            <a:spAutoFit/>
          </a:bodyPr>
          <a:lstStyle/>
          <a:p>
            <a:pPr marL="180849" lvl="0" indent="-180849" defTabSz="1218418" fontAlgn="ctr">
              <a:spcAft>
                <a:spcPts val="600"/>
              </a:spcAft>
              <a:buFont typeface="Arial" panose="020B0604020202020204" pitchFamily="34" charset="0"/>
              <a:buChar char="•"/>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Device-centric</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lacking insights into user experience</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0849" lvl="0" indent="-180849" defTabSz="1218418" fontAlgn="ctr">
              <a:spcAft>
                <a:spcPts val="600"/>
              </a:spcAft>
              <a:buFont typeface="Arial" panose="020B0604020202020204" pitchFamily="34" charset="0"/>
              <a:buChar char="•"/>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Passive response</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unable to identify potential faults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0849" lvl="0" indent="-180849" defTabSz="1218418" fontAlgn="ctr">
              <a:spcAft>
                <a:spcPts val="6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Heavy reliance on </a:t>
            </a: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onsite fault locating</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by experienced engineers</a:t>
            </a:r>
          </a:p>
        </p:txBody>
      </p:sp>
      <p:sp>
        <p:nvSpPr>
          <p:cNvPr id="46" name="矩形 45"/>
          <p:cNvSpPr/>
          <p:nvPr/>
        </p:nvSpPr>
        <p:spPr>
          <a:xfrm>
            <a:off x="1063330" y="3523482"/>
            <a:ext cx="3059618" cy="472131"/>
          </a:xfrm>
          <a:prstGeom prst="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418"/>
            <a:endParaRPr lang="zh-CN" altLang="en-US" sz="3199">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文本框 46"/>
          <p:cNvSpPr txBox="1"/>
          <p:nvPr/>
        </p:nvSpPr>
        <p:spPr>
          <a:xfrm>
            <a:off x="731838" y="2717574"/>
            <a:ext cx="1900130" cy="769121"/>
          </a:xfrm>
          <a:prstGeom prst="rect">
            <a:avLst/>
          </a:prstGeom>
          <a:noFill/>
        </p:spPr>
        <p:txBody>
          <a:bodyPr wrap="square" rtlCol="0">
            <a:spAutoFit/>
          </a:bodyPr>
          <a:lstStyle/>
          <a:p>
            <a:pPr algn="r" defTabSz="1218418"/>
            <a:r>
              <a:rPr lang="en-US" altLang="zh-CN" sz="1998" b="1" dirty="0">
                <a:latin typeface="Huawei Sans" panose="020C0503030203020204" pitchFamily="34" charset="0"/>
                <a:ea typeface="方正兰亭黑简体" panose="02000000000000000000" pitchFamily="2" charset="-122"/>
                <a:cs typeface="+mn-ea"/>
                <a:sym typeface="Huawei Sans" panose="020C0503030203020204" pitchFamily="34" charset="0"/>
              </a:rPr>
              <a:t>SNMP</a:t>
            </a:r>
          </a:p>
          <a:p>
            <a:pPr algn="r" defTabSz="1218418" fontAlgn="ct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Minute-level network data collection</a:t>
            </a:r>
            <a:endParaRPr lang="en-US" altLang="zh-CN" sz="1599"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矩形 49"/>
          <p:cNvSpPr/>
          <p:nvPr/>
        </p:nvSpPr>
        <p:spPr>
          <a:xfrm>
            <a:off x="5287578" y="3747397"/>
            <a:ext cx="6250829" cy="1877437"/>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lvl="0" defTabSz="1217982" fontAlgn="ctr">
              <a:spcBef>
                <a:spcPts val="0"/>
              </a:spcBef>
              <a:spcAft>
                <a:spcPts val="600"/>
              </a:spcAft>
            </a:pPr>
            <a:r>
              <a:rPr lang="en-US" altLang="zh-CN" sz="12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Visualized experience:</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Telemetry-based second-level data collection, visualizing experience of any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user</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any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application,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any moment</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lvl="0" defTabSz="1217982" fontAlgn="ctr">
              <a:spcBef>
                <a:spcPts val="0"/>
              </a:spcBef>
              <a:spcAft>
                <a:spcPts val="600"/>
              </a:spcAft>
            </a:pPr>
            <a:r>
              <a:rPr lang="en-US" altLang="zh-CN" sz="1200" b="1" dirty="0" smtClean="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Minute-level identification </a:t>
            </a:r>
            <a:r>
              <a:rPr lang="en-US" altLang="zh-CN" sz="12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and root cause locating for potential faults</a:t>
            </a:r>
            <a:endParaRPr lang="en-US" altLang="zh-CN" sz="12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330" lvl="0" indent="-171330" defTabSz="1217982" fontAlgn="ctr">
              <a:spcBef>
                <a:spcPts val="0"/>
              </a:spcBef>
              <a:spcAft>
                <a:spcPts val="6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Identifies potential faults based on dynamic baselines and big data correlation analysis.</a:t>
            </a:r>
          </a:p>
          <a:p>
            <a:pPr marL="171330" lvl="0" indent="-171330" defTabSz="1217982" fontAlgn="ctr">
              <a:spcBef>
                <a:spcPts val="0"/>
              </a:spcBef>
              <a:spcAft>
                <a:spcPts val="6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Accurately locates root causes using KPI correlation analysis and protocol trace.</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lvl="0" defTabSz="1217982" fontAlgn="ctr">
              <a:spcBef>
                <a:spcPts val="0"/>
              </a:spcBef>
              <a:spcAft>
                <a:spcPts val="600"/>
              </a:spcAft>
            </a:pPr>
            <a:r>
              <a:rPr lang="en-US" altLang="zh-CN" sz="12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Predictive network optimization:</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AI is used to intelligently analyze the load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trends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of APs so as to complete predictive optimization of wireless networks.  </a:t>
            </a:r>
            <a:endParaRPr lang="en-US" altLang="zh-CN" sz="12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矩形 50"/>
          <p:cNvSpPr/>
          <p:nvPr/>
        </p:nvSpPr>
        <p:spPr>
          <a:xfrm>
            <a:off x="537591" y="5678834"/>
            <a:ext cx="11116819" cy="523220"/>
          </a:xfrm>
          <a:prstGeom prst="rect">
            <a:avLst/>
          </a:prstGeom>
          <a:solidFill>
            <a:srgbClr val="BF8082"/>
          </a:solidFill>
        </p:spPr>
        <p:txBody>
          <a:bodyPr wrap="square">
            <a:spAutoFit/>
          </a:bodyPr>
          <a:lstStyle/>
          <a:p>
            <a:pPr algn="ctr"/>
            <a:r>
              <a:rPr lang="en-US" altLang="zh-CN"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 addition to using algorithms to improve efficiency, intelligent O&amp;M leverages scenario-based continuous learning and accumulated expert experience to free O&amp;M personnel from complex alarms and </a:t>
            </a:r>
            <a:r>
              <a:rPr lang="en-US" altLang="zh-CN"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alerts</a:t>
            </a:r>
            <a:r>
              <a:rPr lang="en-US" altLang="zh-CN"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making O&amp;M more automated and intelligent.</a:t>
            </a:r>
          </a:p>
        </p:txBody>
      </p:sp>
      <p:sp>
        <p:nvSpPr>
          <p:cNvPr id="52" name="矩形 51"/>
          <p:cNvSpPr/>
          <p:nvPr/>
        </p:nvSpPr>
        <p:spPr>
          <a:xfrm>
            <a:off x="918734" y="2224617"/>
            <a:ext cx="1524776" cy="307648"/>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217982" fontAlgn="ctr">
              <a:spcAft>
                <a:spcPts val="0"/>
              </a:spcAft>
            </a:pPr>
            <a:r>
              <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Traditional NMS</a:t>
            </a:r>
            <a:endParaRPr lang="en-US" altLang="zh-CN" sz="1399"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3" name="组合 52"/>
          <p:cNvGrpSpPr/>
          <p:nvPr/>
        </p:nvGrpSpPr>
        <p:grpSpPr>
          <a:xfrm>
            <a:off x="1295742" y="3634850"/>
            <a:ext cx="2594795" cy="249395"/>
            <a:chOff x="940595" y="3748838"/>
            <a:chExt cx="2594795" cy="249395"/>
          </a:xfrm>
        </p:grpSpPr>
        <p:pic>
          <p:nvPicPr>
            <p:cNvPr id="54"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0575" y="3748838"/>
              <a:ext cx="304815" cy="249395"/>
            </a:xfrm>
            <a:prstGeom prst="rect">
              <a:avLst/>
            </a:prstGeom>
          </p:spPr>
        </p:pic>
        <p:pic>
          <p:nvPicPr>
            <p:cNvPr id="55"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auto">
            <a:xfrm>
              <a:off x="2085585" y="3748838"/>
              <a:ext cx="304815" cy="249395"/>
            </a:xfrm>
            <a:prstGeom prst="rect">
              <a:avLst/>
            </a:prstGeom>
            <a:noFill/>
          </p:spPr>
        </p:pic>
        <p:pic>
          <p:nvPicPr>
            <p:cNvPr id="56" name="图片 76" descr="接入交换机.png"/>
            <p:cNvPicPr>
              <a:picLocks noChangeAspect="1"/>
            </p:cNvPicPr>
            <p:nvPr/>
          </p:nvPicPr>
          <p:blipFill>
            <a:blip r:embed="rId5" cstate="print"/>
            <a:stretch>
              <a:fillRect/>
            </a:stretch>
          </p:blipFill>
          <p:spPr>
            <a:xfrm>
              <a:off x="2658080" y="3748838"/>
              <a:ext cx="304815" cy="249395"/>
            </a:xfrm>
            <a:prstGeom prst="rect">
              <a:avLst/>
            </a:prstGeom>
          </p:spPr>
        </p:pic>
        <p:pic>
          <p:nvPicPr>
            <p:cNvPr id="57" name="图片 105" descr="AP.png"/>
            <p:cNvPicPr>
              <a:picLocks noChangeAspect="1"/>
            </p:cNvPicPr>
            <p:nvPr/>
          </p:nvPicPr>
          <p:blipFill>
            <a:blip r:embed="rId6" cstate="print"/>
            <a:stretch>
              <a:fillRect/>
            </a:stretch>
          </p:blipFill>
          <p:spPr>
            <a:xfrm>
              <a:off x="940595" y="3748838"/>
              <a:ext cx="304815" cy="249395"/>
            </a:xfrm>
            <a:prstGeom prst="rect">
              <a:avLst/>
            </a:prstGeom>
          </p:spPr>
        </p:pic>
        <p:pic>
          <p:nvPicPr>
            <p:cNvPr id="58" name="图片 102" descr="AC-蓝.png"/>
            <p:cNvPicPr>
              <a:picLocks noChangeAspect="1"/>
            </p:cNvPicPr>
            <p:nvPr/>
          </p:nvPicPr>
          <p:blipFill>
            <a:blip r:embed="rId7" cstate="print"/>
            <a:stretch>
              <a:fillRect/>
            </a:stretch>
          </p:blipFill>
          <p:spPr>
            <a:xfrm>
              <a:off x="1513090" y="3748838"/>
              <a:ext cx="304815" cy="249395"/>
            </a:xfrm>
            <a:prstGeom prst="rect">
              <a:avLst/>
            </a:prstGeom>
          </p:spPr>
        </p:pic>
      </p:grpSp>
      <p:sp>
        <p:nvSpPr>
          <p:cNvPr id="59" name="文本框 58"/>
          <p:cNvSpPr txBox="1"/>
          <p:nvPr/>
        </p:nvSpPr>
        <p:spPr>
          <a:xfrm>
            <a:off x="6714749" y="2538461"/>
            <a:ext cx="1891691" cy="769121"/>
          </a:xfrm>
          <a:prstGeom prst="rect">
            <a:avLst/>
          </a:prstGeom>
          <a:noFill/>
        </p:spPr>
        <p:txBody>
          <a:bodyPr wrap="square" rtlCol="0">
            <a:spAutoFit/>
          </a:bodyPr>
          <a:lstStyle/>
          <a:p>
            <a:pPr algn="r" defTabSz="1218418"/>
            <a:r>
              <a:rPr lang="en-US" altLang="zh-CN" sz="1998"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Telemetry</a:t>
            </a:r>
          </a:p>
          <a:p>
            <a:pPr algn="r" defTabSz="1218418" fontAlgn="ct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Second-level network data collection</a:t>
            </a:r>
            <a:endParaRPr lang="en-US" altLang="zh-CN" sz="1599"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0" name="直接箭头连接符 59"/>
          <p:cNvCxnSpPr/>
          <p:nvPr/>
        </p:nvCxnSpPr>
        <p:spPr>
          <a:xfrm>
            <a:off x="8599378" y="2431425"/>
            <a:ext cx="0" cy="798527"/>
          </a:xfrm>
          <a:prstGeom prst="straightConnector1">
            <a:avLst/>
          </a:prstGeom>
          <a:noFill/>
          <a:ln w="28575" algn="ctr">
            <a:solidFill>
              <a:srgbClr val="C7000B"/>
            </a:solidFill>
            <a:round/>
            <a:headEnd type="triangle" w="med" len="med"/>
            <a:tailEnd type="none" w="med" len="med"/>
          </a:ln>
        </p:spPr>
      </p:cxnSp>
      <p:sp>
        <p:nvSpPr>
          <p:cNvPr id="61" name="矩形 60"/>
          <p:cNvSpPr/>
          <p:nvPr/>
        </p:nvSpPr>
        <p:spPr>
          <a:xfrm>
            <a:off x="9316962" y="1505691"/>
            <a:ext cx="2136557" cy="1554503"/>
          </a:xfrm>
          <a:prstGeom prst="rect">
            <a:avLst/>
          </a:prstGeom>
          <a:solidFill>
            <a:schemeClr val="bg1"/>
          </a:solidFill>
          <a:ln w="9525" cap="flat" cmpd="sng" algn="ctr">
            <a:solidFill>
              <a:srgbClr val="99DFF9"/>
            </a:solid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176213" lvl="0" indent="-176213" fontAlgn="ctr">
              <a:buFont typeface="Arial" panose="020B0604020202020204" pitchFamily="34" charset="0"/>
              <a:buChar char="•"/>
            </a:pP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Visualized experience management</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fontAlgn="ctr">
              <a:buFont typeface="Arial" panose="020B0604020202020204" pitchFamily="34" charset="0"/>
              <a:buChar char="•"/>
            </a:pPr>
            <a:r>
              <a:rPr lang="en-US" altLang="zh-CN"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User </a:t>
            </a: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journey playback</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fontAlgn="ctr">
              <a:buFont typeface="Arial" panose="020B0604020202020204" pitchFamily="34" charset="0"/>
              <a:buChar char="•"/>
            </a:pP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Potential fault identification</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fontAlgn="ctr">
              <a:buFont typeface="Arial" panose="020B0604020202020204" pitchFamily="34" charset="0"/>
              <a:buChar char="•"/>
            </a:pP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Root cause identification</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fontAlgn="ctr">
              <a:buFont typeface="Arial" panose="020B0604020202020204" pitchFamily="34" charset="0"/>
              <a:buChar char="•"/>
            </a:pP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Predictive network optimization</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图片 6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83124" y="1814133"/>
            <a:ext cx="1574850" cy="524950"/>
          </a:xfrm>
          <a:prstGeom prst="rect">
            <a:avLst/>
          </a:prstGeom>
        </p:spPr>
      </p:pic>
      <p:sp>
        <p:nvSpPr>
          <p:cNvPr id="63" name="矩形 62"/>
          <p:cNvSpPr/>
          <p:nvPr/>
        </p:nvSpPr>
        <p:spPr>
          <a:xfrm>
            <a:off x="6950837" y="3303729"/>
            <a:ext cx="3059618" cy="472131"/>
          </a:xfrm>
          <a:prstGeom prst="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418"/>
            <a:endParaRPr lang="zh-CN" altLang="en-US" sz="3199">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4" name="组合 63"/>
          <p:cNvGrpSpPr/>
          <p:nvPr/>
        </p:nvGrpSpPr>
        <p:grpSpPr>
          <a:xfrm>
            <a:off x="7183249" y="3455737"/>
            <a:ext cx="2594795" cy="249395"/>
            <a:chOff x="940595" y="3748838"/>
            <a:chExt cx="2594795" cy="249395"/>
          </a:xfrm>
        </p:grpSpPr>
        <p:pic>
          <p:nvPicPr>
            <p:cNvPr id="65"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0575" y="3748838"/>
              <a:ext cx="304815" cy="249395"/>
            </a:xfrm>
            <a:prstGeom prst="rect">
              <a:avLst/>
            </a:prstGeom>
          </p:spPr>
        </p:pic>
        <p:pic>
          <p:nvPicPr>
            <p:cNvPr id="66"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auto">
            <a:xfrm>
              <a:off x="2085585" y="3748838"/>
              <a:ext cx="304815" cy="249395"/>
            </a:xfrm>
            <a:prstGeom prst="rect">
              <a:avLst/>
            </a:prstGeom>
            <a:noFill/>
          </p:spPr>
        </p:pic>
        <p:pic>
          <p:nvPicPr>
            <p:cNvPr id="67" name="图片 76" descr="接入交换机.png"/>
            <p:cNvPicPr>
              <a:picLocks noChangeAspect="1"/>
            </p:cNvPicPr>
            <p:nvPr/>
          </p:nvPicPr>
          <p:blipFill>
            <a:blip r:embed="rId5" cstate="print"/>
            <a:stretch>
              <a:fillRect/>
            </a:stretch>
          </p:blipFill>
          <p:spPr>
            <a:xfrm>
              <a:off x="2658080" y="3748838"/>
              <a:ext cx="304815" cy="249395"/>
            </a:xfrm>
            <a:prstGeom prst="rect">
              <a:avLst/>
            </a:prstGeom>
          </p:spPr>
        </p:pic>
        <p:pic>
          <p:nvPicPr>
            <p:cNvPr id="68" name="图片 105" descr="AP.png"/>
            <p:cNvPicPr>
              <a:picLocks noChangeAspect="1"/>
            </p:cNvPicPr>
            <p:nvPr/>
          </p:nvPicPr>
          <p:blipFill>
            <a:blip r:embed="rId6" cstate="print"/>
            <a:stretch>
              <a:fillRect/>
            </a:stretch>
          </p:blipFill>
          <p:spPr>
            <a:xfrm>
              <a:off x="940595" y="3748838"/>
              <a:ext cx="304815" cy="249395"/>
            </a:xfrm>
            <a:prstGeom prst="rect">
              <a:avLst/>
            </a:prstGeom>
          </p:spPr>
        </p:pic>
        <p:pic>
          <p:nvPicPr>
            <p:cNvPr id="69" name="图片 102" descr="AC-蓝.png"/>
            <p:cNvPicPr>
              <a:picLocks noChangeAspect="1"/>
            </p:cNvPicPr>
            <p:nvPr/>
          </p:nvPicPr>
          <p:blipFill>
            <a:blip r:embed="rId7" cstate="print"/>
            <a:stretch>
              <a:fillRect/>
            </a:stretch>
          </p:blipFill>
          <p:spPr>
            <a:xfrm>
              <a:off x="1513090" y="3748838"/>
              <a:ext cx="304815" cy="249395"/>
            </a:xfrm>
            <a:prstGeom prst="rect">
              <a:avLst/>
            </a:prstGeom>
          </p:spPr>
        </p:pic>
      </p:grpSp>
      <p:pic>
        <p:nvPicPr>
          <p:cNvPr id="70" name="图片 72" descr="交换机.png"/>
          <p:cNvPicPr>
            <a:picLocks noChangeAspect="1"/>
          </p:cNvPicPr>
          <p:nvPr/>
        </p:nvPicPr>
        <p:blipFill>
          <a:blip r:embed="rId9" cstate="print"/>
          <a:stretch>
            <a:fillRect/>
          </a:stretch>
        </p:blipFill>
        <p:spPr>
          <a:xfrm>
            <a:off x="2419015" y="2186253"/>
            <a:ext cx="404368" cy="331943"/>
          </a:xfrm>
          <a:prstGeom prst="rect">
            <a:avLst/>
          </a:prstGeom>
        </p:spPr>
      </p:pic>
      <p:sp>
        <p:nvSpPr>
          <p:cNvPr id="71" name="任意多边形 70"/>
          <p:cNvSpPr/>
          <p:nvPr/>
        </p:nvSpPr>
        <p:spPr>
          <a:xfrm rot="5400000" flipV="1">
            <a:off x="8410688" y="2153919"/>
            <a:ext cx="1554500" cy="258050"/>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02404 w 2042390"/>
              <a:gd name="connsiteY0" fmla="*/ 0 h 659976"/>
              <a:gd name="connsiteX1" fmla="*/ 0 w 2042390"/>
              <a:gd name="connsiteY1" fmla="*/ 659976 h 659976"/>
              <a:gd name="connsiteX2" fmla="*/ 2042390 w 2042390"/>
              <a:gd name="connsiteY2" fmla="*/ 480554 h 659976"/>
              <a:gd name="connsiteX3" fmla="*/ 602404 w 2042390"/>
              <a:gd name="connsiteY3" fmla="*/ 0 h 659976"/>
              <a:gd name="connsiteX0" fmla="*/ 4898426 w 6338412"/>
              <a:gd name="connsiteY0" fmla="*/ 0 h 507739"/>
              <a:gd name="connsiteX1" fmla="*/ 0 w 6338412"/>
              <a:gd name="connsiteY1" fmla="*/ 507739 h 507739"/>
              <a:gd name="connsiteX2" fmla="*/ 6338412 w 6338412"/>
              <a:gd name="connsiteY2" fmla="*/ 480554 h 507739"/>
              <a:gd name="connsiteX3" fmla="*/ 4898426 w 6338412"/>
              <a:gd name="connsiteY3" fmla="*/ 0 h 507739"/>
              <a:gd name="connsiteX0" fmla="*/ 4203860 w 6338412"/>
              <a:gd name="connsiteY0" fmla="*/ 0 h 627354"/>
              <a:gd name="connsiteX1" fmla="*/ 0 w 6338412"/>
              <a:gd name="connsiteY1" fmla="*/ 627354 h 627354"/>
              <a:gd name="connsiteX2" fmla="*/ 6338412 w 6338412"/>
              <a:gd name="connsiteY2" fmla="*/ 600169 h 627354"/>
              <a:gd name="connsiteX3" fmla="*/ 4203860 w 6338412"/>
              <a:gd name="connsiteY3"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261238"/>
              <a:gd name="connsiteY0" fmla="*/ 0 h 627354"/>
              <a:gd name="connsiteX1" fmla="*/ 0 w 6261238"/>
              <a:gd name="connsiteY1" fmla="*/ 627354 h 627354"/>
              <a:gd name="connsiteX2" fmla="*/ 6261238 w 6261238"/>
              <a:gd name="connsiteY2" fmla="*/ 605606 h 627354"/>
              <a:gd name="connsiteX3" fmla="*/ 4883586 w 6261238"/>
              <a:gd name="connsiteY3" fmla="*/ 6442 h 627354"/>
              <a:gd name="connsiteX4" fmla="*/ 4203860 w 6261238"/>
              <a:gd name="connsiteY4" fmla="*/ 0 h 627354"/>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660639 w 6261238"/>
              <a:gd name="connsiteY3" fmla="*/ 0 h 620912"/>
              <a:gd name="connsiteX4" fmla="*/ 3732241 w 6261238"/>
              <a:gd name="connsiteY4" fmla="*/ 4432 h 620912"/>
              <a:gd name="connsiteX0" fmla="*/ 4049512 w 6261238"/>
              <a:gd name="connsiteY0" fmla="*/ 0 h 638228"/>
              <a:gd name="connsiteX1" fmla="*/ 0 w 6261238"/>
              <a:gd name="connsiteY1" fmla="*/ 638228 h 638228"/>
              <a:gd name="connsiteX2" fmla="*/ 6261238 w 6261238"/>
              <a:gd name="connsiteY2" fmla="*/ 616480 h 638228"/>
              <a:gd name="connsiteX3" fmla="*/ 4660639 w 6261238"/>
              <a:gd name="connsiteY3" fmla="*/ 17316 h 638228"/>
              <a:gd name="connsiteX4" fmla="*/ 4049512 w 6261238"/>
              <a:gd name="connsiteY4" fmla="*/ 0 h 638228"/>
              <a:gd name="connsiteX0" fmla="*/ 4049512 w 6261238"/>
              <a:gd name="connsiteY0" fmla="*/ 0 h 638228"/>
              <a:gd name="connsiteX1" fmla="*/ 0 w 6261238"/>
              <a:gd name="connsiteY1" fmla="*/ 638228 h 638228"/>
              <a:gd name="connsiteX2" fmla="*/ 6261238 w 6261238"/>
              <a:gd name="connsiteY2" fmla="*/ 616480 h 638228"/>
              <a:gd name="connsiteX3" fmla="*/ 4652065 w 6261238"/>
              <a:gd name="connsiteY3" fmla="*/ 8254 h 638228"/>
              <a:gd name="connsiteX4" fmla="*/ 4049512 w 6261238"/>
              <a:gd name="connsiteY4" fmla="*/ 0 h 638228"/>
              <a:gd name="connsiteX0" fmla="*/ 4049512 w 6261238"/>
              <a:gd name="connsiteY0" fmla="*/ 808 h 639036"/>
              <a:gd name="connsiteX1" fmla="*/ 0 w 6261238"/>
              <a:gd name="connsiteY1" fmla="*/ 639036 h 639036"/>
              <a:gd name="connsiteX2" fmla="*/ 6261238 w 6261238"/>
              <a:gd name="connsiteY2" fmla="*/ 617288 h 639036"/>
              <a:gd name="connsiteX3" fmla="*/ 4632057 w 6261238"/>
              <a:gd name="connsiteY3" fmla="*/ 0 h 639036"/>
              <a:gd name="connsiteX4" fmla="*/ 4049512 w 6261238"/>
              <a:gd name="connsiteY4" fmla="*/ 808 h 639036"/>
              <a:gd name="connsiteX0" fmla="*/ 4232634 w 6261238"/>
              <a:gd name="connsiteY0" fmla="*/ 0 h 670850"/>
              <a:gd name="connsiteX1" fmla="*/ 0 w 6261238"/>
              <a:gd name="connsiteY1" fmla="*/ 670850 h 670850"/>
              <a:gd name="connsiteX2" fmla="*/ 6261238 w 6261238"/>
              <a:gd name="connsiteY2" fmla="*/ 649102 h 670850"/>
              <a:gd name="connsiteX3" fmla="*/ 4632057 w 6261238"/>
              <a:gd name="connsiteY3" fmla="*/ 31814 h 670850"/>
              <a:gd name="connsiteX4" fmla="*/ 4232634 w 6261238"/>
              <a:gd name="connsiteY4" fmla="*/ 0 h 670850"/>
              <a:gd name="connsiteX0" fmla="*/ 4232634 w 6261238"/>
              <a:gd name="connsiteY0" fmla="*/ 807 h 671657"/>
              <a:gd name="connsiteX1" fmla="*/ 0 w 6261238"/>
              <a:gd name="connsiteY1" fmla="*/ 671657 h 671657"/>
              <a:gd name="connsiteX2" fmla="*/ 6261238 w 6261238"/>
              <a:gd name="connsiteY2" fmla="*/ 649909 h 671657"/>
              <a:gd name="connsiteX3" fmla="*/ 4595441 w 6261238"/>
              <a:gd name="connsiteY3" fmla="*/ 0 h 671657"/>
              <a:gd name="connsiteX4" fmla="*/ 4232634 w 6261238"/>
              <a:gd name="connsiteY4" fmla="*/ 807 h 671657"/>
              <a:gd name="connsiteX0" fmla="*/ 1286382 w 3314986"/>
              <a:gd name="connsiteY0" fmla="*/ 807 h 649909"/>
              <a:gd name="connsiteX1" fmla="*/ 0 w 3314986"/>
              <a:gd name="connsiteY1" fmla="*/ 407055 h 649909"/>
              <a:gd name="connsiteX2" fmla="*/ 3314986 w 3314986"/>
              <a:gd name="connsiteY2" fmla="*/ 649909 h 649909"/>
              <a:gd name="connsiteX3" fmla="*/ 1649189 w 3314986"/>
              <a:gd name="connsiteY3" fmla="*/ 0 h 649909"/>
              <a:gd name="connsiteX4" fmla="*/ 1286382 w 3314986"/>
              <a:gd name="connsiteY4" fmla="*/ 807 h 649909"/>
              <a:gd name="connsiteX0" fmla="*/ 1286382 w 3087099"/>
              <a:gd name="connsiteY0" fmla="*/ 807 h 410680"/>
              <a:gd name="connsiteX1" fmla="*/ 0 w 3087099"/>
              <a:gd name="connsiteY1" fmla="*/ 407055 h 410680"/>
              <a:gd name="connsiteX2" fmla="*/ 3087099 w 3087099"/>
              <a:gd name="connsiteY2" fmla="*/ 410680 h 410680"/>
              <a:gd name="connsiteX3" fmla="*/ 1649189 w 3087099"/>
              <a:gd name="connsiteY3" fmla="*/ 0 h 410680"/>
              <a:gd name="connsiteX4" fmla="*/ 1286382 w 3087099"/>
              <a:gd name="connsiteY4" fmla="*/ 807 h 410680"/>
              <a:gd name="connsiteX0" fmla="*/ 1286382 w 3709719"/>
              <a:gd name="connsiteY0" fmla="*/ 807 h 407055"/>
              <a:gd name="connsiteX1" fmla="*/ 0 w 3709719"/>
              <a:gd name="connsiteY1" fmla="*/ 407055 h 407055"/>
              <a:gd name="connsiteX2" fmla="*/ 3709719 w 3709719"/>
              <a:gd name="connsiteY2" fmla="*/ 350873 h 407055"/>
              <a:gd name="connsiteX3" fmla="*/ 1649189 w 3709719"/>
              <a:gd name="connsiteY3" fmla="*/ 0 h 407055"/>
              <a:gd name="connsiteX4" fmla="*/ 1286382 w 3709719"/>
              <a:gd name="connsiteY4" fmla="*/ 807 h 407055"/>
              <a:gd name="connsiteX0" fmla="*/ 1616004 w 4039341"/>
              <a:gd name="connsiteY0" fmla="*/ 807 h 354044"/>
              <a:gd name="connsiteX1" fmla="*/ 0 w 4039341"/>
              <a:gd name="connsiteY1" fmla="*/ 354044 h 354044"/>
              <a:gd name="connsiteX2" fmla="*/ 4039341 w 4039341"/>
              <a:gd name="connsiteY2" fmla="*/ 350873 h 354044"/>
              <a:gd name="connsiteX3" fmla="*/ 1978811 w 4039341"/>
              <a:gd name="connsiteY3" fmla="*/ 0 h 354044"/>
              <a:gd name="connsiteX4" fmla="*/ 1616004 w 4039341"/>
              <a:gd name="connsiteY4" fmla="*/ 807 h 354044"/>
              <a:gd name="connsiteX0" fmla="*/ 1616004 w 4063764"/>
              <a:gd name="connsiteY0" fmla="*/ 807 h 412041"/>
              <a:gd name="connsiteX1" fmla="*/ 0 w 4063764"/>
              <a:gd name="connsiteY1" fmla="*/ 354044 h 412041"/>
              <a:gd name="connsiteX2" fmla="*/ 4063765 w 4063764"/>
              <a:gd name="connsiteY2" fmla="*/ 412041 h 412041"/>
              <a:gd name="connsiteX3" fmla="*/ 1978811 w 4063764"/>
              <a:gd name="connsiteY3" fmla="*/ 0 h 412041"/>
              <a:gd name="connsiteX4" fmla="*/ 1616004 w 4063764"/>
              <a:gd name="connsiteY4" fmla="*/ 807 h 412041"/>
              <a:gd name="connsiteX0" fmla="*/ 1603796 w 4051556"/>
              <a:gd name="connsiteY0" fmla="*/ 807 h 412041"/>
              <a:gd name="connsiteX1" fmla="*/ 0 w 4051556"/>
              <a:gd name="connsiteY1" fmla="*/ 409773 h 412041"/>
              <a:gd name="connsiteX2" fmla="*/ 4051557 w 4051556"/>
              <a:gd name="connsiteY2" fmla="*/ 412041 h 412041"/>
              <a:gd name="connsiteX3" fmla="*/ 1966603 w 4051556"/>
              <a:gd name="connsiteY3" fmla="*/ 0 h 412041"/>
              <a:gd name="connsiteX4" fmla="*/ 1603796 w 4051556"/>
              <a:gd name="connsiteY4" fmla="*/ 807 h 412041"/>
              <a:gd name="connsiteX0" fmla="*/ 1127675 w 4051556"/>
              <a:gd name="connsiteY0" fmla="*/ 0 h 464245"/>
              <a:gd name="connsiteX1" fmla="*/ 0 w 4051556"/>
              <a:gd name="connsiteY1" fmla="*/ 461977 h 464245"/>
              <a:gd name="connsiteX2" fmla="*/ 4051557 w 4051556"/>
              <a:gd name="connsiteY2" fmla="*/ 464245 h 464245"/>
              <a:gd name="connsiteX3" fmla="*/ 1966603 w 4051556"/>
              <a:gd name="connsiteY3" fmla="*/ 52204 h 464245"/>
              <a:gd name="connsiteX4" fmla="*/ 1127675 w 4051556"/>
              <a:gd name="connsiteY4" fmla="*/ 0 h 464245"/>
              <a:gd name="connsiteX0" fmla="*/ 1127675 w 4051556"/>
              <a:gd name="connsiteY0" fmla="*/ 0 h 464245"/>
              <a:gd name="connsiteX1" fmla="*/ 0 w 4051556"/>
              <a:gd name="connsiteY1" fmla="*/ 461977 h 464245"/>
              <a:gd name="connsiteX2" fmla="*/ 4051557 w 4051556"/>
              <a:gd name="connsiteY2" fmla="*/ 464245 h 464245"/>
              <a:gd name="connsiteX3" fmla="*/ 1875040 w 4051556"/>
              <a:gd name="connsiteY3" fmla="*/ 4630 h 464245"/>
              <a:gd name="connsiteX4" fmla="*/ 1127675 w 4051556"/>
              <a:gd name="connsiteY4" fmla="*/ 0 h 464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556" h="464245">
                <a:moveTo>
                  <a:pt x="1127675" y="0"/>
                </a:moveTo>
                <a:lnTo>
                  <a:pt x="0" y="461977"/>
                </a:lnTo>
                <a:lnTo>
                  <a:pt x="4051557" y="464245"/>
                </a:lnTo>
                <a:lnTo>
                  <a:pt x="1875040" y="4630"/>
                </a:lnTo>
                <a:lnTo>
                  <a:pt x="1127675" y="0"/>
                </a:lnTo>
                <a:close/>
              </a:path>
            </a:pathLst>
          </a:custGeom>
          <a:gradFill>
            <a:gsLst>
              <a:gs pos="100000">
                <a:sysClr val="window" lastClr="FFFFFF">
                  <a:alpha val="0"/>
                </a:sysClr>
              </a:gs>
              <a:gs pos="41000">
                <a:srgbClr val="1AABE2">
                  <a:lumMod val="100000"/>
                  <a:alpha val="27000"/>
                </a:srgbClr>
              </a:gs>
            </a:gsLst>
            <a:lin ang="5400000" scaled="1"/>
          </a:gradFill>
          <a:ln w="12700" cap="flat" cmpd="sng" algn="ctr">
            <a:noFill/>
            <a:prstDash val="solid"/>
            <a:miter lim="800000"/>
          </a:ln>
          <a:effectLst/>
        </p:spPr>
        <p:txBody>
          <a:bodyPr rtlCol="0" anchor="ctr"/>
          <a:lstStyle/>
          <a:p>
            <a:pPr algn="ctr" defTabSz="914400"/>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6" name="直接箭头连接符 75"/>
          <p:cNvCxnSpPr/>
          <p:nvPr/>
        </p:nvCxnSpPr>
        <p:spPr bwMode="gray">
          <a:xfrm>
            <a:off x="2603961" y="2705672"/>
            <a:ext cx="0" cy="798527"/>
          </a:xfrm>
          <a:prstGeom prst="straightConnector1">
            <a:avLst/>
          </a:prstGeom>
          <a:noFill/>
          <a:ln w="28575" algn="ctr">
            <a:solidFill>
              <a:schemeClr val="bg1">
                <a:lumMod val="75000"/>
              </a:schemeClr>
            </a:solidFill>
            <a:round/>
            <a:headEnd type="triangle" w="med" len="med"/>
            <a:tailEnd type="none" w="med" len="med"/>
          </a:ln>
        </p:spPr>
      </p:cxnSp>
    </p:spTree>
    <p:extLst>
      <p:ext uri="{BB962C8B-B14F-4D97-AF65-F5344CB8AC3E}">
        <p14:creationId xmlns:p14="http://schemas.microsoft.com/office/powerpoint/2010/main" val="29944055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a:sym typeface="Huawei Sans" panose="020C0503030203020204" pitchFamily="34" charset="0"/>
              </a:rPr>
              <a:t>Solution Component: </a:t>
            </a:r>
            <a:r>
              <a:rPr lang="en-US" altLang="zh-CN" dirty="0" smtClean="0">
                <a:sym typeface="Huawei Sans" panose="020C0503030203020204" pitchFamily="34" charset="0"/>
              </a:rPr>
              <a:t>WLAN Planner</a:t>
            </a:r>
            <a:endParaRPr lang="zh-CN" altLang="en-US" dirty="0">
              <a:sym typeface="Huawei Sans" panose="020C0503030203020204" pitchFamily="34" charset="0"/>
            </a:endParaRPr>
          </a:p>
        </p:txBody>
      </p:sp>
      <p:sp>
        <p:nvSpPr>
          <p:cNvPr id="5" name="矩形 4"/>
          <p:cNvSpPr/>
          <p:nvPr/>
        </p:nvSpPr>
        <p:spPr bwMode="gray">
          <a:xfrm>
            <a:off x="505910" y="5589978"/>
            <a:ext cx="11167865" cy="584775"/>
          </a:xfrm>
          <a:prstGeom prst="rect">
            <a:avLst/>
          </a:prstGeom>
          <a:solidFill>
            <a:srgbClr val="BF8082"/>
          </a:solidFill>
        </p:spPr>
        <p:txBody>
          <a:bodyPr wrap="square">
            <a:spAutoFit/>
          </a:bodyPr>
          <a:lstStyle/>
          <a:p>
            <a:pPr algn="ctr"/>
            <a:r>
              <a:rPr lang="en-US" altLang="zh-CN" sz="16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The WLAN Planner is an efficient WLAN network planning tool. It enables signal simulation, helping determine AP deployment locations and signal coverage results.</a:t>
            </a:r>
            <a:endParaRPr lang="zh-CN" alt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6172201" y="1484313"/>
            <a:ext cx="5469936"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Efficient support for WLAN network planning</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6172201" y="2294041"/>
            <a:ext cx="2416514" cy="353725"/>
          </a:xfrm>
          <a:prstGeom prst="roundRect">
            <a:avLst>
              <a:gd name="adj" fmla="val 15918"/>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b="1"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Installation-free</a:t>
            </a:r>
            <a:endParaRPr lang="zh-CN" altLang="en-US" sz="16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圆角矩形 7"/>
          <p:cNvSpPr/>
          <p:nvPr/>
        </p:nvSpPr>
        <p:spPr bwMode="gray">
          <a:xfrm>
            <a:off x="9033831" y="2294041"/>
            <a:ext cx="2608306" cy="353725"/>
          </a:xfrm>
          <a:prstGeom prst="roundRect">
            <a:avLst>
              <a:gd name="adj" fmla="val 15918"/>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b="1"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All scenarios supported</a:t>
            </a:r>
            <a:endParaRPr lang="zh-CN" altLang="en-US" sz="16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圆角矩形 8"/>
          <p:cNvSpPr/>
          <p:nvPr/>
        </p:nvSpPr>
        <p:spPr bwMode="gray">
          <a:xfrm>
            <a:off x="6172201" y="3609780"/>
            <a:ext cx="2416514" cy="353725"/>
          </a:xfrm>
          <a:prstGeom prst="roundRect">
            <a:avLst>
              <a:gd name="adj" fmla="val 15918"/>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b="1"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High efficiency</a:t>
            </a:r>
            <a:endParaRPr lang="zh-CN" altLang="en-US" sz="16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圆角矩形 9"/>
          <p:cNvSpPr/>
          <p:nvPr/>
        </p:nvSpPr>
        <p:spPr bwMode="gray">
          <a:xfrm>
            <a:off x="9225623" y="3609780"/>
            <a:ext cx="2416514" cy="353725"/>
          </a:xfrm>
          <a:prstGeom prst="roundRect">
            <a:avLst>
              <a:gd name="adj" fmla="val 15918"/>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b="1"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High quality</a:t>
            </a:r>
            <a:endParaRPr lang="zh-CN" altLang="en-US" sz="16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矩形 12"/>
          <p:cNvSpPr/>
          <p:nvPr/>
        </p:nvSpPr>
        <p:spPr bwMode="gray">
          <a:xfrm>
            <a:off x="6172201" y="2647767"/>
            <a:ext cx="2416514" cy="523220"/>
          </a:xfrm>
          <a:prstGeom prst="rect">
            <a:avLst/>
          </a:prstGeom>
        </p:spPr>
        <p:txBody>
          <a:bodyPr wrap="square">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Cloud-based tool, without software installation</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bwMode="gray">
          <a:xfrm>
            <a:off x="9225623" y="2647767"/>
            <a:ext cx="2416514" cy="738664"/>
          </a:xfrm>
          <a:prstGeom prst="rect">
            <a:avLst/>
          </a:prstGeom>
        </p:spPr>
        <p:txBody>
          <a:bodyPr wrap="square">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Indoor</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outdoor, agile distributed, and high-density scenarios</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bwMode="gray">
          <a:xfrm>
            <a:off x="6172201" y="3947655"/>
            <a:ext cx="2416514" cy="738664"/>
          </a:xfrm>
          <a:prstGeom prst="rect">
            <a:avLst/>
          </a:prstGeom>
        </p:spPr>
        <p:txBody>
          <a:bodyPr wrap="square">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Higher simulation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efficiency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than the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standalone edition</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9225623" y="3947655"/>
            <a:ext cx="2416514" cy="523220"/>
          </a:xfrm>
          <a:prstGeom prst="rect">
            <a:avLst/>
          </a:prstGeom>
        </p:spPr>
        <p:txBody>
          <a:bodyPr wrap="square">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Field-proven in 10,000+ WLAN projects</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 name="图片 2"/>
          <p:cNvPicPr>
            <a:picLocks noChangeAspect="1"/>
          </p:cNvPicPr>
          <p:nvPr/>
        </p:nvPicPr>
        <p:blipFill>
          <a:blip r:embed="rId3"/>
          <a:stretch>
            <a:fillRect/>
          </a:stretch>
        </p:blipFill>
        <p:spPr>
          <a:xfrm>
            <a:off x="505910" y="2166093"/>
            <a:ext cx="5597330" cy="2525815"/>
          </a:xfrm>
          <a:prstGeom prst="rect">
            <a:avLst/>
          </a:prstGeom>
          <a:ln w="12700">
            <a:solidFill>
              <a:schemeClr val="bg1">
                <a:lumMod val="85000"/>
              </a:schemeClr>
            </a:solidFill>
          </a:ln>
        </p:spPr>
      </p:pic>
    </p:spTree>
    <p:extLst>
      <p:ext uri="{BB962C8B-B14F-4D97-AF65-F5344CB8AC3E}">
        <p14:creationId xmlns:p14="http://schemas.microsoft.com/office/powerpoint/2010/main" val="36009726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a:sym typeface="Huawei Sans" panose="020C0503030203020204" pitchFamily="34" charset="0"/>
              </a:rPr>
              <a:t>Solution Component: </a:t>
            </a:r>
            <a:r>
              <a:rPr lang="en-US" altLang="zh-CN" dirty="0" smtClean="0">
                <a:sym typeface="Huawei Sans" panose="020C0503030203020204" pitchFamily="34" charset="0"/>
              </a:rPr>
              <a:t>CloudCampus APP</a:t>
            </a:r>
            <a:endParaRPr lang="zh-CN" altLang="en-US" dirty="0">
              <a:sym typeface="Huawei Sans" panose="020C0503030203020204" pitchFamily="34" charset="0"/>
            </a:endParaRPr>
          </a:p>
        </p:txBody>
      </p:sp>
      <p:sp>
        <p:nvSpPr>
          <p:cNvPr id="3" name="文本框 2"/>
          <p:cNvSpPr txBox="1"/>
          <p:nvPr/>
        </p:nvSpPr>
        <p:spPr bwMode="gray">
          <a:xfrm>
            <a:off x="5627803" y="1647966"/>
            <a:ext cx="1037402" cy="6336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400">
                <a:solidFill>
                  <a:srgbClr val="30B5C5"/>
                </a:solidFill>
                <a:latin typeface="Huawei Sans" panose="020C0503030203020204" pitchFamily="34" charset="0"/>
                <a:ea typeface="方正兰亭黑简体" panose="02000000000000000000" pitchFamily="2" charset="-122"/>
              </a:defRPr>
            </a:lvl1pPr>
          </a:lstStyle>
          <a:p>
            <a:r>
              <a:rPr lang="en-US" altLang="zh-CN" dirty="0">
                <a:sym typeface="Huawei Sans" panose="020C0503030203020204" pitchFamily="34" charset="0"/>
              </a:rPr>
              <a:t>Site survey</a:t>
            </a:r>
          </a:p>
        </p:txBody>
      </p:sp>
      <p:sp>
        <p:nvSpPr>
          <p:cNvPr id="4" name="文本框 3"/>
          <p:cNvSpPr txBox="1"/>
          <p:nvPr/>
        </p:nvSpPr>
        <p:spPr bwMode="gray">
          <a:xfrm>
            <a:off x="5627803" y="2397913"/>
            <a:ext cx="1037402" cy="6336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400">
                <a:solidFill>
                  <a:srgbClr val="30B5C5"/>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200" dirty="0">
                <a:sym typeface="Huawei Sans" panose="020C0503030203020204" pitchFamily="34" charset="0"/>
              </a:rPr>
              <a:t>Network planning</a:t>
            </a:r>
          </a:p>
        </p:txBody>
      </p:sp>
      <p:sp>
        <p:nvSpPr>
          <p:cNvPr id="5" name="文本框 4"/>
          <p:cNvSpPr txBox="1"/>
          <p:nvPr/>
        </p:nvSpPr>
        <p:spPr bwMode="gray">
          <a:xfrm>
            <a:off x="5627803" y="3165898"/>
            <a:ext cx="1037402" cy="6336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400">
                <a:solidFill>
                  <a:srgbClr val="30B5C5"/>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200" dirty="0">
                <a:sym typeface="Huawei Sans" panose="020C0503030203020204" pitchFamily="34" charset="0"/>
              </a:rPr>
              <a:t>Deployment</a:t>
            </a:r>
          </a:p>
        </p:txBody>
      </p:sp>
      <p:sp>
        <p:nvSpPr>
          <p:cNvPr id="6" name="文本框 5"/>
          <p:cNvSpPr txBox="1"/>
          <p:nvPr/>
        </p:nvSpPr>
        <p:spPr bwMode="gray">
          <a:xfrm>
            <a:off x="5627803" y="4710304"/>
            <a:ext cx="1037402" cy="6336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400">
                <a:solidFill>
                  <a:srgbClr val="30B5C5"/>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sym typeface="Huawei Sans" panose="020C0503030203020204" pitchFamily="34" charset="0"/>
              </a:rPr>
              <a:t>O&amp;M</a:t>
            </a:r>
          </a:p>
        </p:txBody>
      </p:sp>
      <p:sp>
        <p:nvSpPr>
          <p:cNvPr id="7" name="文本框 6"/>
          <p:cNvSpPr txBox="1"/>
          <p:nvPr/>
        </p:nvSpPr>
        <p:spPr bwMode="gray">
          <a:xfrm>
            <a:off x="5627803" y="3925755"/>
            <a:ext cx="1037402" cy="6336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400">
                <a:solidFill>
                  <a:srgbClr val="30B5C5"/>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200" dirty="0">
                <a:sym typeface="Huawei Sans" panose="020C0503030203020204" pitchFamily="34" charset="0"/>
              </a:rPr>
              <a:t>Acceptance</a:t>
            </a:r>
          </a:p>
        </p:txBody>
      </p:sp>
      <p:sp>
        <p:nvSpPr>
          <p:cNvPr id="8" name="文本框 7"/>
          <p:cNvSpPr txBox="1"/>
          <p:nvPr/>
        </p:nvSpPr>
        <p:spPr bwMode="gray">
          <a:xfrm>
            <a:off x="6766959" y="1052061"/>
            <a:ext cx="4677181" cy="584775"/>
          </a:xfrm>
          <a:prstGeom prst="rect">
            <a:avLst/>
          </a:prstGeom>
          <a:noFill/>
        </p:spPr>
        <p:txBody>
          <a:bodyPr wrap="square" rtlCol="0">
            <a:spAutoFit/>
          </a:bodyPr>
          <a:lstStyle/>
          <a:p>
            <a:pPr lvl="0" algn="ctr" defTabSz="914400" fontAlgn="ctr">
              <a:defRPr/>
            </a:pPr>
            <a:r>
              <a:rPr lang="en-US" altLang="zh-CN" sz="1600" b="1"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Mobile APP that covers full lifecycle management for campus networks</a:t>
            </a:r>
          </a:p>
        </p:txBody>
      </p:sp>
      <p:sp>
        <p:nvSpPr>
          <p:cNvPr id="9" name="矩形 8"/>
          <p:cNvSpPr/>
          <p:nvPr/>
        </p:nvSpPr>
        <p:spPr bwMode="gray">
          <a:xfrm>
            <a:off x="6764326" y="1647965"/>
            <a:ext cx="4679814" cy="633601"/>
          </a:xfrm>
          <a:prstGeom prst="rect">
            <a:avLst/>
          </a:prstGeom>
          <a:noFill/>
          <a:ln w="9525">
            <a:solidFill>
              <a:srgbClr val="56C4D2"/>
            </a:solidFill>
          </a:ln>
        </p:spPr>
        <p:txBody>
          <a:bodyPr wrap="square" lIns="108000" tIns="108000" rIns="108000" bIns="108000" rtlCol="0" anchor="ctr" anchorCtr="0">
            <a:noAutofit/>
          </a:bodyPr>
          <a:lstStyle/>
          <a:p>
            <a:pPr lvl="0" defTabSz="1218835" fontAlgn="ctr">
              <a:spcBef>
                <a:spcPct val="0"/>
              </a:spcBef>
              <a:defRPr/>
            </a:pPr>
            <a:r>
              <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Connects to the cloud-based WLAN Planner to record photos and texts based on drawings.</a:t>
            </a:r>
          </a:p>
        </p:txBody>
      </p:sp>
      <p:sp>
        <p:nvSpPr>
          <p:cNvPr id="10" name="矩形 9"/>
          <p:cNvSpPr/>
          <p:nvPr/>
        </p:nvSpPr>
        <p:spPr bwMode="gray">
          <a:xfrm>
            <a:off x="6764326" y="2397912"/>
            <a:ext cx="4679814" cy="633601"/>
          </a:xfrm>
          <a:prstGeom prst="rect">
            <a:avLst/>
          </a:prstGeom>
          <a:noFill/>
          <a:ln w="9525">
            <a:solidFill>
              <a:srgbClr val="56C4D2"/>
            </a:solidFill>
          </a:ln>
        </p:spPr>
        <p:txBody>
          <a:bodyPr wrap="square" lIns="108000" tIns="108000" rIns="108000" bIns="108000" rtlCol="0" anchor="ctr" anchorCtr="0">
            <a:noAutofit/>
          </a:bodyPr>
          <a:lstStyle/>
          <a:p>
            <a:pPr lvl="0" defTabSz="1218835" fontAlgn="ctr">
              <a:spcBef>
                <a:spcPct val="0"/>
              </a:spcBef>
              <a:defRPr/>
            </a:pPr>
            <a:r>
              <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Connects to the cloud-based WLAN Planner to display network planning results, heat maps, and AP attributes anytime anywhere.</a:t>
            </a:r>
          </a:p>
        </p:txBody>
      </p:sp>
      <p:sp>
        <p:nvSpPr>
          <p:cNvPr id="11" name="矩形 10"/>
          <p:cNvSpPr/>
          <p:nvPr/>
        </p:nvSpPr>
        <p:spPr bwMode="gray">
          <a:xfrm>
            <a:off x="6764326" y="3925755"/>
            <a:ext cx="4679814" cy="633600"/>
          </a:xfrm>
          <a:prstGeom prst="rect">
            <a:avLst/>
          </a:prstGeom>
          <a:noFill/>
          <a:ln w="9525">
            <a:solidFill>
              <a:srgbClr val="56C4D2"/>
            </a:solidFill>
          </a:ln>
        </p:spPr>
        <p:txBody>
          <a:bodyPr wrap="square" lIns="108000" tIns="108000" rIns="108000" bIns="108000" rtlCol="0" anchor="ctr" anchorCtr="0">
            <a:noAutofit/>
          </a:bodyPr>
          <a:lstStyle/>
          <a:p>
            <a:pPr lvl="0" defTabSz="1218835" fontAlgn="ctr">
              <a:spcBef>
                <a:spcPct val="0"/>
              </a:spcBef>
              <a:spcAft>
                <a:spcPts val="300"/>
              </a:spcAft>
              <a:defRPr/>
            </a:pPr>
            <a:r>
              <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One-click test, single service test, project test</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lvl="0" defTabSz="1218835" fontAlgn="ctr">
              <a:spcBef>
                <a:spcPct val="0"/>
              </a:spcBef>
              <a:spcAft>
                <a:spcPts val="300"/>
              </a:spcAft>
              <a:defRPr/>
            </a:pPr>
            <a:r>
              <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Deployment position acceptance based on the cloud-based network planning project</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 name="矩形 11"/>
          <p:cNvSpPr/>
          <p:nvPr/>
        </p:nvSpPr>
        <p:spPr bwMode="gray">
          <a:xfrm>
            <a:off x="6764326" y="3165897"/>
            <a:ext cx="4679814" cy="633601"/>
          </a:xfrm>
          <a:prstGeom prst="rect">
            <a:avLst/>
          </a:prstGeom>
          <a:noFill/>
          <a:ln w="9525">
            <a:solidFill>
              <a:srgbClr val="56C4D2"/>
            </a:solidFill>
          </a:ln>
        </p:spPr>
        <p:txBody>
          <a:bodyPr wrap="square" lIns="108000" tIns="108000" rIns="108000" bIns="108000" rtlCol="0" anchor="ctr" anchorCtr="0">
            <a:noAutofit/>
          </a:bodyPr>
          <a:lstStyle/>
          <a:p>
            <a:pPr lvl="0" defTabSz="1218835" fontAlgn="ctr">
              <a:spcBef>
                <a:spcPct val="0"/>
              </a:spcBef>
              <a:defRPr/>
            </a:pPr>
            <a:r>
              <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Deployment by scanning barcode</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 name="矩形 12"/>
          <p:cNvSpPr/>
          <p:nvPr/>
        </p:nvSpPr>
        <p:spPr bwMode="gray">
          <a:xfrm>
            <a:off x="6764326" y="4710305"/>
            <a:ext cx="4679814" cy="633600"/>
          </a:xfrm>
          <a:prstGeom prst="rect">
            <a:avLst/>
          </a:prstGeom>
          <a:noFill/>
          <a:ln w="9525">
            <a:solidFill>
              <a:srgbClr val="56C4D2"/>
            </a:solidFill>
          </a:ln>
        </p:spPr>
        <p:txBody>
          <a:bodyPr wrap="square" lIns="108000" tIns="108000" rIns="108000" bIns="108000" rtlCol="0" anchor="ctr" anchorCtr="0">
            <a:noAutofit/>
          </a:bodyPr>
          <a:lstStyle/>
          <a:p>
            <a:pPr lvl="0" defTabSz="1218835" fontAlgn="ctr">
              <a:spcBef>
                <a:spcPct val="0"/>
              </a:spcBef>
              <a:spcAft>
                <a:spcPts val="300"/>
              </a:spcAft>
              <a:defRPr/>
            </a:pPr>
            <a:r>
              <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Mobile O&amp;M, device and application monitoring</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lvl="0" defTabSz="1218835" fontAlgn="ctr">
              <a:spcBef>
                <a:spcPct val="0"/>
              </a:spcBef>
              <a:spcAft>
                <a:spcPts val="300"/>
              </a:spcAft>
              <a:defRPr/>
            </a:pPr>
            <a:r>
              <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 access through Bluetooth/management VAP, AP offline diagnosis</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321137" y="2984442"/>
            <a:ext cx="562215" cy="562215"/>
          </a:xfrm>
          <a:prstGeom prst="rect">
            <a:avLst/>
          </a:prstGeom>
        </p:spPr>
      </p:pic>
      <p:sp>
        <p:nvSpPr>
          <p:cNvPr id="17" name="矩形 16"/>
          <p:cNvSpPr/>
          <p:nvPr/>
        </p:nvSpPr>
        <p:spPr bwMode="gray">
          <a:xfrm>
            <a:off x="505910" y="5820136"/>
            <a:ext cx="11167865" cy="338554"/>
          </a:xfrm>
          <a:prstGeom prst="rect">
            <a:avLst/>
          </a:prstGeom>
          <a:solidFill>
            <a:srgbClr val="BF8082"/>
          </a:solidFill>
        </p:spPr>
        <p:txBody>
          <a:bodyPr wrap="square">
            <a:spAutoFit/>
          </a:bodyPr>
          <a:lstStyle/>
          <a:p>
            <a:pPr algn="ctr"/>
            <a:r>
              <a:rPr lang="en-US" altLang="zh-CN" sz="16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E2E simplicity from planning and deployment, all the way to O&amp;M</a:t>
            </a:r>
            <a:endParaRPr lang="zh-CN" alt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 name="图片 21"/>
          <p:cNvPicPr>
            <a:picLocks noChangeAspect="1"/>
          </p:cNvPicPr>
          <p:nvPr/>
        </p:nvPicPr>
        <p:blipFill rotWithShape="1">
          <a:blip r:embed="rId4" cstate="print">
            <a:extLst>
              <a:ext uri="{28A0092B-C50C-407E-A947-70E740481C1C}">
                <a14:useLocalDpi xmlns:a14="http://schemas.microsoft.com/office/drawing/2010/main" val="0"/>
              </a:ext>
            </a:extLst>
          </a:blip>
          <a:srcRect t="3885"/>
          <a:stretch/>
        </p:blipFill>
        <p:spPr>
          <a:xfrm>
            <a:off x="2804666" y="1088777"/>
            <a:ext cx="2247927" cy="4258529"/>
          </a:xfrm>
          <a:custGeom>
            <a:avLst/>
            <a:gdLst>
              <a:gd name="connsiteX0" fmla="*/ 511233 w 2447879"/>
              <a:gd name="connsiteY0" fmla="*/ 2633076 h 4758708"/>
              <a:gd name="connsiteX1" fmla="*/ 511233 w 2447879"/>
              <a:gd name="connsiteY1" fmla="*/ 2719436 h 4758708"/>
              <a:gd name="connsiteX2" fmla="*/ 977249 w 2447879"/>
              <a:gd name="connsiteY2" fmla="*/ 2719436 h 4758708"/>
              <a:gd name="connsiteX3" fmla="*/ 977249 w 2447879"/>
              <a:gd name="connsiteY3" fmla="*/ 2633076 h 4758708"/>
              <a:gd name="connsiteX4" fmla="*/ 642951 w 2447879"/>
              <a:gd name="connsiteY4" fmla="*/ 2239968 h 4758708"/>
              <a:gd name="connsiteX5" fmla="*/ 642951 w 2447879"/>
              <a:gd name="connsiteY5" fmla="*/ 2326328 h 4758708"/>
              <a:gd name="connsiteX6" fmla="*/ 1108967 w 2447879"/>
              <a:gd name="connsiteY6" fmla="*/ 2326328 h 4758708"/>
              <a:gd name="connsiteX7" fmla="*/ 1108967 w 2447879"/>
              <a:gd name="connsiteY7" fmla="*/ 2239968 h 4758708"/>
              <a:gd name="connsiteX8" fmla="*/ 521636 w 2447879"/>
              <a:gd name="connsiteY8" fmla="*/ 1671008 h 4758708"/>
              <a:gd name="connsiteX9" fmla="*/ 521636 w 2447879"/>
              <a:gd name="connsiteY9" fmla="*/ 1757368 h 4758708"/>
              <a:gd name="connsiteX10" fmla="*/ 1085516 w 2447879"/>
              <a:gd name="connsiteY10" fmla="*/ 1757368 h 4758708"/>
              <a:gd name="connsiteX11" fmla="*/ 1085516 w 2447879"/>
              <a:gd name="connsiteY11" fmla="*/ 1671008 h 4758708"/>
              <a:gd name="connsiteX12" fmla="*/ 0 w 2447879"/>
              <a:gd name="connsiteY12" fmla="*/ 0 h 4758708"/>
              <a:gd name="connsiteX13" fmla="*/ 2447879 w 2447879"/>
              <a:gd name="connsiteY13" fmla="*/ 0 h 4758708"/>
              <a:gd name="connsiteX14" fmla="*/ 2447879 w 2447879"/>
              <a:gd name="connsiteY14" fmla="*/ 4758708 h 4758708"/>
              <a:gd name="connsiteX15" fmla="*/ 0 w 2447879"/>
              <a:gd name="connsiteY15" fmla="*/ 4758708 h 4758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47879" h="4758708">
                <a:moveTo>
                  <a:pt x="511233" y="2633076"/>
                </a:moveTo>
                <a:lnTo>
                  <a:pt x="511233" y="2719436"/>
                </a:lnTo>
                <a:lnTo>
                  <a:pt x="977249" y="2719436"/>
                </a:lnTo>
                <a:lnTo>
                  <a:pt x="977249" y="2633076"/>
                </a:lnTo>
                <a:close/>
                <a:moveTo>
                  <a:pt x="642951" y="2239968"/>
                </a:moveTo>
                <a:lnTo>
                  <a:pt x="642951" y="2326328"/>
                </a:lnTo>
                <a:lnTo>
                  <a:pt x="1108967" y="2326328"/>
                </a:lnTo>
                <a:lnTo>
                  <a:pt x="1108967" y="2239968"/>
                </a:lnTo>
                <a:close/>
                <a:moveTo>
                  <a:pt x="521636" y="1671008"/>
                </a:moveTo>
                <a:lnTo>
                  <a:pt x="521636" y="1757368"/>
                </a:lnTo>
                <a:lnTo>
                  <a:pt x="1085516" y="1757368"/>
                </a:lnTo>
                <a:lnTo>
                  <a:pt x="1085516" y="1671008"/>
                </a:lnTo>
                <a:close/>
                <a:moveTo>
                  <a:pt x="0" y="0"/>
                </a:moveTo>
                <a:lnTo>
                  <a:pt x="2447879" y="0"/>
                </a:lnTo>
                <a:lnTo>
                  <a:pt x="2447879" y="4758708"/>
                </a:lnTo>
                <a:lnTo>
                  <a:pt x="0" y="4758708"/>
                </a:lnTo>
                <a:close/>
              </a:path>
            </a:pathLst>
          </a:custGeom>
          <a:noFill/>
          <a:ln w="12700">
            <a:solidFill>
              <a:schemeClr val="bg1">
                <a:lumMod val="85000"/>
              </a:schemeClr>
            </a:solidFill>
          </a:ln>
        </p:spPr>
      </p:pic>
    </p:spTree>
    <p:extLst>
      <p:ext uri="{BB962C8B-B14F-4D97-AF65-F5344CB8AC3E}">
        <p14:creationId xmlns:p14="http://schemas.microsoft.com/office/powerpoint/2010/main" val="42163918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altLang="zh-CN" dirty="0">
                <a:sym typeface="Huawei Sans" panose="020C0503030203020204" pitchFamily="34" charset="0"/>
              </a:rPr>
              <a:t>Solution Component: Hardware Products</a:t>
            </a:r>
            <a:endParaRPr lang="zh-CN" altLang="en-US" dirty="0">
              <a:sym typeface="Huawei Sans" panose="020C0503030203020204" pitchFamily="34" charset="0"/>
            </a:endParaRPr>
          </a:p>
        </p:txBody>
      </p:sp>
      <p:sp>
        <p:nvSpPr>
          <p:cNvPr id="4" name="文本框 3"/>
          <p:cNvSpPr txBox="1"/>
          <p:nvPr/>
        </p:nvSpPr>
        <p:spPr bwMode="gray">
          <a:xfrm>
            <a:off x="448449" y="1172503"/>
            <a:ext cx="3660843" cy="338554"/>
          </a:xfrm>
          <a:prstGeom prst="rect">
            <a:avLst/>
          </a:prstGeom>
          <a:noFill/>
        </p:spPr>
        <p:txBody>
          <a:bodyPr wrap="square" rtlCol="0">
            <a:spAutoFit/>
          </a:bodyPr>
          <a:lstStyle/>
          <a:p>
            <a:pPr defTabSz="1219028"/>
            <a:r>
              <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CloudEngine</a:t>
            </a:r>
            <a:r>
              <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 series switches</a:t>
            </a:r>
            <a:endParaRPr lang="zh-CN" altLang="en-US"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 name="直接连接符 394"/>
          <p:cNvCxnSpPr>
            <a:cxnSpLocks noChangeShapeType="1"/>
          </p:cNvCxnSpPr>
          <p:nvPr/>
        </p:nvCxnSpPr>
        <p:spPr bwMode="gray">
          <a:xfrm>
            <a:off x="718561" y="3807646"/>
            <a:ext cx="10771200" cy="0"/>
          </a:xfrm>
          <a:prstGeom prst="line">
            <a:avLst/>
          </a:prstGeom>
          <a:noFill/>
          <a:ln w="19050" algn="ctr">
            <a:solidFill>
              <a:schemeClr val="bg1">
                <a:lumMod val="75000"/>
              </a:schemeClr>
            </a:solidFill>
            <a:prstDash val="sysDot"/>
            <a:round/>
            <a:headEnd/>
            <a:tailEnd/>
          </a:ln>
        </p:spPr>
      </p:cxn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7058" r="19398"/>
          <a:stretch/>
        </p:blipFill>
        <p:spPr bwMode="gray">
          <a:xfrm>
            <a:off x="2086766" y="4398383"/>
            <a:ext cx="978222" cy="1119486"/>
          </a:xfrm>
          <a:prstGeom prst="rect">
            <a:avLst/>
          </a:prstGeom>
        </p:spPr>
      </p:pic>
      <p:pic>
        <p:nvPicPr>
          <p:cNvPr id="9" name="图片 8"/>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l="25948" t="7768" r="27590" b="19963"/>
          <a:stretch/>
        </p:blipFill>
        <p:spPr bwMode="gray">
          <a:xfrm>
            <a:off x="3557937" y="4582020"/>
            <a:ext cx="671197" cy="759257"/>
          </a:xfrm>
          <a:prstGeom prst="rect">
            <a:avLst/>
          </a:prstGeom>
        </p:spPr>
      </p:pic>
      <p:sp>
        <p:nvSpPr>
          <p:cNvPr id="14" name="矩形 13"/>
          <p:cNvSpPr/>
          <p:nvPr/>
        </p:nvSpPr>
        <p:spPr bwMode="gray">
          <a:xfrm>
            <a:off x="448449" y="3987152"/>
            <a:ext cx="2316383" cy="338554"/>
          </a:xfrm>
          <a:prstGeom prst="rect">
            <a:avLst/>
          </a:prstGeom>
          <a:noFill/>
        </p:spPr>
        <p:txBody>
          <a:bodyPr wrap="square" rtlCol="0">
            <a:spAutoFit/>
          </a:bodyPr>
          <a:lstStyle/>
          <a:p>
            <a:pPr defTabSz="1219028"/>
            <a:r>
              <a:rPr lang="en-US" altLang="zh-CN" sz="1600" b="1" dirty="0" err="1"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AirEngine</a:t>
            </a:r>
            <a:r>
              <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Wi-Fi 6 APs</a:t>
            </a:r>
            <a:endParaRPr lang="zh-CN" altLang="en-US"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2" name="图片 31"/>
          <p:cNvPicPr>
            <a:picLocks noChangeAspect="1"/>
          </p:cNvPicPr>
          <p:nvPr/>
        </p:nvPicPr>
        <p:blipFill rotWithShape="1">
          <a:blip r:embed="rId6" cstate="print">
            <a:extLst>
              <a:ext uri="{28A0092B-C50C-407E-A947-70E740481C1C}">
                <a14:useLocalDpi xmlns:a14="http://schemas.microsoft.com/office/drawing/2010/main" val="0"/>
              </a:ext>
            </a:extLst>
          </a:blip>
          <a:srcRect l="1913" r="1977"/>
          <a:stretch/>
        </p:blipFill>
        <p:spPr bwMode="gray">
          <a:xfrm>
            <a:off x="927096" y="1631159"/>
            <a:ext cx="4782513" cy="1534722"/>
          </a:xfrm>
          <a:prstGeom prst="rect">
            <a:avLst/>
          </a:prstGeom>
          <a:noFill/>
        </p:spPr>
      </p:pic>
      <p:grpSp>
        <p:nvGrpSpPr>
          <p:cNvPr id="2" name="组合 1"/>
          <p:cNvGrpSpPr/>
          <p:nvPr/>
        </p:nvGrpSpPr>
        <p:grpSpPr>
          <a:xfrm>
            <a:off x="6630945" y="2115327"/>
            <a:ext cx="4596914" cy="701090"/>
            <a:chOff x="8154684" y="2487643"/>
            <a:chExt cx="2737783" cy="417548"/>
          </a:xfrm>
        </p:grpSpPr>
        <p:pic>
          <p:nvPicPr>
            <p:cNvPr id="40" name="Picture 6" descr="https://info.support.huawei.com/onlinetoolweb/Network_imagelib/getImgByNames?package_name=AR6300_pic.zip&amp;picture_name=front_top.png&amp;ipNum=local"/>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gray">
            <a:xfrm>
              <a:off x="9935018" y="2487643"/>
              <a:ext cx="957449" cy="396627"/>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 descr="https://info.support.huawei.com/onlinetoolweb/Network_imagelib/getImgByNames?package_name=AR6280_pic.zip&amp;picture_name=front_top.png&amp;ipNum=local"/>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gray">
            <a:xfrm>
              <a:off x="9005259" y="2570806"/>
              <a:ext cx="930451" cy="31802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https://info.support.huawei.com/onlinetoolweb/Network_imagelib/getImgByNames?package_name=AR6120_pic.zip&amp;picture_name=front_top.png&amp;ipNum=local"/>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gray">
            <a:xfrm>
              <a:off x="8154684" y="2735466"/>
              <a:ext cx="875057" cy="16972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7" name="组合 66"/>
          <p:cNvGrpSpPr/>
          <p:nvPr/>
        </p:nvGrpSpPr>
        <p:grpSpPr>
          <a:xfrm>
            <a:off x="6266919" y="4495092"/>
            <a:ext cx="5410481" cy="752986"/>
            <a:chOff x="6860808" y="4650427"/>
            <a:chExt cx="4367051" cy="607770"/>
          </a:xfrm>
        </p:grpSpPr>
        <p:pic>
          <p:nvPicPr>
            <p:cNvPr id="43" name="Picture 8" descr="https://info.support.huawei.com/onlinetoolweb/Network_imagelib/getImgByNames?package_name=USG6305E_pic.zip&amp;picture_name=front_top.png&amp;ipNum=local"/>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gray">
            <a:xfrm>
              <a:off x="6860808" y="4852841"/>
              <a:ext cx="1108602" cy="202943"/>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2" descr="https://info.support.huawei.com/onlinetoolweb/Network_imagelib/getImgByNames?package_name=USG6560E_pic.zip&amp;picture_name=front_top.png&amp;ipNum=local"/>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gray">
            <a:xfrm>
              <a:off x="7975560" y="4650427"/>
              <a:ext cx="1080000" cy="60777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4" descr="https://info.support.huawei.com/onlinetoolweb/Network_imagelib/getImgByNames?package_name=USG6655E_pic.zip&amp;picture_name=front_top.png&amp;ipNum=local"/>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gray">
            <a:xfrm>
              <a:off x="9061710" y="4813596"/>
              <a:ext cx="1080000" cy="28143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16" descr="https://info.support.huawei.com/onlinetoolweb/Network_imagelib/getImgByNames?package_name=USG6716E_pic.zip&amp;picture_name=front_top.png&amp;ipNum=local"/>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gray">
            <a:xfrm>
              <a:off x="10147859" y="4802869"/>
              <a:ext cx="1080000" cy="302887"/>
            </a:xfrm>
            <a:prstGeom prst="rect">
              <a:avLst/>
            </a:prstGeom>
            <a:noFill/>
            <a:extLst>
              <a:ext uri="{909E8E84-426E-40DD-AFC4-6F175D3DCCD1}">
                <a14:hiddenFill xmlns:a14="http://schemas.microsoft.com/office/drawing/2010/main">
                  <a:solidFill>
                    <a:srgbClr val="FFFFFF"/>
                  </a:solidFill>
                </a14:hiddenFill>
              </a:ext>
            </a:extLst>
          </p:spPr>
        </p:pic>
      </p:grpSp>
      <p:sp>
        <p:nvSpPr>
          <p:cNvPr id="59" name="矩形 58"/>
          <p:cNvSpPr/>
          <p:nvPr/>
        </p:nvSpPr>
        <p:spPr bwMode="gray">
          <a:xfrm>
            <a:off x="1336241" y="3220308"/>
            <a:ext cx="3962940" cy="307777"/>
          </a:xfrm>
          <a:prstGeom prst="rect">
            <a:avLst/>
          </a:prstGeom>
        </p:spPr>
        <p:txBody>
          <a:bodyPr wrap="square">
            <a:spAutoFit/>
          </a:bodyPr>
          <a:lstStyle/>
          <a:p>
            <a:pPr algn="ctr" defTabSz="1219028"/>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High-performance campus switches</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矩形 59"/>
          <p:cNvSpPr/>
          <p:nvPr/>
        </p:nvSpPr>
        <p:spPr bwMode="gray">
          <a:xfrm>
            <a:off x="718562" y="5463845"/>
            <a:ext cx="5198298" cy="738664"/>
          </a:xfrm>
          <a:prstGeom prst="rect">
            <a:avLst/>
          </a:prstGeom>
        </p:spPr>
        <p:txBody>
          <a:bodyPr wrap="square">
            <a:spAutoFit/>
          </a:bodyPr>
          <a:lstStyle/>
          <a:p>
            <a:pPr algn="ctr" defTabSz="1219028"/>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Campus APs</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1219028"/>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(e.g., indoor </a:t>
            </a: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settled APs</a:t>
            </a: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indoor wall plate APs, </a:t>
            </a: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agile distributed APs, </a:t>
            </a: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and outdoor APs)</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文本框 62"/>
          <p:cNvSpPr txBox="1"/>
          <p:nvPr/>
        </p:nvSpPr>
        <p:spPr bwMode="gray">
          <a:xfrm>
            <a:off x="6100762" y="1172503"/>
            <a:ext cx="2287685" cy="338554"/>
          </a:xfrm>
          <a:prstGeom prst="rect">
            <a:avLst/>
          </a:prstGeom>
          <a:noFill/>
        </p:spPr>
        <p:txBody>
          <a:bodyPr wrap="square" rtlCol="0">
            <a:spAutoFit/>
          </a:bodyPr>
          <a:lstStyle/>
          <a:p>
            <a:pPr defTabSz="1219028"/>
            <a:r>
              <a:rPr lang="en-US" altLang="zh-CN" sz="1600" b="1"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NetEngine</a:t>
            </a:r>
            <a:r>
              <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ARs</a:t>
            </a:r>
            <a:endPar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矩形 63"/>
          <p:cNvSpPr/>
          <p:nvPr/>
        </p:nvSpPr>
        <p:spPr bwMode="gray">
          <a:xfrm>
            <a:off x="6943849" y="3056024"/>
            <a:ext cx="3962940" cy="738664"/>
          </a:xfrm>
          <a:prstGeom prst="rect">
            <a:avLst/>
          </a:prstGeom>
        </p:spPr>
        <p:txBody>
          <a:bodyPr wrap="square">
            <a:spAutoFit/>
          </a:bodyPr>
          <a:lstStyle/>
          <a:p>
            <a:pPr algn="ctr" defTabSz="1219028"/>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Campus egress routers</a:t>
            </a:r>
          </a:p>
          <a:p>
            <a:pPr algn="ctr" defTabSz="1219028"/>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(integrating routing, switching, Wi-Fi, 5G, and security functions)</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矩形 64"/>
          <p:cNvSpPr/>
          <p:nvPr/>
        </p:nvSpPr>
        <p:spPr bwMode="gray">
          <a:xfrm>
            <a:off x="6100762" y="3987152"/>
            <a:ext cx="3063377" cy="338554"/>
          </a:xfrm>
          <a:prstGeom prst="rect">
            <a:avLst/>
          </a:prstGeom>
          <a:noFill/>
        </p:spPr>
        <p:txBody>
          <a:bodyPr wrap="square" rtlCol="0">
            <a:spAutoFit/>
          </a:bodyPr>
          <a:lstStyle/>
          <a:p>
            <a:pPr defTabSz="1219028"/>
            <a:r>
              <a:rPr lang="en-US" altLang="zh-CN" sz="1600" b="1"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HiSecEngine</a:t>
            </a:r>
            <a:r>
              <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AI firewalls</a:t>
            </a:r>
            <a:endPar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矩形 65"/>
          <p:cNvSpPr/>
          <p:nvPr/>
        </p:nvSpPr>
        <p:spPr bwMode="gray">
          <a:xfrm>
            <a:off x="6858788" y="5463845"/>
            <a:ext cx="4133062" cy="738664"/>
          </a:xfrm>
          <a:prstGeom prst="rect">
            <a:avLst/>
          </a:prstGeom>
        </p:spPr>
        <p:txBody>
          <a:bodyPr wrap="square">
            <a:spAutoFit/>
          </a:bodyPr>
          <a:lstStyle/>
          <a:p>
            <a:pPr algn="ctr" defTabSz="1219028"/>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Firewalls</a:t>
            </a:r>
          </a:p>
          <a:p>
            <a:pPr algn="ctr" defTabSz="1219028"/>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(providing comprehensive network security protection capabilities)</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8" name="直接连接符 394"/>
          <p:cNvCxnSpPr>
            <a:cxnSpLocks noChangeShapeType="1"/>
          </p:cNvCxnSpPr>
          <p:nvPr/>
        </p:nvCxnSpPr>
        <p:spPr bwMode="gray">
          <a:xfrm rot="5400000">
            <a:off x="3444485" y="3680775"/>
            <a:ext cx="5040000" cy="0"/>
          </a:xfrm>
          <a:prstGeom prst="line">
            <a:avLst/>
          </a:prstGeom>
          <a:noFill/>
          <a:ln w="19050" algn="ctr">
            <a:solidFill>
              <a:schemeClr val="bg1">
                <a:lumMod val="75000"/>
              </a:schemeClr>
            </a:solidFill>
            <a:prstDash val="sysDot"/>
            <a:round/>
            <a:headEnd/>
            <a:tailEnd/>
          </a:ln>
        </p:spPr>
      </p:cxnSp>
    </p:spTree>
    <p:extLst>
      <p:ext uri="{BB962C8B-B14F-4D97-AF65-F5344CB8AC3E}">
        <p14:creationId xmlns:p14="http://schemas.microsoft.com/office/powerpoint/2010/main" val="3536555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Autofit/>
          </a:bodyPr>
          <a:lstStyle/>
          <a:p>
            <a:r>
              <a:rPr lang="en-US" altLang="zh-CN" dirty="0" smtClean="0">
                <a:sym typeface="Huawei Sans" panose="020C0503030203020204" pitchFamily="34" charset="0"/>
              </a:rPr>
              <a:t>Small- and Medium-Sized Cloud-Managed Campus Network Design</a:t>
            </a:r>
            <a:endParaRPr lang="zh-CN" altLang="en-US" dirty="0">
              <a:sym typeface="Huawei Sans" panose="020C0503030203020204" pitchFamily="34" charset="0"/>
            </a:endParaRPr>
          </a:p>
        </p:txBody>
      </p:sp>
    </p:spTree>
    <p:extLst>
      <p:ext uri="{BB962C8B-B14F-4D97-AF65-F5344CB8AC3E}">
        <p14:creationId xmlns:p14="http://schemas.microsoft.com/office/powerpoint/2010/main" val="9148449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75"/>
          <p:cNvSpPr/>
          <p:nvPr/>
        </p:nvSpPr>
        <p:spPr bwMode="gray">
          <a:xfrm>
            <a:off x="601980" y="3304433"/>
            <a:ext cx="1341120" cy="1620298"/>
          </a:xfrm>
          <a:prstGeom prst="roundRect">
            <a:avLst>
              <a:gd name="adj" fmla="val 287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圆角矩形 75"/>
          <p:cNvSpPr/>
          <p:nvPr/>
        </p:nvSpPr>
        <p:spPr bwMode="gray">
          <a:xfrm>
            <a:off x="2439488" y="3304433"/>
            <a:ext cx="1341120" cy="1620298"/>
          </a:xfrm>
          <a:prstGeom prst="roundRect">
            <a:avLst>
              <a:gd name="adj" fmla="val 287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75"/>
          <p:cNvSpPr/>
          <p:nvPr/>
        </p:nvSpPr>
        <p:spPr bwMode="gray">
          <a:xfrm>
            <a:off x="4146368" y="3304433"/>
            <a:ext cx="1341120" cy="1620298"/>
          </a:xfrm>
          <a:prstGeom prst="roundRect">
            <a:avLst>
              <a:gd name="adj" fmla="val 287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normAutofit/>
          </a:bodyPr>
          <a:lstStyle/>
          <a:p>
            <a:r>
              <a:rPr lang="en-US" altLang="zh-CN" dirty="0">
                <a:sym typeface="Huawei Sans" panose="020C0503030203020204" pitchFamily="34" charset="0"/>
              </a:rPr>
              <a:t>Solution Technology: Plug-and-Play of Devices</a:t>
            </a:r>
            <a:endParaRPr lang="zh-CN" altLang="en-US" dirty="0">
              <a:sym typeface="Huawei Sans" panose="020C0503030203020204" pitchFamily="34"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433763" y="1982838"/>
            <a:ext cx="1346845" cy="248394"/>
          </a:xfrm>
          <a:prstGeom prst="rect">
            <a:avLst/>
          </a:prstGeom>
        </p:spPr>
      </p:pic>
      <p:sp>
        <p:nvSpPr>
          <p:cNvPr id="56" name="TextBox 179"/>
          <p:cNvSpPr txBox="1"/>
          <p:nvPr/>
        </p:nvSpPr>
        <p:spPr bwMode="gray">
          <a:xfrm>
            <a:off x="563287" y="3388361"/>
            <a:ext cx="5109446" cy="568816"/>
          </a:xfrm>
          <a:prstGeom prst="roundRect">
            <a:avLst/>
          </a:prstGeom>
          <a:gradFill>
            <a:gsLst>
              <a:gs pos="0">
                <a:schemeClr val="bg1"/>
              </a:gs>
              <a:gs pos="100000">
                <a:srgbClr val="D0E8C4"/>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sym typeface="Huawei Sans" panose="020C0503030203020204" pitchFamily="34" charset="0"/>
            </a:endParaRPr>
          </a:p>
        </p:txBody>
      </p:sp>
      <p:cxnSp>
        <p:nvCxnSpPr>
          <p:cNvPr id="4" name="Straight Connector 199"/>
          <p:cNvCxnSpPr/>
          <p:nvPr/>
        </p:nvCxnSpPr>
        <p:spPr bwMode="gray">
          <a:xfrm>
            <a:off x="548404" y="2823881"/>
            <a:ext cx="5538787" cy="0"/>
          </a:xfrm>
          <a:prstGeom prst="line">
            <a:avLst/>
          </a:prstGeom>
          <a:ln w="2857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bwMode="gray">
          <a:xfrm>
            <a:off x="6172201" y="1681025"/>
            <a:ext cx="5469936" cy="399600"/>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Simplified network deployment </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圆角矩形 19"/>
          <p:cNvSpPr/>
          <p:nvPr/>
        </p:nvSpPr>
        <p:spPr bwMode="gray">
          <a:xfrm>
            <a:off x="6172200" y="2133926"/>
            <a:ext cx="5469937" cy="351351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t" anchorCtr="0"/>
          <a:lstStyle/>
          <a:p>
            <a:pPr marL="177800" indent="-177800">
              <a:lnSpc>
                <a:spcPct val="140000"/>
              </a:lnSpc>
              <a:buFont typeface="Arial" panose="020B0604020202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time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labor costs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for initial device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installation and configuration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well as upgrade are reduced.</a:t>
            </a:r>
          </a:p>
          <a:p>
            <a:pPr marL="177800" indent="-177800">
              <a:lnSpc>
                <a:spcPct val="140000"/>
              </a:lnSpc>
              <a:buFont typeface="Arial" panose="020B0604020202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devices on the campus are powered on and connected to the Internet, they can obtain the IP address of the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controller iMaster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NCE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register with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it through multiple methods.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All subsequent operations can be performed on the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controller, without the need of onsite visits. </a:t>
            </a:r>
          </a:p>
          <a:p>
            <a:pPr marL="177800" indent="-177800">
              <a:lnSpc>
                <a:spcPct val="140000"/>
              </a:lnSpc>
              <a:buFont typeface="Arial" panose="020B0604020202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Services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are deployed on the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iMaster NCE in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advance, greatly shortening the deployment time</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p>
          <a:p>
            <a:pPr marL="177800" indent="-177800">
              <a:lnSpc>
                <a:spcPct val="140000"/>
              </a:lnSpc>
              <a:buFont typeface="Arial" panose="020B0604020202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configuration error rate is reduced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due to GUI-based operations</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15" name="Freeform 159"/>
          <p:cNvSpPr/>
          <p:nvPr/>
        </p:nvSpPr>
        <p:spPr bwMode="gray">
          <a:xfrm flipH="1">
            <a:off x="817799" y="270669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组合 30"/>
          <p:cNvGrpSpPr/>
          <p:nvPr/>
        </p:nvGrpSpPr>
        <p:grpSpPr bwMode="gray">
          <a:xfrm>
            <a:off x="830754" y="3474574"/>
            <a:ext cx="883576" cy="733487"/>
            <a:chOff x="459666" y="4257843"/>
            <a:chExt cx="883576" cy="733487"/>
          </a:xfrm>
        </p:grpSpPr>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31240" y="4257843"/>
              <a:ext cx="540425" cy="442168"/>
            </a:xfrm>
            <a:prstGeom prst="rect">
              <a:avLst/>
            </a:prstGeom>
          </p:spPr>
        </p:pic>
        <p:sp>
          <p:nvSpPr>
            <p:cNvPr id="27" name="TextBox 225"/>
            <p:cNvSpPr txBox="1"/>
            <p:nvPr/>
          </p:nvSpPr>
          <p:spPr bwMode="gray">
            <a:xfrm>
              <a:off x="459666" y="4683553"/>
              <a:ext cx="883576" cy="307777"/>
            </a:xfrm>
            <a:prstGeom prst="rect">
              <a:avLst/>
            </a:prstGeom>
            <a:noFill/>
          </p:spPr>
          <p:txBody>
            <a:bodyPr wrap="none" rtlCol="0">
              <a:spAutoFit/>
            </a:bodyPr>
            <a:lstStyle/>
            <a:p>
              <a:pPr algn="ctr"/>
              <a:r>
                <a:rPr lang="en-US" altLang="zh-CN" sz="14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Firewall</a:t>
              </a:r>
              <a:endParaRPr lang="zh-CN" altLang="en-US"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2" name="组合 31"/>
          <p:cNvGrpSpPr/>
          <p:nvPr/>
        </p:nvGrpSpPr>
        <p:grpSpPr bwMode="gray">
          <a:xfrm>
            <a:off x="2839836" y="3471462"/>
            <a:ext cx="540425" cy="739711"/>
            <a:chOff x="2412327" y="4251619"/>
            <a:chExt cx="540425" cy="739711"/>
          </a:xfrm>
        </p:grpSpPr>
        <p:pic>
          <p:nvPicPr>
            <p:cNvPr id="23" name="图片 105" descr="AP.png"/>
            <p:cNvPicPr>
              <a:picLocks noChangeAspect="1"/>
            </p:cNvPicPr>
            <p:nvPr/>
          </p:nvPicPr>
          <p:blipFill>
            <a:blip r:embed="rId5"/>
            <a:stretch>
              <a:fillRect/>
            </a:stretch>
          </p:blipFill>
          <p:spPr bwMode="gray">
            <a:xfrm>
              <a:off x="2412327" y="4251619"/>
              <a:ext cx="540425" cy="442168"/>
            </a:xfrm>
            <a:prstGeom prst="rect">
              <a:avLst/>
            </a:prstGeom>
          </p:spPr>
        </p:pic>
        <p:sp>
          <p:nvSpPr>
            <p:cNvPr id="24" name="TextBox 215"/>
            <p:cNvSpPr txBox="1"/>
            <p:nvPr/>
          </p:nvSpPr>
          <p:spPr bwMode="gray">
            <a:xfrm>
              <a:off x="2474790" y="4683553"/>
              <a:ext cx="415499" cy="307777"/>
            </a:xfrm>
            <a:prstGeom prst="rect">
              <a:avLst/>
            </a:prstGeom>
            <a:noFill/>
          </p:spPr>
          <p:txBody>
            <a:bodyPr wrap="none" rtlCol="0">
              <a:spAutoFit/>
            </a:bodyPr>
            <a:lstStyle/>
            <a:p>
              <a:pPr algn="ctr"/>
              <a:r>
                <a:rPr lang="en-US" altLang="zh-CN" sz="14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9" name="Freeform 159"/>
          <p:cNvSpPr/>
          <p:nvPr/>
        </p:nvSpPr>
        <p:spPr bwMode="gray">
          <a:xfrm flipH="1">
            <a:off x="2655307" y="270669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3" name="组合 32"/>
          <p:cNvGrpSpPr/>
          <p:nvPr/>
        </p:nvGrpSpPr>
        <p:grpSpPr bwMode="gray">
          <a:xfrm>
            <a:off x="4546644" y="3473608"/>
            <a:ext cx="540568" cy="735419"/>
            <a:chOff x="4238626" y="4257843"/>
            <a:chExt cx="540568" cy="735419"/>
          </a:xfrm>
        </p:grpSpPr>
        <p:pic>
          <p:nvPicPr>
            <p:cNvPr id="26" name="Picture 2" descr="G:\做的项目\公共\扁平图标切换\更新2015_01_21\oss扁平图标库2015_01_21更新-04.png"/>
            <p:cNvPicPr>
              <a:picLocks noChangeAspect="1" noChangeArrowheads="1"/>
            </p:cNvPicPr>
            <p:nvPr/>
          </p:nvPicPr>
          <p:blipFill>
            <a:blip r:embed="rId6"/>
            <a:stretch>
              <a:fillRect/>
            </a:stretch>
          </p:blipFill>
          <p:spPr bwMode="gray">
            <a:xfrm>
              <a:off x="4238626" y="4257843"/>
              <a:ext cx="540568" cy="435944"/>
            </a:xfrm>
            <a:prstGeom prst="rect">
              <a:avLst/>
            </a:prstGeom>
            <a:noFill/>
          </p:spPr>
        </p:pic>
        <p:sp>
          <p:nvSpPr>
            <p:cNvPr id="28" name="TextBox 226"/>
            <p:cNvSpPr txBox="1"/>
            <p:nvPr/>
          </p:nvSpPr>
          <p:spPr bwMode="gray">
            <a:xfrm>
              <a:off x="4296352" y="4685485"/>
              <a:ext cx="425116" cy="307777"/>
            </a:xfrm>
            <a:prstGeom prst="rect">
              <a:avLst/>
            </a:prstGeom>
            <a:noFill/>
          </p:spPr>
          <p:txBody>
            <a:bodyPr wrap="none" rtlCol="0">
              <a:spAutoFit/>
            </a:bodyPr>
            <a:lstStyle/>
            <a:p>
              <a:pPr algn="ctr"/>
              <a:r>
                <a:rPr lang="en-US" altLang="zh-CN" sz="14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AR</a:t>
              </a:r>
              <a:endParaRPr lang="zh-CN" altLang="en-US"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30" name="Freeform 159"/>
          <p:cNvSpPr/>
          <p:nvPr/>
        </p:nvSpPr>
        <p:spPr bwMode="gray">
          <a:xfrm flipH="1">
            <a:off x="4362187" y="270669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655610" y="4599235"/>
            <a:ext cx="1215397" cy="307777"/>
          </a:xfrm>
          <a:prstGeom prst="rect">
            <a:avLst/>
          </a:prstGeom>
          <a:noFill/>
        </p:spPr>
        <p:txBody>
          <a:bodyPr wrap="none" rtlCol="0">
            <a:spAutoFit/>
          </a:bodyPr>
          <a:lstStyle/>
          <a:p>
            <a:r>
              <a:rPr lang="en-US" altLang="zh-CN" sz="14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zh-CN" altLang="en-US" sz="14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2493118" y="4599235"/>
            <a:ext cx="1215397" cy="307777"/>
          </a:xfrm>
          <a:prstGeom prst="rect">
            <a:avLst/>
          </a:prstGeom>
          <a:noFill/>
        </p:spPr>
        <p:txBody>
          <a:bodyPr wrap="none" rtlCol="0">
            <a:spAutoFit/>
          </a:bodyPr>
          <a:lstStyle/>
          <a:p>
            <a:r>
              <a:rPr lang="en-US" altLang="zh-CN" sz="14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zh-CN" altLang="en-US" sz="14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4199998" y="4599235"/>
            <a:ext cx="1215397" cy="307777"/>
          </a:xfrm>
          <a:prstGeom prst="rect">
            <a:avLst/>
          </a:prstGeom>
          <a:noFill/>
        </p:spPr>
        <p:txBody>
          <a:bodyPr wrap="none" rtlCol="0">
            <a:spAutoFit/>
          </a:bodyPr>
          <a:lstStyle/>
          <a:p>
            <a:r>
              <a:rPr lang="en-US" altLang="zh-CN" sz="14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zh-CN" altLang="en-US" sz="14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Straight Connector 199"/>
          <p:cNvCxnSpPr>
            <a:endCxn id="25" idx="0"/>
          </p:cNvCxnSpPr>
          <p:nvPr/>
        </p:nvCxnSpPr>
        <p:spPr bwMode="gray">
          <a:xfrm>
            <a:off x="1272541" y="3182105"/>
            <a:ext cx="0" cy="292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199"/>
          <p:cNvCxnSpPr/>
          <p:nvPr/>
        </p:nvCxnSpPr>
        <p:spPr bwMode="gray">
          <a:xfrm>
            <a:off x="3118010" y="3182105"/>
            <a:ext cx="0" cy="292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199"/>
          <p:cNvCxnSpPr/>
          <p:nvPr/>
        </p:nvCxnSpPr>
        <p:spPr bwMode="gray">
          <a:xfrm>
            <a:off x="4827747" y="3182105"/>
            <a:ext cx="0" cy="292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箭头连接符 33">
            <a:extLst>
              <a:ext uri="{FF2B5EF4-FFF2-40B4-BE49-F238E27FC236}">
                <a16:creationId xmlns="" xmlns:a16="http://schemas.microsoft.com/office/drawing/2014/main" id="{231ABB1E-7E34-432C-967E-2BE669C5F9BB}"/>
              </a:ext>
            </a:extLst>
          </p:cNvPr>
          <p:cNvCxnSpPr>
            <a:cxnSpLocks/>
          </p:cNvCxnSpPr>
          <p:nvPr/>
        </p:nvCxnSpPr>
        <p:spPr bwMode="gray">
          <a:xfrm>
            <a:off x="3107186" y="2231232"/>
            <a:ext cx="0" cy="346505"/>
          </a:xfrm>
          <a:prstGeom prst="straightConnector1">
            <a:avLst/>
          </a:prstGeom>
          <a:ln w="19050">
            <a:solidFill>
              <a:srgbClr val="80D5F4"/>
            </a:solidFill>
            <a:prstDash val="solid"/>
            <a:headEnd type="triangle"/>
            <a:tailEnd type="none"/>
          </a:ln>
        </p:spPr>
        <p:style>
          <a:lnRef idx="1">
            <a:schemeClr val="accent1"/>
          </a:lnRef>
          <a:fillRef idx="0">
            <a:schemeClr val="accent1"/>
          </a:fillRef>
          <a:effectRef idx="0">
            <a:schemeClr val="accent1"/>
          </a:effectRef>
          <a:fontRef idx="minor">
            <a:schemeClr val="tx1"/>
          </a:fontRef>
        </p:style>
      </p:cxnSp>
      <p:cxnSp>
        <p:nvCxnSpPr>
          <p:cNvPr id="42" name="直接箭头连接符 41">
            <a:extLst>
              <a:ext uri="{FF2B5EF4-FFF2-40B4-BE49-F238E27FC236}">
                <a16:creationId xmlns="" xmlns:a16="http://schemas.microsoft.com/office/drawing/2014/main" id="{231ABB1E-7E34-432C-967E-2BE669C5F9BB}"/>
              </a:ext>
            </a:extLst>
          </p:cNvPr>
          <p:cNvCxnSpPr>
            <a:cxnSpLocks/>
          </p:cNvCxnSpPr>
          <p:nvPr/>
        </p:nvCxnSpPr>
        <p:spPr bwMode="gray">
          <a:xfrm>
            <a:off x="1272541" y="2231232"/>
            <a:ext cx="0" cy="346505"/>
          </a:xfrm>
          <a:prstGeom prst="straightConnector1">
            <a:avLst/>
          </a:prstGeom>
          <a:ln w="19050">
            <a:solidFill>
              <a:srgbClr val="80D5F4"/>
            </a:solidFill>
            <a:prstDash val="solid"/>
            <a:headEnd type="triangle"/>
            <a:tailEnd type="none"/>
          </a:ln>
        </p:spPr>
        <p:style>
          <a:lnRef idx="1">
            <a:schemeClr val="accent1"/>
          </a:lnRef>
          <a:fillRef idx="0">
            <a:schemeClr val="accent1"/>
          </a:fillRef>
          <a:effectRef idx="0">
            <a:schemeClr val="accent1"/>
          </a:effectRef>
          <a:fontRef idx="minor">
            <a:schemeClr val="tx1"/>
          </a:fontRef>
        </p:style>
      </p:cxnSp>
      <p:cxnSp>
        <p:nvCxnSpPr>
          <p:cNvPr id="43" name="直接箭头连接符 42">
            <a:extLst>
              <a:ext uri="{FF2B5EF4-FFF2-40B4-BE49-F238E27FC236}">
                <a16:creationId xmlns="" xmlns:a16="http://schemas.microsoft.com/office/drawing/2014/main" id="{231ABB1E-7E34-432C-967E-2BE669C5F9BB}"/>
              </a:ext>
            </a:extLst>
          </p:cNvPr>
          <p:cNvCxnSpPr>
            <a:cxnSpLocks/>
          </p:cNvCxnSpPr>
          <p:nvPr/>
        </p:nvCxnSpPr>
        <p:spPr bwMode="gray">
          <a:xfrm>
            <a:off x="4832035" y="2231232"/>
            <a:ext cx="0" cy="346505"/>
          </a:xfrm>
          <a:prstGeom prst="straightConnector1">
            <a:avLst/>
          </a:prstGeom>
          <a:ln w="19050">
            <a:solidFill>
              <a:srgbClr val="80D5F4"/>
            </a:solidFill>
            <a:prstDash val="solid"/>
            <a:headEnd type="triangle"/>
            <a:tailEnd type="none"/>
          </a:ln>
        </p:spPr>
        <p:style>
          <a:lnRef idx="1">
            <a:schemeClr val="accent1"/>
          </a:lnRef>
          <a:fillRef idx="0">
            <a:schemeClr val="accent1"/>
          </a:fillRef>
          <a:effectRef idx="0">
            <a:schemeClr val="accent1"/>
          </a:effectRef>
          <a:fontRef idx="minor">
            <a:schemeClr val="tx1"/>
          </a:fontRef>
        </p:style>
      </p:cxnSp>
      <p:sp>
        <p:nvSpPr>
          <p:cNvPr id="47" name="Rectangle 14">
            <a:extLst>
              <a:ext uri="{FF2B5EF4-FFF2-40B4-BE49-F238E27FC236}">
                <a16:creationId xmlns="" xmlns:a16="http://schemas.microsoft.com/office/drawing/2014/main" id="{1C3E25ED-3352-4E51-B364-2123B4CB34E3}"/>
              </a:ext>
            </a:extLst>
          </p:cNvPr>
          <p:cNvSpPr/>
          <p:nvPr/>
        </p:nvSpPr>
        <p:spPr bwMode="gray">
          <a:xfrm>
            <a:off x="839824" y="1755829"/>
            <a:ext cx="4842386" cy="627770"/>
          </a:xfrm>
          <a:prstGeom prst="rect">
            <a:avLst/>
          </a:prstGeom>
          <a:noFill/>
          <a:ln w="19050" cap="flat" cmpd="sng" algn="ctr">
            <a:solidFill>
              <a:srgbClr val="F3FBFE">
                <a:lumMod val="75000"/>
              </a:srgbClr>
            </a:solidFill>
            <a:prstDash val="sysDash"/>
          </a:ln>
          <a:effectLst/>
        </p:spPr>
        <p:txBody>
          <a:bodyPr wrap="none" rIns="45720"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22177488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a:sym typeface="Huawei Sans" panose="020C0503030203020204" pitchFamily="34" charset="0"/>
              </a:rPr>
              <a:t>Plug-and-Play of </a:t>
            </a:r>
            <a:r>
              <a:rPr lang="en-US" altLang="zh-CN" dirty="0" smtClean="0">
                <a:sym typeface="Huawei Sans" panose="020C0503030203020204" pitchFamily="34" charset="0"/>
              </a:rPr>
              <a:t>Devices (1)</a:t>
            </a:r>
            <a:endParaRPr lang="zh-CN" altLang="en-US" dirty="0">
              <a:sym typeface="Huawei Sans" panose="020C0503030203020204" pitchFamily="34" charset="0"/>
            </a:endParaRPr>
          </a:p>
        </p:txBody>
      </p:sp>
      <p:sp>
        <p:nvSpPr>
          <p:cNvPr id="56" name="圆角矩形 55"/>
          <p:cNvSpPr/>
          <p:nvPr/>
        </p:nvSpPr>
        <p:spPr>
          <a:xfrm>
            <a:off x="688383" y="993463"/>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Through CloudCampus APP (barcode scanning)</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圆角矩形 74"/>
          <p:cNvSpPr/>
          <p:nvPr/>
        </p:nvSpPr>
        <p:spPr>
          <a:xfrm>
            <a:off x="6300265" y="993463"/>
            <a:ext cx="5242970"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Through registration center</a:t>
            </a:r>
          </a:p>
        </p:txBody>
      </p:sp>
      <p:sp>
        <p:nvSpPr>
          <p:cNvPr id="80" name="圆角矩形 79"/>
          <p:cNvSpPr/>
          <p:nvPr/>
        </p:nvSpPr>
        <p:spPr>
          <a:xfrm>
            <a:off x="688383" y="5685611"/>
            <a:ext cx="5163734" cy="332097"/>
          </a:xfrm>
          <a:prstGeom prst="roundRect">
            <a:avLst>
              <a:gd name="adj" fmla="val 14624"/>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Devices supported: AP</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圆角矩形 80"/>
          <p:cNvSpPr/>
          <p:nvPr/>
        </p:nvSpPr>
        <p:spPr>
          <a:xfrm>
            <a:off x="6300264" y="5685611"/>
            <a:ext cx="5242971" cy="332098"/>
          </a:xfrm>
          <a:prstGeom prst="roundRect">
            <a:avLst>
              <a:gd name="adj" fmla="val 14624"/>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Devices supported: AR, firewall, switch, AP</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任意多边形 54"/>
          <p:cNvSpPr/>
          <p:nvPr/>
        </p:nvSpPr>
        <p:spPr>
          <a:xfrm rot="5400000">
            <a:off x="2850642" y="1841034"/>
            <a:ext cx="961971" cy="1002113"/>
          </a:xfrm>
          <a:custGeom>
            <a:avLst/>
            <a:gdLst>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4" fmla="*/ 177800 w 1104900"/>
              <a:gd name="connsiteY4" fmla="*/ 0 h 444500"/>
              <a:gd name="connsiteX0" fmla="*/ 73025 w 1104900"/>
              <a:gd name="connsiteY0" fmla="*/ 0 h 687388"/>
              <a:gd name="connsiteX1" fmla="*/ 660400 w 1104900"/>
              <a:gd name="connsiteY1" fmla="*/ 242888 h 687388"/>
              <a:gd name="connsiteX2" fmla="*/ 1104900 w 1104900"/>
              <a:gd name="connsiteY2" fmla="*/ 687388 h 687388"/>
              <a:gd name="connsiteX3" fmla="*/ 0 w 1104900"/>
              <a:gd name="connsiteY3" fmla="*/ 687388 h 687388"/>
              <a:gd name="connsiteX4" fmla="*/ 73025 w 1104900"/>
              <a:gd name="connsiteY4" fmla="*/ 0 h 687388"/>
              <a:gd name="connsiteX0" fmla="*/ 73025 w 1104900"/>
              <a:gd name="connsiteY0" fmla="*/ 0 h 687388"/>
              <a:gd name="connsiteX1" fmla="*/ 1010443 w 1104900"/>
              <a:gd name="connsiteY1" fmla="*/ 0 h 687388"/>
              <a:gd name="connsiteX2" fmla="*/ 1104900 w 1104900"/>
              <a:gd name="connsiteY2" fmla="*/ 687388 h 687388"/>
              <a:gd name="connsiteX3" fmla="*/ 0 w 1104900"/>
              <a:gd name="connsiteY3" fmla="*/ 687388 h 687388"/>
              <a:gd name="connsiteX4" fmla="*/ 73025 w 1104900"/>
              <a:gd name="connsiteY4" fmla="*/ 0 h 687388"/>
              <a:gd name="connsiteX0" fmla="*/ 73025 w 1010443"/>
              <a:gd name="connsiteY0" fmla="*/ 0 h 687388"/>
              <a:gd name="connsiteX1" fmla="*/ 1010443 w 1010443"/>
              <a:gd name="connsiteY1" fmla="*/ 0 h 687388"/>
              <a:gd name="connsiteX2" fmla="*/ 0 w 1010443"/>
              <a:gd name="connsiteY2" fmla="*/ 687388 h 687388"/>
              <a:gd name="connsiteX3" fmla="*/ 73025 w 1010443"/>
              <a:gd name="connsiteY3" fmla="*/ 0 h 687388"/>
              <a:gd name="connsiteX0" fmla="*/ 127794 w 1065212"/>
              <a:gd name="connsiteY0" fmla="*/ 0 h 661195"/>
              <a:gd name="connsiteX1" fmla="*/ 1065212 w 1065212"/>
              <a:gd name="connsiteY1" fmla="*/ 0 h 661195"/>
              <a:gd name="connsiteX2" fmla="*/ 0 w 1065212"/>
              <a:gd name="connsiteY2" fmla="*/ 661195 h 661195"/>
              <a:gd name="connsiteX3" fmla="*/ 127794 w 1065212"/>
              <a:gd name="connsiteY3" fmla="*/ 0 h 661195"/>
              <a:gd name="connsiteX0" fmla="*/ 118269 w 1055687"/>
              <a:gd name="connsiteY0" fmla="*/ 0 h 604045"/>
              <a:gd name="connsiteX1" fmla="*/ 1055687 w 1055687"/>
              <a:gd name="connsiteY1" fmla="*/ 0 h 604045"/>
              <a:gd name="connsiteX2" fmla="*/ 0 w 1055687"/>
              <a:gd name="connsiteY2" fmla="*/ 604045 h 604045"/>
              <a:gd name="connsiteX3" fmla="*/ 118269 w 1055687"/>
              <a:gd name="connsiteY3" fmla="*/ 0 h 604045"/>
              <a:gd name="connsiteX0" fmla="*/ 0 w 937418"/>
              <a:gd name="connsiteY0" fmla="*/ 0 h 1376403"/>
              <a:gd name="connsiteX1" fmla="*/ 937418 w 937418"/>
              <a:gd name="connsiteY1" fmla="*/ 0 h 1376403"/>
              <a:gd name="connsiteX2" fmla="*/ 139184 w 937418"/>
              <a:gd name="connsiteY2" fmla="*/ 1376403 h 1376403"/>
              <a:gd name="connsiteX3" fmla="*/ 0 w 937418"/>
              <a:gd name="connsiteY3" fmla="*/ 0 h 1376403"/>
              <a:gd name="connsiteX0" fmla="*/ 0 w 1381300"/>
              <a:gd name="connsiteY0" fmla="*/ 0 h 1536203"/>
              <a:gd name="connsiteX1" fmla="*/ 1381300 w 1381300"/>
              <a:gd name="connsiteY1" fmla="*/ 159800 h 1536203"/>
              <a:gd name="connsiteX2" fmla="*/ 583066 w 1381300"/>
              <a:gd name="connsiteY2" fmla="*/ 1536203 h 1536203"/>
              <a:gd name="connsiteX3" fmla="*/ 0 w 1381300"/>
              <a:gd name="connsiteY3" fmla="*/ 0 h 1536203"/>
              <a:gd name="connsiteX0" fmla="*/ 0 w 1106095"/>
              <a:gd name="connsiteY0" fmla="*/ 0 h 1536203"/>
              <a:gd name="connsiteX1" fmla="*/ 1106095 w 1106095"/>
              <a:gd name="connsiteY1" fmla="*/ 2 h 1536203"/>
              <a:gd name="connsiteX2" fmla="*/ 583066 w 1106095"/>
              <a:gd name="connsiteY2" fmla="*/ 1536203 h 1536203"/>
              <a:gd name="connsiteX3" fmla="*/ 0 w 1106095"/>
              <a:gd name="connsiteY3" fmla="*/ 0 h 1536203"/>
              <a:gd name="connsiteX0" fmla="*/ 0 w 1106095"/>
              <a:gd name="connsiteY0" fmla="*/ 0 h 1669368"/>
              <a:gd name="connsiteX1" fmla="*/ 1106095 w 1106095"/>
              <a:gd name="connsiteY1" fmla="*/ 2 h 1669368"/>
              <a:gd name="connsiteX2" fmla="*/ 698475 w 1106095"/>
              <a:gd name="connsiteY2" fmla="*/ 1669368 h 1669368"/>
              <a:gd name="connsiteX3" fmla="*/ 0 w 1106095"/>
              <a:gd name="connsiteY3" fmla="*/ 0 h 1669368"/>
              <a:gd name="connsiteX0" fmla="*/ 0 w 1239260"/>
              <a:gd name="connsiteY0" fmla="*/ 11080 h 1680448"/>
              <a:gd name="connsiteX1" fmla="*/ 1239260 w 1239260"/>
              <a:gd name="connsiteY1" fmla="*/ 0 h 1680448"/>
              <a:gd name="connsiteX2" fmla="*/ 698475 w 1239260"/>
              <a:gd name="connsiteY2" fmla="*/ 1680448 h 1680448"/>
              <a:gd name="connsiteX3" fmla="*/ 0 w 1239260"/>
              <a:gd name="connsiteY3" fmla="*/ 11080 h 1680448"/>
              <a:gd name="connsiteX0" fmla="*/ 0 w 1247725"/>
              <a:gd name="connsiteY0" fmla="*/ 108844 h 1680448"/>
              <a:gd name="connsiteX1" fmla="*/ 1247725 w 1247725"/>
              <a:gd name="connsiteY1" fmla="*/ 0 h 1680448"/>
              <a:gd name="connsiteX2" fmla="*/ 706940 w 1247725"/>
              <a:gd name="connsiteY2" fmla="*/ 1680448 h 1680448"/>
              <a:gd name="connsiteX3" fmla="*/ 0 w 1247725"/>
              <a:gd name="connsiteY3" fmla="*/ 108844 h 1680448"/>
              <a:gd name="connsiteX0" fmla="*/ 0 w 1285825"/>
              <a:gd name="connsiteY0" fmla="*/ 24292 h 1595896"/>
              <a:gd name="connsiteX1" fmla="*/ 1285825 w 1285825"/>
              <a:gd name="connsiteY1" fmla="*/ 0 h 1595896"/>
              <a:gd name="connsiteX2" fmla="*/ 706940 w 1285825"/>
              <a:gd name="connsiteY2" fmla="*/ 1595896 h 1595896"/>
              <a:gd name="connsiteX3" fmla="*/ 0 w 1285825"/>
              <a:gd name="connsiteY3" fmla="*/ 24292 h 1595896"/>
              <a:gd name="connsiteX0" fmla="*/ 0 w 1122838"/>
              <a:gd name="connsiteY0" fmla="*/ 34861 h 1595896"/>
              <a:gd name="connsiteX1" fmla="*/ 1122838 w 1122838"/>
              <a:gd name="connsiteY1" fmla="*/ 0 h 1595896"/>
              <a:gd name="connsiteX2" fmla="*/ 543953 w 1122838"/>
              <a:gd name="connsiteY2" fmla="*/ 1595896 h 1595896"/>
              <a:gd name="connsiteX3" fmla="*/ 0 w 1122838"/>
              <a:gd name="connsiteY3" fmla="*/ 34861 h 1595896"/>
              <a:gd name="connsiteX0" fmla="*/ 0 w 961971"/>
              <a:gd name="connsiteY0" fmla="*/ 24291 h 1585326"/>
              <a:gd name="connsiteX1" fmla="*/ 961971 w 961971"/>
              <a:gd name="connsiteY1" fmla="*/ 0 h 1585326"/>
              <a:gd name="connsiteX2" fmla="*/ 543953 w 961971"/>
              <a:gd name="connsiteY2" fmla="*/ 1585326 h 1585326"/>
              <a:gd name="connsiteX3" fmla="*/ 0 w 961971"/>
              <a:gd name="connsiteY3" fmla="*/ 24291 h 1585326"/>
              <a:gd name="connsiteX0" fmla="*/ 0 w 961971"/>
              <a:gd name="connsiteY0" fmla="*/ 24291 h 1250958"/>
              <a:gd name="connsiteX1" fmla="*/ 961971 w 961971"/>
              <a:gd name="connsiteY1" fmla="*/ 0 h 1250958"/>
              <a:gd name="connsiteX2" fmla="*/ 322280 w 961971"/>
              <a:gd name="connsiteY2" fmla="*/ 1250958 h 1250958"/>
              <a:gd name="connsiteX3" fmla="*/ 0 w 961971"/>
              <a:gd name="connsiteY3" fmla="*/ 24291 h 1250958"/>
            </a:gdLst>
            <a:ahLst/>
            <a:cxnLst>
              <a:cxn ang="0">
                <a:pos x="connsiteX0" y="connsiteY0"/>
              </a:cxn>
              <a:cxn ang="0">
                <a:pos x="connsiteX1" y="connsiteY1"/>
              </a:cxn>
              <a:cxn ang="0">
                <a:pos x="connsiteX2" y="connsiteY2"/>
              </a:cxn>
              <a:cxn ang="0">
                <a:pos x="connsiteX3" y="connsiteY3"/>
              </a:cxn>
            </a:cxnLst>
            <a:rect l="l" t="t" r="r" b="b"/>
            <a:pathLst>
              <a:path w="961971" h="1250958">
                <a:moveTo>
                  <a:pt x="0" y="24291"/>
                </a:moveTo>
                <a:lnTo>
                  <a:pt x="961971" y="0"/>
                </a:lnTo>
                <a:lnTo>
                  <a:pt x="322280" y="1250958"/>
                </a:lnTo>
                <a:lnTo>
                  <a:pt x="0" y="24291"/>
                </a:lnTo>
                <a:close/>
              </a:path>
            </a:pathLst>
          </a:custGeom>
          <a:gradFill flip="none" rotWithShape="1">
            <a:gsLst>
              <a:gs pos="0">
                <a:schemeClr val="bg1"/>
              </a:gs>
              <a:gs pos="100000">
                <a:srgbClr val="FFCC66"/>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56"/>
          <p:cNvSpPr/>
          <p:nvPr/>
        </p:nvSpPr>
        <p:spPr>
          <a:xfrm>
            <a:off x="688382" y="1485900"/>
            <a:ext cx="5163736" cy="414239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spcAft>
                <a:spcPts val="600"/>
              </a:spcAft>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a:xfrm>
            <a:off x="1044279" y="3640698"/>
            <a:ext cx="4511913" cy="1933060"/>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spcAft>
                <a:spcPts val="600"/>
              </a:spcAft>
            </a:pPr>
            <a:endParaRPr lang="en-US" altLang="zh-CN" sz="1400"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9" name="图片 58" descr="云AP蓝.png"/>
          <p:cNvPicPr>
            <a:picLocks noChangeAspect="1"/>
          </p:cNvPicPr>
          <p:nvPr/>
        </p:nvPicPr>
        <p:blipFill>
          <a:blip r:embed="rId3" cstate="print"/>
          <a:stretch>
            <a:fillRect/>
          </a:stretch>
        </p:blipFill>
        <p:spPr>
          <a:xfrm>
            <a:off x="2512707" y="4141779"/>
            <a:ext cx="536397" cy="438870"/>
          </a:xfrm>
          <a:prstGeom prst="rect">
            <a:avLst/>
          </a:prstGeom>
        </p:spPr>
      </p:pic>
      <p:sp>
        <p:nvSpPr>
          <p:cNvPr id="60" name="任意多边形 59"/>
          <p:cNvSpPr/>
          <p:nvPr/>
        </p:nvSpPr>
        <p:spPr>
          <a:xfrm>
            <a:off x="2522847" y="2860199"/>
            <a:ext cx="985656" cy="65904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任意多边形 60"/>
          <p:cNvSpPr/>
          <p:nvPr/>
        </p:nvSpPr>
        <p:spPr>
          <a:xfrm rot="5400000">
            <a:off x="3188943" y="3449843"/>
            <a:ext cx="1104900" cy="1698993"/>
          </a:xfrm>
          <a:custGeom>
            <a:avLst/>
            <a:gdLst>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4" fmla="*/ 177800 w 1104900"/>
              <a:gd name="connsiteY4" fmla="*/ 0 h 444500"/>
              <a:gd name="connsiteX0" fmla="*/ 0 w 1104900"/>
              <a:gd name="connsiteY0" fmla="*/ 444500 h 444500"/>
              <a:gd name="connsiteX1" fmla="*/ 660400 w 1104900"/>
              <a:gd name="connsiteY1" fmla="*/ 0 h 444500"/>
              <a:gd name="connsiteX2" fmla="*/ 1104900 w 1104900"/>
              <a:gd name="connsiteY2" fmla="*/ 444500 h 444500"/>
              <a:gd name="connsiteX3" fmla="*/ 0 w 1104900"/>
              <a:gd name="connsiteY3" fmla="*/ 444500 h 444500"/>
            </a:gdLst>
            <a:ahLst/>
            <a:cxnLst>
              <a:cxn ang="0">
                <a:pos x="connsiteX0" y="connsiteY0"/>
              </a:cxn>
              <a:cxn ang="0">
                <a:pos x="connsiteX1" y="connsiteY1"/>
              </a:cxn>
              <a:cxn ang="0">
                <a:pos x="connsiteX2" y="connsiteY2"/>
              </a:cxn>
              <a:cxn ang="0">
                <a:pos x="connsiteX3" y="connsiteY3"/>
              </a:cxn>
            </a:cxnLst>
            <a:rect l="l" t="t" r="r" b="b"/>
            <a:pathLst>
              <a:path w="1104900" h="444500">
                <a:moveTo>
                  <a:pt x="0" y="444500"/>
                </a:moveTo>
                <a:lnTo>
                  <a:pt x="660400" y="0"/>
                </a:lnTo>
                <a:lnTo>
                  <a:pt x="1104900" y="444500"/>
                </a:lnTo>
                <a:lnTo>
                  <a:pt x="0" y="444500"/>
                </a:lnTo>
                <a:close/>
              </a:path>
            </a:pathLst>
          </a:custGeom>
          <a:gradFill flip="none" rotWithShape="1">
            <a:gsLst>
              <a:gs pos="0">
                <a:srgbClr val="FFCC66"/>
              </a:gs>
              <a:gs pos="100000">
                <a:schemeClr val="bg1">
                  <a:alpha val="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图片 61" descr="SAN网络-蓝.png"/>
          <p:cNvPicPr>
            <a:picLocks noChangeAspect="1"/>
          </p:cNvPicPr>
          <p:nvPr/>
        </p:nvPicPr>
        <p:blipFill>
          <a:blip r:embed="rId4" cstate="print"/>
          <a:stretch>
            <a:fillRect/>
          </a:stretch>
        </p:blipFill>
        <p:spPr>
          <a:xfrm>
            <a:off x="4584289" y="4069517"/>
            <a:ext cx="356095" cy="583393"/>
          </a:xfrm>
          <a:prstGeom prst="rect">
            <a:avLst/>
          </a:prstGeom>
        </p:spPr>
      </p:pic>
      <p:sp>
        <p:nvSpPr>
          <p:cNvPr id="63" name="文本框 62"/>
          <p:cNvSpPr txBox="1"/>
          <p:nvPr/>
        </p:nvSpPr>
        <p:spPr>
          <a:xfrm>
            <a:off x="2986494" y="4207324"/>
            <a:ext cx="1168910" cy="276999"/>
          </a:xfrm>
          <a:prstGeom prst="rect">
            <a:avLst/>
          </a:prstGeom>
          <a:noFill/>
        </p:spPr>
        <p:txBody>
          <a:bodyPr wrap="none" rtlCol="0">
            <a:spAutoFit/>
          </a:bodyPr>
          <a:lstStyle/>
          <a:p>
            <a:pPr algn="r" fontAlgn="ctr"/>
            <a:r>
              <a:rPr lang="en-US" sz="1200" b="1" dirty="0" smtClean="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rPr>
              <a:t>Scan barcode</a:t>
            </a:r>
            <a:endParaRPr lang="en-US" altLang="zh-CN" sz="12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圆角矩形 63"/>
          <p:cNvSpPr/>
          <p:nvPr/>
        </p:nvSpPr>
        <p:spPr>
          <a:xfrm>
            <a:off x="3792665" y="1851570"/>
            <a:ext cx="1872207" cy="974256"/>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rPr>
              <a:t>Tenant: Tenant X</a:t>
            </a:r>
          </a:p>
          <a:p>
            <a:pPr fontAlgn="ctr"/>
            <a:r>
              <a:rPr lang="en-US" sz="1200"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rPr>
              <a:t>Site: Site Y</a:t>
            </a:r>
          </a:p>
          <a:p>
            <a:pPr fontAlgn="ctr"/>
            <a:r>
              <a:rPr lang="en-US" sz="1200"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rPr>
              <a:t>Device: AP (ESN...)</a:t>
            </a:r>
            <a:endParaRPr lang="en-US" altLang="zh-CN" sz="1200"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椭圆 64"/>
          <p:cNvSpPr>
            <a:spLocks noChangeAspect="1"/>
          </p:cNvSpPr>
          <p:nvPr/>
        </p:nvSpPr>
        <p:spPr>
          <a:xfrm>
            <a:off x="4220985" y="4244972"/>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椭圆 65"/>
          <p:cNvSpPr>
            <a:spLocks noChangeAspect="1"/>
          </p:cNvSpPr>
          <p:nvPr/>
        </p:nvSpPr>
        <p:spPr>
          <a:xfrm>
            <a:off x="4220985" y="4731392"/>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a:xfrm>
            <a:off x="3132674" y="4923698"/>
            <a:ext cx="2423827" cy="646331"/>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CloudCampus APP obtains the ESN and MAC address of the AP.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任意多边形 67"/>
          <p:cNvSpPr/>
          <p:nvPr/>
        </p:nvSpPr>
        <p:spPr>
          <a:xfrm>
            <a:off x="3211593" y="2660029"/>
            <a:ext cx="1395499" cy="1473693"/>
          </a:xfrm>
          <a:custGeom>
            <a:avLst/>
            <a:gdLst>
              <a:gd name="connsiteX0" fmla="*/ 1580226 w 1580226"/>
              <a:gd name="connsiteY0" fmla="*/ 1473693 h 1473693"/>
              <a:gd name="connsiteX1" fmla="*/ 0 w 1580226"/>
              <a:gd name="connsiteY1" fmla="*/ 0 h 1473693"/>
              <a:gd name="connsiteX0" fmla="*/ 1580226 w 1580226"/>
              <a:gd name="connsiteY0" fmla="*/ 1473693 h 1473693"/>
              <a:gd name="connsiteX1" fmla="*/ 0 w 1580226"/>
              <a:gd name="connsiteY1" fmla="*/ 0 h 1473693"/>
              <a:gd name="connsiteX0" fmla="*/ 1580226 w 1580226"/>
              <a:gd name="connsiteY0" fmla="*/ 1473693 h 1473693"/>
              <a:gd name="connsiteX1" fmla="*/ 0 w 1580226"/>
              <a:gd name="connsiteY1" fmla="*/ 0 h 1473693"/>
              <a:gd name="connsiteX0" fmla="*/ 1580226 w 1580226"/>
              <a:gd name="connsiteY0" fmla="*/ 1473693 h 1473693"/>
              <a:gd name="connsiteX1" fmla="*/ 0 w 1580226"/>
              <a:gd name="connsiteY1" fmla="*/ 0 h 1473693"/>
              <a:gd name="connsiteX0" fmla="*/ 1524808 w 1524808"/>
              <a:gd name="connsiteY0" fmla="*/ 1473693 h 1473693"/>
              <a:gd name="connsiteX1" fmla="*/ 0 w 1524808"/>
              <a:gd name="connsiteY1" fmla="*/ 0 h 1473693"/>
              <a:gd name="connsiteX0" fmla="*/ 1524808 w 1524808"/>
              <a:gd name="connsiteY0" fmla="*/ 1473693 h 1473693"/>
              <a:gd name="connsiteX1" fmla="*/ 0 w 1524808"/>
              <a:gd name="connsiteY1" fmla="*/ 0 h 1473693"/>
              <a:gd name="connsiteX0" fmla="*/ 1395499 w 1395499"/>
              <a:gd name="connsiteY0" fmla="*/ 1473693 h 1473693"/>
              <a:gd name="connsiteX1" fmla="*/ 0 w 1395499"/>
              <a:gd name="connsiteY1" fmla="*/ 0 h 1473693"/>
              <a:gd name="connsiteX0" fmla="*/ 1395499 w 1395499"/>
              <a:gd name="connsiteY0" fmla="*/ 1473693 h 1473693"/>
              <a:gd name="connsiteX1" fmla="*/ 0 w 1395499"/>
              <a:gd name="connsiteY1" fmla="*/ 0 h 1473693"/>
              <a:gd name="connsiteX0" fmla="*/ 1395499 w 1395499"/>
              <a:gd name="connsiteY0" fmla="*/ 1473693 h 1473693"/>
              <a:gd name="connsiteX1" fmla="*/ 0 w 1395499"/>
              <a:gd name="connsiteY1" fmla="*/ 0 h 1473693"/>
            </a:gdLst>
            <a:ahLst/>
            <a:cxnLst>
              <a:cxn ang="0">
                <a:pos x="connsiteX0" y="connsiteY0"/>
              </a:cxn>
              <a:cxn ang="0">
                <a:pos x="connsiteX1" y="connsiteY1"/>
              </a:cxn>
            </a:cxnLst>
            <a:rect l="l" t="t" r="r" b="b"/>
            <a:pathLst>
              <a:path w="1395499" h="1473693">
                <a:moveTo>
                  <a:pt x="1395499" y="1473693"/>
                </a:moveTo>
                <a:cubicBezTo>
                  <a:pt x="1066936" y="606730"/>
                  <a:pt x="850910" y="376808"/>
                  <a:pt x="0"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a:xfrm>
            <a:off x="4354085" y="3191694"/>
            <a:ext cx="1440160" cy="461665"/>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Report AP information.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椭圆 69"/>
          <p:cNvSpPr>
            <a:spLocks noChangeAspect="1"/>
          </p:cNvSpPr>
          <p:nvPr/>
        </p:nvSpPr>
        <p:spPr>
          <a:xfrm>
            <a:off x="4155404" y="3356926"/>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椭圆 70"/>
          <p:cNvSpPr>
            <a:spLocks noChangeAspect="1"/>
          </p:cNvSpPr>
          <p:nvPr/>
        </p:nvSpPr>
        <p:spPr>
          <a:xfrm>
            <a:off x="5245440" y="1733618"/>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任意多边形 71"/>
          <p:cNvSpPr/>
          <p:nvPr/>
        </p:nvSpPr>
        <p:spPr>
          <a:xfrm flipH="1">
            <a:off x="2285021" y="2677107"/>
            <a:ext cx="483485" cy="1394472"/>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 name="connsiteX0" fmla="*/ 0 w 5757692"/>
              <a:gd name="connsiteY0" fmla="*/ 1394472 h 1394472"/>
              <a:gd name="connsiteX1" fmla="*/ 3176189 w 5757692"/>
              <a:gd name="connsiteY1" fmla="*/ 0 h 1394472"/>
              <a:gd name="connsiteX0" fmla="*/ 0 w 5925726"/>
              <a:gd name="connsiteY0" fmla="*/ 1394472 h 1394472"/>
              <a:gd name="connsiteX1" fmla="*/ 3176189 w 5925726"/>
              <a:gd name="connsiteY1" fmla="*/ 0 h 1394472"/>
            </a:gdLst>
            <a:ahLst/>
            <a:cxnLst>
              <a:cxn ang="0">
                <a:pos x="connsiteX0" y="connsiteY0"/>
              </a:cxn>
              <a:cxn ang="0">
                <a:pos x="connsiteX1" y="connsiteY1"/>
              </a:cxn>
            </a:cxnLst>
            <a:rect l="l" t="t" r="r" b="b"/>
            <a:pathLst>
              <a:path w="5925726" h="1394472">
                <a:moveTo>
                  <a:pt x="0" y="1394472"/>
                </a:moveTo>
                <a:cubicBezTo>
                  <a:pt x="8250373" y="900282"/>
                  <a:pt x="6451091" y="467727"/>
                  <a:pt x="3176189"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椭圆 72"/>
          <p:cNvSpPr>
            <a:spLocks noChangeAspect="1"/>
          </p:cNvSpPr>
          <p:nvPr/>
        </p:nvSpPr>
        <p:spPr>
          <a:xfrm>
            <a:off x="2271116" y="3514409"/>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a:xfrm>
            <a:off x="1023839" y="3191694"/>
            <a:ext cx="1258410" cy="461665"/>
          </a:xfrm>
          <a:prstGeom prst="rect">
            <a:avLst/>
          </a:prstGeom>
          <a:noFill/>
        </p:spPr>
        <p:txBody>
          <a:bodyPr wrap="squar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Register and get managed.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1" name="图片 10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34853" y="2047109"/>
            <a:ext cx="951607" cy="540946"/>
          </a:xfrm>
          <a:prstGeom prst="rect">
            <a:avLst/>
          </a:prstGeom>
        </p:spPr>
      </p:pic>
      <p:sp>
        <p:nvSpPr>
          <p:cNvPr id="103" name="文本框 102"/>
          <p:cNvSpPr txBox="1"/>
          <p:nvPr/>
        </p:nvSpPr>
        <p:spPr>
          <a:xfrm>
            <a:off x="1048105" y="5263214"/>
            <a:ext cx="1066318" cy="276999"/>
          </a:xfrm>
          <a:prstGeom prst="rect">
            <a:avLst/>
          </a:prstGeom>
          <a:noFill/>
        </p:spPr>
        <p:txBody>
          <a:bodyPr wrap="none" rtlCol="0">
            <a:spAutoFit/>
          </a:bodyPr>
          <a:lstStyle/>
          <a:p>
            <a:pPr fontAlgn="ctr"/>
            <a:r>
              <a:rPr lang="en-US" sz="12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2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任意多边形 53"/>
          <p:cNvSpPr/>
          <p:nvPr/>
        </p:nvSpPr>
        <p:spPr>
          <a:xfrm rot="10800000">
            <a:off x="9131881" y="2587656"/>
            <a:ext cx="2298646" cy="593283"/>
          </a:xfrm>
          <a:custGeom>
            <a:avLst/>
            <a:gdLst>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4" fmla="*/ 177800 w 1104900"/>
              <a:gd name="connsiteY4" fmla="*/ 0 h 444500"/>
              <a:gd name="connsiteX0" fmla="*/ 73025 w 1104900"/>
              <a:gd name="connsiteY0" fmla="*/ 0 h 687388"/>
              <a:gd name="connsiteX1" fmla="*/ 660400 w 1104900"/>
              <a:gd name="connsiteY1" fmla="*/ 242888 h 687388"/>
              <a:gd name="connsiteX2" fmla="*/ 1104900 w 1104900"/>
              <a:gd name="connsiteY2" fmla="*/ 687388 h 687388"/>
              <a:gd name="connsiteX3" fmla="*/ 0 w 1104900"/>
              <a:gd name="connsiteY3" fmla="*/ 687388 h 687388"/>
              <a:gd name="connsiteX4" fmla="*/ 73025 w 1104900"/>
              <a:gd name="connsiteY4" fmla="*/ 0 h 687388"/>
              <a:gd name="connsiteX0" fmla="*/ 73025 w 1104900"/>
              <a:gd name="connsiteY0" fmla="*/ 0 h 687388"/>
              <a:gd name="connsiteX1" fmla="*/ 1010443 w 1104900"/>
              <a:gd name="connsiteY1" fmla="*/ 0 h 687388"/>
              <a:gd name="connsiteX2" fmla="*/ 1104900 w 1104900"/>
              <a:gd name="connsiteY2" fmla="*/ 687388 h 687388"/>
              <a:gd name="connsiteX3" fmla="*/ 0 w 1104900"/>
              <a:gd name="connsiteY3" fmla="*/ 687388 h 687388"/>
              <a:gd name="connsiteX4" fmla="*/ 73025 w 1104900"/>
              <a:gd name="connsiteY4" fmla="*/ 0 h 687388"/>
              <a:gd name="connsiteX0" fmla="*/ 73025 w 1010443"/>
              <a:gd name="connsiteY0" fmla="*/ 0 h 687388"/>
              <a:gd name="connsiteX1" fmla="*/ 1010443 w 1010443"/>
              <a:gd name="connsiteY1" fmla="*/ 0 h 687388"/>
              <a:gd name="connsiteX2" fmla="*/ 0 w 1010443"/>
              <a:gd name="connsiteY2" fmla="*/ 687388 h 687388"/>
              <a:gd name="connsiteX3" fmla="*/ 73025 w 1010443"/>
              <a:gd name="connsiteY3" fmla="*/ 0 h 687388"/>
              <a:gd name="connsiteX0" fmla="*/ 127794 w 1065212"/>
              <a:gd name="connsiteY0" fmla="*/ 0 h 661195"/>
              <a:gd name="connsiteX1" fmla="*/ 1065212 w 1065212"/>
              <a:gd name="connsiteY1" fmla="*/ 0 h 661195"/>
              <a:gd name="connsiteX2" fmla="*/ 0 w 1065212"/>
              <a:gd name="connsiteY2" fmla="*/ 661195 h 661195"/>
              <a:gd name="connsiteX3" fmla="*/ 127794 w 1065212"/>
              <a:gd name="connsiteY3" fmla="*/ 0 h 661195"/>
              <a:gd name="connsiteX0" fmla="*/ 118269 w 1055687"/>
              <a:gd name="connsiteY0" fmla="*/ 0 h 604045"/>
              <a:gd name="connsiteX1" fmla="*/ 1055687 w 1055687"/>
              <a:gd name="connsiteY1" fmla="*/ 0 h 604045"/>
              <a:gd name="connsiteX2" fmla="*/ 0 w 1055687"/>
              <a:gd name="connsiteY2" fmla="*/ 604045 h 604045"/>
              <a:gd name="connsiteX3" fmla="*/ 118269 w 1055687"/>
              <a:gd name="connsiteY3" fmla="*/ 0 h 604045"/>
              <a:gd name="connsiteX0" fmla="*/ 0 w 937418"/>
              <a:gd name="connsiteY0" fmla="*/ 0 h 1376403"/>
              <a:gd name="connsiteX1" fmla="*/ 937418 w 937418"/>
              <a:gd name="connsiteY1" fmla="*/ 0 h 1376403"/>
              <a:gd name="connsiteX2" fmla="*/ 139184 w 937418"/>
              <a:gd name="connsiteY2" fmla="*/ 1376403 h 1376403"/>
              <a:gd name="connsiteX3" fmla="*/ 0 w 937418"/>
              <a:gd name="connsiteY3" fmla="*/ 0 h 1376403"/>
              <a:gd name="connsiteX0" fmla="*/ 0 w 1381300"/>
              <a:gd name="connsiteY0" fmla="*/ 0 h 1536203"/>
              <a:gd name="connsiteX1" fmla="*/ 1381300 w 1381300"/>
              <a:gd name="connsiteY1" fmla="*/ 159800 h 1536203"/>
              <a:gd name="connsiteX2" fmla="*/ 583066 w 1381300"/>
              <a:gd name="connsiteY2" fmla="*/ 1536203 h 1536203"/>
              <a:gd name="connsiteX3" fmla="*/ 0 w 1381300"/>
              <a:gd name="connsiteY3" fmla="*/ 0 h 1536203"/>
              <a:gd name="connsiteX0" fmla="*/ 0 w 1106095"/>
              <a:gd name="connsiteY0" fmla="*/ 0 h 1536203"/>
              <a:gd name="connsiteX1" fmla="*/ 1106095 w 1106095"/>
              <a:gd name="connsiteY1" fmla="*/ 2 h 1536203"/>
              <a:gd name="connsiteX2" fmla="*/ 583066 w 1106095"/>
              <a:gd name="connsiteY2" fmla="*/ 1536203 h 1536203"/>
              <a:gd name="connsiteX3" fmla="*/ 0 w 1106095"/>
              <a:gd name="connsiteY3" fmla="*/ 0 h 1536203"/>
              <a:gd name="connsiteX0" fmla="*/ 0 w 1106095"/>
              <a:gd name="connsiteY0" fmla="*/ 0 h 1669368"/>
              <a:gd name="connsiteX1" fmla="*/ 1106095 w 1106095"/>
              <a:gd name="connsiteY1" fmla="*/ 2 h 1669368"/>
              <a:gd name="connsiteX2" fmla="*/ 698475 w 1106095"/>
              <a:gd name="connsiteY2" fmla="*/ 1669368 h 1669368"/>
              <a:gd name="connsiteX3" fmla="*/ 0 w 1106095"/>
              <a:gd name="connsiteY3" fmla="*/ 0 h 1669368"/>
              <a:gd name="connsiteX0" fmla="*/ 0 w 1239260"/>
              <a:gd name="connsiteY0" fmla="*/ 11080 h 1680448"/>
              <a:gd name="connsiteX1" fmla="*/ 1239260 w 1239260"/>
              <a:gd name="connsiteY1" fmla="*/ 0 h 1680448"/>
              <a:gd name="connsiteX2" fmla="*/ 698475 w 1239260"/>
              <a:gd name="connsiteY2" fmla="*/ 1680448 h 1680448"/>
              <a:gd name="connsiteX3" fmla="*/ 0 w 1239260"/>
              <a:gd name="connsiteY3" fmla="*/ 11080 h 1680448"/>
              <a:gd name="connsiteX0" fmla="*/ 0 w 1247725"/>
              <a:gd name="connsiteY0" fmla="*/ 108844 h 1680448"/>
              <a:gd name="connsiteX1" fmla="*/ 1247725 w 1247725"/>
              <a:gd name="connsiteY1" fmla="*/ 0 h 1680448"/>
              <a:gd name="connsiteX2" fmla="*/ 706940 w 1247725"/>
              <a:gd name="connsiteY2" fmla="*/ 1680448 h 1680448"/>
              <a:gd name="connsiteX3" fmla="*/ 0 w 1247725"/>
              <a:gd name="connsiteY3" fmla="*/ 108844 h 1680448"/>
              <a:gd name="connsiteX0" fmla="*/ 0 w 1285825"/>
              <a:gd name="connsiteY0" fmla="*/ 24292 h 1595896"/>
              <a:gd name="connsiteX1" fmla="*/ 1285825 w 1285825"/>
              <a:gd name="connsiteY1" fmla="*/ 0 h 1595896"/>
              <a:gd name="connsiteX2" fmla="*/ 706940 w 1285825"/>
              <a:gd name="connsiteY2" fmla="*/ 1595896 h 1595896"/>
              <a:gd name="connsiteX3" fmla="*/ 0 w 1285825"/>
              <a:gd name="connsiteY3" fmla="*/ 24292 h 1595896"/>
              <a:gd name="connsiteX0" fmla="*/ 0 w 1122838"/>
              <a:gd name="connsiteY0" fmla="*/ 34861 h 1595896"/>
              <a:gd name="connsiteX1" fmla="*/ 1122838 w 1122838"/>
              <a:gd name="connsiteY1" fmla="*/ 0 h 1595896"/>
              <a:gd name="connsiteX2" fmla="*/ 543953 w 1122838"/>
              <a:gd name="connsiteY2" fmla="*/ 1595896 h 1595896"/>
              <a:gd name="connsiteX3" fmla="*/ 0 w 1122838"/>
              <a:gd name="connsiteY3" fmla="*/ 34861 h 1595896"/>
              <a:gd name="connsiteX0" fmla="*/ 0 w 961971"/>
              <a:gd name="connsiteY0" fmla="*/ 24291 h 1585326"/>
              <a:gd name="connsiteX1" fmla="*/ 961971 w 961971"/>
              <a:gd name="connsiteY1" fmla="*/ 0 h 1585326"/>
              <a:gd name="connsiteX2" fmla="*/ 543953 w 961971"/>
              <a:gd name="connsiteY2" fmla="*/ 1585326 h 1585326"/>
              <a:gd name="connsiteX3" fmla="*/ 0 w 961971"/>
              <a:gd name="connsiteY3" fmla="*/ 24291 h 1585326"/>
              <a:gd name="connsiteX0" fmla="*/ 0 w 1685871"/>
              <a:gd name="connsiteY0" fmla="*/ 0 h 1561035"/>
              <a:gd name="connsiteX1" fmla="*/ 1685871 w 1685871"/>
              <a:gd name="connsiteY1" fmla="*/ 407722 h 1561035"/>
              <a:gd name="connsiteX2" fmla="*/ 543953 w 1685871"/>
              <a:gd name="connsiteY2" fmla="*/ 1561035 h 1561035"/>
              <a:gd name="connsiteX3" fmla="*/ 0 w 1685871"/>
              <a:gd name="connsiteY3" fmla="*/ 0 h 1561035"/>
              <a:gd name="connsiteX0" fmla="*/ 0 w 2298646"/>
              <a:gd name="connsiteY0" fmla="*/ 0 h 1184510"/>
              <a:gd name="connsiteX1" fmla="*/ 2298646 w 2298646"/>
              <a:gd name="connsiteY1" fmla="*/ 31197 h 1184510"/>
              <a:gd name="connsiteX2" fmla="*/ 1156728 w 2298646"/>
              <a:gd name="connsiteY2" fmla="*/ 1184510 h 1184510"/>
              <a:gd name="connsiteX3" fmla="*/ 0 w 2298646"/>
              <a:gd name="connsiteY3" fmla="*/ 0 h 1184510"/>
              <a:gd name="connsiteX0" fmla="*/ 0 w 2298646"/>
              <a:gd name="connsiteY0" fmla="*/ 0 h 740607"/>
              <a:gd name="connsiteX1" fmla="*/ 2298646 w 2298646"/>
              <a:gd name="connsiteY1" fmla="*/ 31197 h 740607"/>
              <a:gd name="connsiteX2" fmla="*/ 1172603 w 2298646"/>
              <a:gd name="connsiteY2" fmla="*/ 740607 h 740607"/>
              <a:gd name="connsiteX3" fmla="*/ 0 w 2298646"/>
              <a:gd name="connsiteY3" fmla="*/ 0 h 740607"/>
            </a:gdLst>
            <a:ahLst/>
            <a:cxnLst>
              <a:cxn ang="0">
                <a:pos x="connsiteX0" y="connsiteY0"/>
              </a:cxn>
              <a:cxn ang="0">
                <a:pos x="connsiteX1" y="connsiteY1"/>
              </a:cxn>
              <a:cxn ang="0">
                <a:pos x="connsiteX2" y="connsiteY2"/>
              </a:cxn>
              <a:cxn ang="0">
                <a:pos x="connsiteX3" y="connsiteY3"/>
              </a:cxn>
            </a:cxnLst>
            <a:rect l="l" t="t" r="r" b="b"/>
            <a:pathLst>
              <a:path w="2298646" h="740607">
                <a:moveTo>
                  <a:pt x="0" y="0"/>
                </a:moveTo>
                <a:lnTo>
                  <a:pt x="2298646" y="31197"/>
                </a:lnTo>
                <a:lnTo>
                  <a:pt x="1172603" y="740607"/>
                </a:lnTo>
                <a:lnTo>
                  <a:pt x="0" y="0"/>
                </a:lnTo>
                <a:close/>
              </a:path>
            </a:pathLst>
          </a:custGeom>
          <a:gradFill flip="none" rotWithShape="1">
            <a:gsLst>
              <a:gs pos="0">
                <a:schemeClr val="bg1"/>
              </a:gs>
              <a:gs pos="100000">
                <a:srgbClr val="FFCC66"/>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圆角矩形 75"/>
          <p:cNvSpPr/>
          <p:nvPr/>
        </p:nvSpPr>
        <p:spPr>
          <a:xfrm>
            <a:off x="6300265" y="1485900"/>
            <a:ext cx="5242970" cy="414239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spcAft>
                <a:spcPts val="600"/>
              </a:spcAft>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圆角矩形 76"/>
          <p:cNvSpPr/>
          <p:nvPr/>
        </p:nvSpPr>
        <p:spPr>
          <a:xfrm>
            <a:off x="6483588" y="4287719"/>
            <a:ext cx="4734894" cy="1286039"/>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spcAft>
                <a:spcPts val="600"/>
              </a:spcAft>
            </a:pPr>
            <a:endParaRPr lang="en-US" altLang="zh-CN" sz="1400"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8" name="图片 77" descr="云AP蓝.png"/>
          <p:cNvPicPr>
            <a:picLocks noChangeAspect="1"/>
          </p:cNvPicPr>
          <p:nvPr/>
        </p:nvPicPr>
        <p:blipFill>
          <a:blip r:embed="rId3" cstate="print"/>
          <a:stretch>
            <a:fillRect/>
          </a:stretch>
        </p:blipFill>
        <p:spPr>
          <a:xfrm>
            <a:off x="8333135" y="4797102"/>
            <a:ext cx="536397" cy="438870"/>
          </a:xfrm>
          <a:prstGeom prst="rect">
            <a:avLst/>
          </a:prstGeom>
        </p:spPr>
      </p:pic>
      <p:sp>
        <p:nvSpPr>
          <p:cNvPr id="79" name="文本框 78"/>
          <p:cNvSpPr txBox="1"/>
          <p:nvPr/>
        </p:nvSpPr>
        <p:spPr>
          <a:xfrm>
            <a:off x="6679134" y="2527712"/>
            <a:ext cx="1018228" cy="276999"/>
          </a:xfrm>
          <a:prstGeom prst="rect">
            <a:avLst/>
          </a:prstGeom>
          <a:noFill/>
        </p:spPr>
        <p:txBody>
          <a:bodyPr wrap="non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1.1.1.1:8080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2" name="图片 81" descr="云管理平台蓝.png"/>
          <p:cNvPicPr>
            <a:picLocks noChangeAspect="1"/>
          </p:cNvPicPr>
          <p:nvPr/>
        </p:nvPicPr>
        <p:blipFill>
          <a:blip r:embed="rId6" cstate="print"/>
          <a:stretch>
            <a:fillRect/>
          </a:stretch>
        </p:blipFill>
        <p:spPr>
          <a:xfrm>
            <a:off x="10023340" y="2321550"/>
            <a:ext cx="540000" cy="441818"/>
          </a:xfrm>
          <a:prstGeom prst="rect">
            <a:avLst/>
          </a:prstGeom>
        </p:spPr>
      </p:pic>
      <p:sp>
        <p:nvSpPr>
          <p:cNvPr id="83" name="文本框 82"/>
          <p:cNvSpPr txBox="1"/>
          <p:nvPr/>
        </p:nvSpPr>
        <p:spPr>
          <a:xfrm>
            <a:off x="10530951" y="2280849"/>
            <a:ext cx="1012284" cy="646331"/>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Huawei registration center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4" name="直接箭头连接符 83"/>
          <p:cNvCxnSpPr/>
          <p:nvPr/>
        </p:nvCxnSpPr>
        <p:spPr>
          <a:xfrm>
            <a:off x="8101411" y="1911906"/>
            <a:ext cx="0" cy="419744"/>
          </a:xfrm>
          <a:prstGeom prst="straightConnector1">
            <a:avLst/>
          </a:pr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pic>
        <p:nvPicPr>
          <p:cNvPr id="85" name="图片 84" descr="管理员-蓝.png"/>
          <p:cNvPicPr>
            <a:picLocks noChangeAspect="1"/>
          </p:cNvPicPr>
          <p:nvPr/>
        </p:nvPicPr>
        <p:blipFill>
          <a:blip r:embed="rId7" cstate="print"/>
          <a:stretch>
            <a:fillRect/>
          </a:stretch>
        </p:blipFill>
        <p:spPr>
          <a:xfrm>
            <a:off x="7855956" y="1575507"/>
            <a:ext cx="490909" cy="401654"/>
          </a:xfrm>
          <a:prstGeom prst="rect">
            <a:avLst/>
          </a:prstGeom>
        </p:spPr>
      </p:pic>
      <p:sp>
        <p:nvSpPr>
          <p:cNvPr id="86" name="椭圆 85"/>
          <p:cNvSpPr>
            <a:spLocks noChangeAspect="1"/>
          </p:cNvSpPr>
          <p:nvPr/>
        </p:nvSpPr>
        <p:spPr>
          <a:xfrm>
            <a:off x="8447917" y="1677901"/>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a:xfrm>
            <a:off x="8694990" y="1628463"/>
            <a:ext cx="2058577"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Record device information.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8" name="直接箭头连接符 87"/>
          <p:cNvCxnSpPr/>
          <p:nvPr/>
        </p:nvCxnSpPr>
        <p:spPr>
          <a:xfrm flipV="1">
            <a:off x="8313753" y="2542459"/>
            <a:ext cx="1651929" cy="1"/>
          </a:xfrm>
          <a:prstGeom prst="straightConnector1">
            <a:avLst/>
          </a:pr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89" name="椭圆 88"/>
          <p:cNvSpPr>
            <a:spLocks noChangeAspect="1"/>
          </p:cNvSpPr>
          <p:nvPr/>
        </p:nvSpPr>
        <p:spPr>
          <a:xfrm>
            <a:off x="8962524" y="2426219"/>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a:xfrm>
            <a:off x="8659930" y="1969473"/>
            <a:ext cx="1699516" cy="461665"/>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Synchronize device information.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椭圆 90"/>
          <p:cNvSpPr>
            <a:spLocks noChangeAspect="1"/>
          </p:cNvSpPr>
          <p:nvPr/>
        </p:nvSpPr>
        <p:spPr>
          <a:xfrm>
            <a:off x="8962524" y="4900297"/>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a:xfrm>
            <a:off x="9131881" y="4333923"/>
            <a:ext cx="2086599" cy="1200329"/>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Automatically initiate a query request to Huawei registration center to obtain the IP address and port number of iMaster NCE.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任意多边形 92"/>
          <p:cNvSpPr/>
          <p:nvPr/>
        </p:nvSpPr>
        <p:spPr>
          <a:xfrm flipH="1">
            <a:off x="7800310" y="3039330"/>
            <a:ext cx="439518" cy="1729626"/>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 name="connsiteX0" fmla="*/ 0 w 5386854"/>
              <a:gd name="connsiteY0" fmla="*/ 1429306 h 1429306"/>
              <a:gd name="connsiteX1" fmla="*/ 1575176 w 5386854"/>
              <a:gd name="connsiteY1" fmla="*/ 0 h 1429306"/>
            </a:gdLst>
            <a:ahLst/>
            <a:cxnLst>
              <a:cxn ang="0">
                <a:pos x="connsiteX0" y="connsiteY0"/>
              </a:cxn>
              <a:cxn ang="0">
                <a:pos x="connsiteX1" y="connsiteY1"/>
              </a:cxn>
            </a:cxnLst>
            <a:rect l="l" t="t" r="r" b="b"/>
            <a:pathLst>
              <a:path w="5386854" h="1429306">
                <a:moveTo>
                  <a:pt x="0" y="1429306"/>
                </a:moveTo>
                <a:cubicBezTo>
                  <a:pt x="8250373" y="935116"/>
                  <a:pt x="5564619" y="476435"/>
                  <a:pt x="1575176"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任意多边形 93"/>
          <p:cNvSpPr/>
          <p:nvPr/>
        </p:nvSpPr>
        <p:spPr>
          <a:xfrm>
            <a:off x="8049078" y="3311178"/>
            <a:ext cx="985656" cy="65904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椭圆 94"/>
          <p:cNvSpPr>
            <a:spLocks noChangeAspect="1"/>
          </p:cNvSpPr>
          <p:nvPr/>
        </p:nvSpPr>
        <p:spPr>
          <a:xfrm>
            <a:off x="7661587" y="3512606"/>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95"/>
          <p:cNvSpPr txBox="1"/>
          <p:nvPr/>
        </p:nvSpPr>
        <p:spPr>
          <a:xfrm>
            <a:off x="6401774" y="3415664"/>
            <a:ext cx="1239373" cy="461665"/>
          </a:xfrm>
          <a:prstGeom prst="rect">
            <a:avLst/>
          </a:prstGeom>
          <a:noFill/>
        </p:spPr>
        <p:txBody>
          <a:bodyPr wrap="squar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Register and get managed.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圆角矩形 96"/>
          <p:cNvSpPr/>
          <p:nvPr/>
        </p:nvSpPr>
        <p:spPr>
          <a:xfrm>
            <a:off x="9124936" y="3148679"/>
            <a:ext cx="2305659" cy="974256"/>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rPr>
              <a:t>Tenant: Tenant X</a:t>
            </a:r>
          </a:p>
          <a:p>
            <a:pPr fontAlgn="ctr"/>
            <a:r>
              <a:rPr lang="en-US" sz="1200"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rPr>
              <a:t>iMaster NCE: 1.1.1.1:8080</a:t>
            </a:r>
          </a:p>
          <a:p>
            <a:pPr fontAlgn="ctr"/>
            <a:r>
              <a:rPr lang="en-US" sz="1200"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rPr>
              <a:t>Device: AP (ESN...)</a:t>
            </a:r>
            <a:endParaRPr lang="en-US" altLang="zh-CN" sz="1200"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椭圆 97"/>
          <p:cNvSpPr>
            <a:spLocks noChangeAspect="1"/>
          </p:cNvSpPr>
          <p:nvPr/>
        </p:nvSpPr>
        <p:spPr>
          <a:xfrm>
            <a:off x="10710514" y="2976604"/>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椭圆 98"/>
          <p:cNvSpPr>
            <a:spLocks noChangeAspect="1"/>
          </p:cNvSpPr>
          <p:nvPr/>
        </p:nvSpPr>
        <p:spPr>
          <a:xfrm>
            <a:off x="8002871" y="4900297"/>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p:cNvSpPr txBox="1"/>
          <p:nvPr/>
        </p:nvSpPr>
        <p:spPr>
          <a:xfrm>
            <a:off x="6560789" y="4463031"/>
            <a:ext cx="1540622" cy="830997"/>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Proactively initiate a registration request to iMaster NCE.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2" name="图片 10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19532" y="2398479"/>
            <a:ext cx="951607" cy="540946"/>
          </a:xfrm>
          <a:prstGeom prst="rect">
            <a:avLst/>
          </a:prstGeom>
        </p:spPr>
      </p:pic>
      <p:sp>
        <p:nvSpPr>
          <p:cNvPr id="104" name="文本框 103"/>
          <p:cNvSpPr txBox="1"/>
          <p:nvPr/>
        </p:nvSpPr>
        <p:spPr>
          <a:xfrm>
            <a:off x="6483587" y="5263214"/>
            <a:ext cx="1157559" cy="276999"/>
          </a:xfrm>
          <a:prstGeom prst="rect">
            <a:avLst/>
          </a:prstGeom>
          <a:noFill/>
        </p:spPr>
        <p:txBody>
          <a:bodyPr wrap="square" rtlCol="0">
            <a:spAutoFit/>
          </a:bodyPr>
          <a:lstStyle/>
          <a:p>
            <a:pPr fontAlgn="ctr"/>
            <a:r>
              <a:rPr lang="en-US" sz="12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2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223811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a:sym typeface="Huawei Sans" panose="020C0503030203020204" pitchFamily="34" charset="0"/>
              </a:rPr>
              <a:t>Plug-and-Play of Devices </a:t>
            </a:r>
            <a:r>
              <a:rPr lang="en-US" altLang="zh-CN" dirty="0" smtClean="0">
                <a:sym typeface="Huawei Sans" panose="020C0503030203020204" pitchFamily="34" charset="0"/>
              </a:rPr>
              <a:t>(2)</a:t>
            </a:r>
            <a:endParaRPr lang="zh-CN" altLang="en-US" dirty="0">
              <a:sym typeface="Huawei Sans" panose="020C0503030203020204" pitchFamily="34" charset="0"/>
            </a:endParaRPr>
          </a:p>
        </p:txBody>
      </p:sp>
      <p:sp>
        <p:nvSpPr>
          <p:cNvPr id="35" name="圆角矩形 34"/>
          <p:cNvSpPr/>
          <p:nvPr/>
        </p:nvSpPr>
        <p:spPr>
          <a:xfrm>
            <a:off x="688383" y="993463"/>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Through web system</a:t>
            </a:r>
          </a:p>
        </p:txBody>
      </p:sp>
      <p:sp>
        <p:nvSpPr>
          <p:cNvPr id="37" name="圆角矩形 36"/>
          <p:cNvSpPr/>
          <p:nvPr/>
        </p:nvSpPr>
        <p:spPr>
          <a:xfrm>
            <a:off x="6300265" y="993463"/>
            <a:ext cx="5242970"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Through CLI</a:t>
            </a:r>
          </a:p>
        </p:txBody>
      </p:sp>
      <p:sp>
        <p:nvSpPr>
          <p:cNvPr id="38" name="圆角矩形 37"/>
          <p:cNvSpPr/>
          <p:nvPr/>
        </p:nvSpPr>
        <p:spPr>
          <a:xfrm>
            <a:off x="6300265" y="1485900"/>
            <a:ext cx="5242969" cy="402638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38"/>
          <p:cNvSpPr/>
          <p:nvPr/>
        </p:nvSpPr>
        <p:spPr>
          <a:xfrm>
            <a:off x="688383" y="5666896"/>
            <a:ext cx="5163734" cy="357540"/>
          </a:xfrm>
          <a:prstGeom prst="roundRect">
            <a:avLst>
              <a:gd name="adj" fmla="val 14624"/>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Devices supported: AR, firewall, switch, AP</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39"/>
          <p:cNvSpPr/>
          <p:nvPr/>
        </p:nvSpPr>
        <p:spPr>
          <a:xfrm>
            <a:off x="6300265" y="5666896"/>
            <a:ext cx="5242970" cy="357540"/>
          </a:xfrm>
          <a:prstGeom prst="roundRect">
            <a:avLst>
              <a:gd name="adj" fmla="val 14624"/>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Devices supported: AR, firewall, switch, AP</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35"/>
          <p:cNvSpPr/>
          <p:nvPr/>
        </p:nvSpPr>
        <p:spPr>
          <a:xfrm>
            <a:off x="688384" y="1485900"/>
            <a:ext cx="5163734" cy="402638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40"/>
          <p:cNvSpPr/>
          <p:nvPr/>
        </p:nvSpPr>
        <p:spPr>
          <a:xfrm>
            <a:off x="1014294" y="3407613"/>
            <a:ext cx="4511913" cy="1949169"/>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sz="1600"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descr="云AP蓝.png"/>
          <p:cNvPicPr>
            <a:picLocks noChangeAspect="1"/>
          </p:cNvPicPr>
          <p:nvPr/>
        </p:nvPicPr>
        <p:blipFill>
          <a:blip r:embed="rId3" cstate="print"/>
          <a:stretch>
            <a:fillRect/>
          </a:stretch>
        </p:blipFill>
        <p:spPr>
          <a:xfrm>
            <a:off x="2482722" y="3908694"/>
            <a:ext cx="536397" cy="438870"/>
          </a:xfrm>
          <a:prstGeom prst="rect">
            <a:avLst/>
          </a:prstGeom>
        </p:spPr>
      </p:pic>
      <p:sp>
        <p:nvSpPr>
          <p:cNvPr id="43" name="任意多边形 42"/>
          <p:cNvSpPr/>
          <p:nvPr/>
        </p:nvSpPr>
        <p:spPr>
          <a:xfrm>
            <a:off x="2492862" y="2627114"/>
            <a:ext cx="985656" cy="65904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任意多边形 43"/>
          <p:cNvSpPr/>
          <p:nvPr/>
        </p:nvSpPr>
        <p:spPr>
          <a:xfrm flipH="1">
            <a:off x="2310881" y="2268494"/>
            <a:ext cx="285595" cy="1587755"/>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 name="connsiteX0" fmla="*/ 0 w 5182848"/>
              <a:gd name="connsiteY0" fmla="*/ 1462383 h 1462383"/>
              <a:gd name="connsiteX1" fmla="*/ 2010397 w 5182848"/>
              <a:gd name="connsiteY1" fmla="*/ 0 h 1462383"/>
              <a:gd name="connsiteX0" fmla="*/ 0 w 5416097"/>
              <a:gd name="connsiteY0" fmla="*/ 1462383 h 1462383"/>
              <a:gd name="connsiteX1" fmla="*/ 2010397 w 5416097"/>
              <a:gd name="connsiteY1" fmla="*/ 0 h 1462383"/>
              <a:gd name="connsiteX0" fmla="*/ 0 w 4674310"/>
              <a:gd name="connsiteY0" fmla="*/ 1478921 h 1478921"/>
              <a:gd name="connsiteX1" fmla="*/ 269479 w 4674310"/>
              <a:gd name="connsiteY1" fmla="*/ 0 h 1478921"/>
              <a:gd name="connsiteX0" fmla="*/ 0 w 3500331"/>
              <a:gd name="connsiteY0" fmla="*/ 1478921 h 1478921"/>
              <a:gd name="connsiteX1" fmla="*/ 269479 w 3500331"/>
              <a:gd name="connsiteY1" fmla="*/ 0 h 1478921"/>
            </a:gdLst>
            <a:ahLst/>
            <a:cxnLst>
              <a:cxn ang="0">
                <a:pos x="connsiteX0" y="connsiteY0"/>
              </a:cxn>
              <a:cxn ang="0">
                <a:pos x="connsiteX1" y="connsiteY1"/>
              </a:cxn>
            </a:cxnLst>
            <a:rect l="l" t="t" r="r" b="b"/>
            <a:pathLst>
              <a:path w="3500331" h="1478921">
                <a:moveTo>
                  <a:pt x="0" y="1478921"/>
                </a:moveTo>
                <a:cubicBezTo>
                  <a:pt x="5421391" y="844155"/>
                  <a:pt x="3770300" y="476435"/>
                  <a:pt x="269479"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椭圆 44"/>
          <p:cNvSpPr>
            <a:spLocks noChangeAspect="1"/>
          </p:cNvSpPr>
          <p:nvPr/>
        </p:nvSpPr>
        <p:spPr>
          <a:xfrm>
            <a:off x="2241131" y="3281324"/>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a:xfrm>
            <a:off x="1014294" y="2921911"/>
            <a:ext cx="1237969" cy="461665"/>
          </a:xfrm>
          <a:prstGeom prst="rect">
            <a:avLst/>
          </a:prstGeom>
          <a:noFill/>
        </p:spPr>
        <p:txBody>
          <a:bodyPr wrap="squar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Register and get managed.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7" name="直接箭头连接符 46"/>
          <p:cNvCxnSpPr/>
          <p:nvPr/>
        </p:nvCxnSpPr>
        <p:spPr>
          <a:xfrm flipH="1">
            <a:off x="3079004" y="4128127"/>
            <a:ext cx="1454888" cy="1"/>
          </a:xfrm>
          <a:prstGeom prst="straightConnector1">
            <a:avLst/>
          </a:pr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pic>
        <p:nvPicPr>
          <p:cNvPr id="48" name="图片 47" descr="笔记本电脑.png"/>
          <p:cNvPicPr>
            <a:picLocks noChangeAspect="1"/>
          </p:cNvPicPr>
          <p:nvPr/>
        </p:nvPicPr>
        <p:blipFill>
          <a:blip r:embed="rId4" cstate="print"/>
          <a:stretch>
            <a:fillRect/>
          </a:stretch>
        </p:blipFill>
        <p:spPr>
          <a:xfrm>
            <a:off x="4477367" y="3902922"/>
            <a:ext cx="718446" cy="450410"/>
          </a:xfrm>
          <a:prstGeom prst="rect">
            <a:avLst/>
          </a:prstGeom>
        </p:spPr>
      </p:pic>
      <p:sp>
        <p:nvSpPr>
          <p:cNvPr id="49" name="椭圆 48"/>
          <p:cNvSpPr>
            <a:spLocks noChangeAspect="1"/>
          </p:cNvSpPr>
          <p:nvPr/>
        </p:nvSpPr>
        <p:spPr>
          <a:xfrm>
            <a:off x="4357248" y="4358387"/>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a:xfrm>
            <a:off x="2477128" y="4558291"/>
            <a:ext cx="3023235" cy="646331"/>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 the web system, configure Internet access parameters and IP address/URL and port number of iMaster NCE.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a:xfrm>
            <a:off x="3594037" y="3824649"/>
            <a:ext cx="606809" cy="276999"/>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Web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6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41131" y="1638427"/>
            <a:ext cx="951607" cy="540946"/>
          </a:xfrm>
          <a:prstGeom prst="rect">
            <a:avLst/>
          </a:prstGeom>
        </p:spPr>
      </p:pic>
      <p:sp>
        <p:nvSpPr>
          <p:cNvPr id="65" name="文本框 64"/>
          <p:cNvSpPr txBox="1"/>
          <p:nvPr/>
        </p:nvSpPr>
        <p:spPr>
          <a:xfrm>
            <a:off x="1014294" y="5050464"/>
            <a:ext cx="1066318" cy="276999"/>
          </a:xfrm>
          <a:prstGeom prst="rect">
            <a:avLst/>
          </a:prstGeom>
          <a:noFill/>
        </p:spPr>
        <p:txBody>
          <a:bodyPr wrap="none" rtlCol="0">
            <a:spAutoFit/>
          </a:bodyPr>
          <a:lstStyle/>
          <a:p>
            <a:pPr fontAlgn="ctr"/>
            <a:r>
              <a:rPr lang="en-US" sz="12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2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圆角矩形 51"/>
          <p:cNvSpPr/>
          <p:nvPr/>
        </p:nvSpPr>
        <p:spPr>
          <a:xfrm>
            <a:off x="6665793" y="3407613"/>
            <a:ext cx="4511913" cy="1949169"/>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sz="1600"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图片 52" descr="云AP蓝.png"/>
          <p:cNvPicPr>
            <a:picLocks noChangeAspect="1"/>
          </p:cNvPicPr>
          <p:nvPr/>
        </p:nvPicPr>
        <p:blipFill>
          <a:blip r:embed="rId3" cstate="print"/>
          <a:stretch>
            <a:fillRect/>
          </a:stretch>
        </p:blipFill>
        <p:spPr>
          <a:xfrm>
            <a:off x="8134221" y="3908694"/>
            <a:ext cx="536397" cy="438870"/>
          </a:xfrm>
          <a:prstGeom prst="rect">
            <a:avLst/>
          </a:prstGeom>
        </p:spPr>
      </p:pic>
      <p:sp>
        <p:nvSpPr>
          <p:cNvPr id="54" name="任意多边形 53"/>
          <p:cNvSpPr/>
          <p:nvPr/>
        </p:nvSpPr>
        <p:spPr>
          <a:xfrm>
            <a:off x="8144361" y="2627114"/>
            <a:ext cx="985656" cy="65904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任意多边形 54"/>
          <p:cNvSpPr/>
          <p:nvPr/>
        </p:nvSpPr>
        <p:spPr>
          <a:xfrm flipH="1">
            <a:off x="7962380" y="2268494"/>
            <a:ext cx="285595" cy="1587755"/>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 name="connsiteX0" fmla="*/ 0 w 5182848"/>
              <a:gd name="connsiteY0" fmla="*/ 1462383 h 1462383"/>
              <a:gd name="connsiteX1" fmla="*/ 2010397 w 5182848"/>
              <a:gd name="connsiteY1" fmla="*/ 0 h 1462383"/>
              <a:gd name="connsiteX0" fmla="*/ 0 w 5416097"/>
              <a:gd name="connsiteY0" fmla="*/ 1462383 h 1462383"/>
              <a:gd name="connsiteX1" fmla="*/ 2010397 w 5416097"/>
              <a:gd name="connsiteY1" fmla="*/ 0 h 1462383"/>
              <a:gd name="connsiteX0" fmla="*/ 0 w 4674310"/>
              <a:gd name="connsiteY0" fmla="*/ 1478921 h 1478921"/>
              <a:gd name="connsiteX1" fmla="*/ 269479 w 4674310"/>
              <a:gd name="connsiteY1" fmla="*/ 0 h 1478921"/>
              <a:gd name="connsiteX0" fmla="*/ 0 w 3500331"/>
              <a:gd name="connsiteY0" fmla="*/ 1478921 h 1478921"/>
              <a:gd name="connsiteX1" fmla="*/ 269479 w 3500331"/>
              <a:gd name="connsiteY1" fmla="*/ 0 h 1478921"/>
            </a:gdLst>
            <a:ahLst/>
            <a:cxnLst>
              <a:cxn ang="0">
                <a:pos x="connsiteX0" y="connsiteY0"/>
              </a:cxn>
              <a:cxn ang="0">
                <a:pos x="connsiteX1" y="connsiteY1"/>
              </a:cxn>
            </a:cxnLst>
            <a:rect l="l" t="t" r="r" b="b"/>
            <a:pathLst>
              <a:path w="3500331" h="1478921">
                <a:moveTo>
                  <a:pt x="0" y="1478921"/>
                </a:moveTo>
                <a:cubicBezTo>
                  <a:pt x="5421391" y="844155"/>
                  <a:pt x="3770300" y="476435"/>
                  <a:pt x="269479"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椭圆 55"/>
          <p:cNvSpPr>
            <a:spLocks noChangeAspect="1"/>
          </p:cNvSpPr>
          <p:nvPr/>
        </p:nvSpPr>
        <p:spPr>
          <a:xfrm>
            <a:off x="7892630" y="3281324"/>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a:xfrm>
            <a:off x="6665793" y="2921911"/>
            <a:ext cx="1237969" cy="461665"/>
          </a:xfrm>
          <a:prstGeom prst="rect">
            <a:avLst/>
          </a:prstGeom>
          <a:noFill/>
        </p:spPr>
        <p:txBody>
          <a:bodyPr wrap="squar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Register and get managed.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8" name="直接箭头连接符 57"/>
          <p:cNvCxnSpPr/>
          <p:nvPr/>
        </p:nvCxnSpPr>
        <p:spPr>
          <a:xfrm flipH="1">
            <a:off x="8730503" y="4128127"/>
            <a:ext cx="1454888" cy="1"/>
          </a:xfrm>
          <a:prstGeom prst="straightConnector1">
            <a:avLst/>
          </a:pr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pic>
        <p:nvPicPr>
          <p:cNvPr id="59" name="图片 58" descr="笔记本电脑.png"/>
          <p:cNvPicPr>
            <a:picLocks noChangeAspect="1"/>
          </p:cNvPicPr>
          <p:nvPr/>
        </p:nvPicPr>
        <p:blipFill>
          <a:blip r:embed="rId4" cstate="print"/>
          <a:stretch>
            <a:fillRect/>
          </a:stretch>
        </p:blipFill>
        <p:spPr>
          <a:xfrm>
            <a:off x="10128866" y="3902922"/>
            <a:ext cx="718446" cy="450410"/>
          </a:xfrm>
          <a:prstGeom prst="rect">
            <a:avLst/>
          </a:prstGeom>
        </p:spPr>
      </p:pic>
      <p:sp>
        <p:nvSpPr>
          <p:cNvPr id="60" name="椭圆 59"/>
          <p:cNvSpPr>
            <a:spLocks noChangeAspect="1"/>
          </p:cNvSpPr>
          <p:nvPr/>
        </p:nvSpPr>
        <p:spPr>
          <a:xfrm>
            <a:off x="10008747" y="4358387"/>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a:xfrm>
            <a:off x="8128627" y="4558291"/>
            <a:ext cx="2975031" cy="646331"/>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On the CLI, configure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Internet access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parameters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and IP address/URL and port number of iMaster NCE.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9678283" y="3824649"/>
            <a:ext cx="901166" cy="276999"/>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CLI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4" name="图片 6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8896" y="1638427"/>
            <a:ext cx="951607" cy="540946"/>
          </a:xfrm>
          <a:prstGeom prst="rect">
            <a:avLst/>
          </a:prstGeom>
        </p:spPr>
      </p:pic>
      <p:sp>
        <p:nvSpPr>
          <p:cNvPr id="66" name="文本框 65"/>
          <p:cNvSpPr txBox="1"/>
          <p:nvPr/>
        </p:nvSpPr>
        <p:spPr>
          <a:xfrm>
            <a:off x="6665793" y="5050464"/>
            <a:ext cx="1066318" cy="276999"/>
          </a:xfrm>
          <a:prstGeom prst="rect">
            <a:avLst/>
          </a:prstGeom>
          <a:noFill/>
        </p:spPr>
        <p:txBody>
          <a:bodyPr wrap="none" rtlCol="0">
            <a:spAutoFit/>
          </a:bodyPr>
          <a:lstStyle/>
          <a:p>
            <a:pPr fontAlgn="ctr"/>
            <a:r>
              <a:rPr lang="en-US" sz="12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2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656668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a:sym typeface="Huawei Sans" panose="020C0503030203020204" pitchFamily="34" charset="0"/>
              </a:rPr>
              <a:t>Plug-and-Play of Devices </a:t>
            </a:r>
            <a:r>
              <a:rPr lang="en-US" altLang="zh-CN" dirty="0" smtClean="0">
                <a:sym typeface="Huawei Sans" panose="020C0503030203020204" pitchFamily="34" charset="0"/>
              </a:rPr>
              <a:t>(3)</a:t>
            </a:r>
            <a:endParaRPr lang="zh-CN" altLang="en-US" dirty="0">
              <a:sym typeface="Huawei Sans" panose="020C0503030203020204" pitchFamily="34" charset="0"/>
            </a:endParaRPr>
          </a:p>
        </p:txBody>
      </p:sp>
      <p:sp>
        <p:nvSpPr>
          <p:cNvPr id="28" name="圆角矩形 27"/>
          <p:cNvSpPr/>
          <p:nvPr/>
        </p:nvSpPr>
        <p:spPr>
          <a:xfrm>
            <a:off x="4507912" y="3237168"/>
            <a:ext cx="4095384" cy="2159782"/>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sz="1400"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p:cNvCxnSpPr/>
          <p:nvPr/>
        </p:nvCxnSpPr>
        <p:spPr>
          <a:xfrm>
            <a:off x="6520092" y="3750102"/>
            <a:ext cx="0" cy="12738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圆角矩形 29"/>
          <p:cNvSpPr/>
          <p:nvPr/>
        </p:nvSpPr>
        <p:spPr>
          <a:xfrm>
            <a:off x="846340" y="993463"/>
            <a:ext cx="10499320"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Through DHCP Option 148</a:t>
            </a:r>
          </a:p>
        </p:txBody>
      </p:sp>
      <p:sp>
        <p:nvSpPr>
          <p:cNvPr id="31" name="圆角矩形 30"/>
          <p:cNvSpPr/>
          <p:nvPr/>
        </p:nvSpPr>
        <p:spPr>
          <a:xfrm>
            <a:off x="846338" y="1485900"/>
            <a:ext cx="10499324" cy="4109920"/>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任意多边形 31"/>
          <p:cNvSpPr/>
          <p:nvPr/>
        </p:nvSpPr>
        <p:spPr>
          <a:xfrm>
            <a:off x="5903599" y="2227619"/>
            <a:ext cx="1264712" cy="84562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a:xfrm>
            <a:off x="6882595" y="3474785"/>
            <a:ext cx="380232"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65955" y="3398483"/>
            <a:ext cx="540000" cy="439964"/>
          </a:xfrm>
          <a:prstGeom prst="rect">
            <a:avLst/>
          </a:prstGeom>
        </p:spPr>
      </p:pic>
      <p:pic>
        <p:nvPicPr>
          <p:cNvPr id="35" name="图片 34" descr="接入交换机.png"/>
          <p:cNvPicPr>
            <a:picLocks noChangeAspect="1"/>
          </p:cNvPicPr>
          <p:nvPr/>
        </p:nvPicPr>
        <p:blipFill>
          <a:blip r:embed="rId4" cstate="print"/>
          <a:stretch>
            <a:fillRect/>
          </a:stretch>
        </p:blipFill>
        <p:spPr>
          <a:xfrm>
            <a:off x="6266866" y="4793241"/>
            <a:ext cx="538178" cy="440328"/>
          </a:xfrm>
          <a:prstGeom prst="rect">
            <a:avLst/>
          </a:prstGeom>
        </p:spPr>
      </p:pic>
      <p:cxnSp>
        <p:nvCxnSpPr>
          <p:cNvPr id="36" name="直接箭头连接符 35"/>
          <p:cNvCxnSpPr/>
          <p:nvPr/>
        </p:nvCxnSpPr>
        <p:spPr>
          <a:xfrm>
            <a:off x="3243236" y="3632049"/>
            <a:ext cx="2915611" cy="0"/>
          </a:xfrm>
          <a:prstGeom prst="straightConnector1">
            <a:avLst/>
          </a:pr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7" name="椭圆 36"/>
          <p:cNvSpPr>
            <a:spLocks noChangeAspect="1"/>
          </p:cNvSpPr>
          <p:nvPr/>
        </p:nvSpPr>
        <p:spPr>
          <a:xfrm>
            <a:off x="3597759" y="3519848"/>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图片 37" descr="管理员-蓝.png"/>
          <p:cNvPicPr>
            <a:picLocks noChangeAspect="1"/>
          </p:cNvPicPr>
          <p:nvPr/>
        </p:nvPicPr>
        <p:blipFill>
          <a:blip r:embed="rId5" cstate="print"/>
          <a:stretch>
            <a:fillRect/>
          </a:stretch>
        </p:blipFill>
        <p:spPr>
          <a:xfrm>
            <a:off x="2716720" y="3427846"/>
            <a:ext cx="490909" cy="401654"/>
          </a:xfrm>
          <a:prstGeom prst="rect">
            <a:avLst/>
          </a:prstGeom>
        </p:spPr>
      </p:pic>
      <p:sp>
        <p:nvSpPr>
          <p:cNvPr id="39" name="文本框 38"/>
          <p:cNvSpPr txBox="1"/>
          <p:nvPr/>
        </p:nvSpPr>
        <p:spPr>
          <a:xfrm>
            <a:off x="860207" y="3764549"/>
            <a:ext cx="3678707" cy="1831271"/>
          </a:xfrm>
          <a:prstGeom prst="rect">
            <a:avLst/>
          </a:prstGeom>
          <a:noFill/>
        </p:spPr>
        <p:txBody>
          <a:bodyPr wrap="square" rtlCol="0">
            <a:spAutoFit/>
          </a:bodyPr>
          <a:lstStyle/>
          <a:p>
            <a:pPr marL="285750" indent="-285750" fontAlgn="ctr">
              <a:spcAft>
                <a:spcPts val="6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network administrator has deployed the DHCP service on the network in advance (by deploying the DHCP service on the egress device or deploying an independent DHCP server.)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spcAft>
                <a:spcPts val="6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 addition to delivering IP addresses to the devices to be deployed, the DHCP server uses DHCP Option 148 to notify the devices of the iMaster NCE IP address and port number.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箭头连接符 39"/>
          <p:cNvCxnSpPr/>
          <p:nvPr/>
        </p:nvCxnSpPr>
        <p:spPr>
          <a:xfrm flipV="1">
            <a:off x="6265955" y="3921064"/>
            <a:ext cx="0" cy="850568"/>
          </a:xfrm>
          <a:prstGeom prst="straightConnector1">
            <a:avLst/>
          </a:pr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41" name="椭圆 40"/>
          <p:cNvSpPr>
            <a:spLocks noChangeAspect="1"/>
          </p:cNvSpPr>
          <p:nvPr/>
        </p:nvSpPr>
        <p:spPr>
          <a:xfrm>
            <a:off x="6146728" y="4237052"/>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a:xfrm>
            <a:off x="4624653" y="4199403"/>
            <a:ext cx="1512168" cy="276999"/>
          </a:xfrm>
          <a:prstGeom prst="rect">
            <a:avLst/>
          </a:prstGeom>
          <a:noFill/>
        </p:spPr>
        <p:txBody>
          <a:bodyPr wrap="squar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DHCP request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直接箭头连接符 42"/>
          <p:cNvCxnSpPr/>
          <p:nvPr/>
        </p:nvCxnSpPr>
        <p:spPr>
          <a:xfrm>
            <a:off x="6761766" y="3865623"/>
            <a:ext cx="0" cy="902960"/>
          </a:xfrm>
          <a:prstGeom prst="straightConnector1">
            <a:avLst/>
          </a:pr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44" name="椭圆 43"/>
          <p:cNvSpPr>
            <a:spLocks noChangeAspect="1"/>
          </p:cNvSpPr>
          <p:nvPr/>
        </p:nvSpPr>
        <p:spPr>
          <a:xfrm>
            <a:off x="6650115" y="4128412"/>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a:xfrm>
            <a:off x="6865228" y="3966110"/>
            <a:ext cx="1512168" cy="646331"/>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DHCP response carrying Option 148</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任意多边形 45"/>
          <p:cNvSpPr/>
          <p:nvPr/>
        </p:nvSpPr>
        <p:spPr>
          <a:xfrm>
            <a:off x="6880908" y="1852418"/>
            <a:ext cx="2002888" cy="3033232"/>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 name="connsiteX0" fmla="*/ 0 w 5182848"/>
              <a:gd name="connsiteY0" fmla="*/ 1462383 h 1462383"/>
              <a:gd name="connsiteX1" fmla="*/ 2010397 w 5182848"/>
              <a:gd name="connsiteY1" fmla="*/ 0 h 1462383"/>
              <a:gd name="connsiteX0" fmla="*/ 0 w 5416097"/>
              <a:gd name="connsiteY0" fmla="*/ 1462383 h 1462383"/>
              <a:gd name="connsiteX1" fmla="*/ 2010397 w 5416097"/>
              <a:gd name="connsiteY1" fmla="*/ 0 h 1462383"/>
              <a:gd name="connsiteX0" fmla="*/ 0 w 4674310"/>
              <a:gd name="connsiteY0" fmla="*/ 1478921 h 1478921"/>
              <a:gd name="connsiteX1" fmla="*/ 269479 w 4674310"/>
              <a:gd name="connsiteY1" fmla="*/ 0 h 1478921"/>
              <a:gd name="connsiteX0" fmla="*/ 0 w 3500331"/>
              <a:gd name="connsiteY0" fmla="*/ 1478921 h 1478921"/>
              <a:gd name="connsiteX1" fmla="*/ 269479 w 3500331"/>
              <a:gd name="connsiteY1" fmla="*/ 0 h 1478921"/>
              <a:gd name="connsiteX0" fmla="*/ 0 w 3471698"/>
              <a:gd name="connsiteY0" fmla="*/ 1495024 h 1495024"/>
              <a:gd name="connsiteX1" fmla="*/ 204509 w 3471698"/>
              <a:gd name="connsiteY1" fmla="*/ 0 h 1495024"/>
              <a:gd name="connsiteX0" fmla="*/ 0 w 3248647"/>
              <a:gd name="connsiteY0" fmla="*/ 1495024 h 1495024"/>
              <a:gd name="connsiteX1" fmla="*/ 204509 w 3248647"/>
              <a:gd name="connsiteY1" fmla="*/ 0 h 1495024"/>
              <a:gd name="connsiteX0" fmla="*/ 0 w 3161048"/>
              <a:gd name="connsiteY0" fmla="*/ 1490998 h 1490998"/>
              <a:gd name="connsiteX1" fmla="*/ 9597 w 3161048"/>
              <a:gd name="connsiteY1" fmla="*/ 0 h 1490998"/>
              <a:gd name="connsiteX0" fmla="*/ 0 w 2931594"/>
              <a:gd name="connsiteY0" fmla="*/ 1490998 h 1490998"/>
              <a:gd name="connsiteX1" fmla="*/ 9597 w 2931594"/>
              <a:gd name="connsiteY1" fmla="*/ 0 h 1490998"/>
            </a:gdLst>
            <a:ahLst/>
            <a:cxnLst>
              <a:cxn ang="0">
                <a:pos x="connsiteX0" y="connsiteY0"/>
              </a:cxn>
              <a:cxn ang="0">
                <a:pos x="connsiteX1" y="connsiteY1"/>
              </a:cxn>
            </a:cxnLst>
            <a:rect l="l" t="t" r="r" b="b"/>
            <a:pathLst>
              <a:path w="2931594" h="1490998">
                <a:moveTo>
                  <a:pt x="0" y="1490998"/>
                </a:moveTo>
                <a:cubicBezTo>
                  <a:pt x="4862645" y="1206484"/>
                  <a:pt x="2821730" y="311374"/>
                  <a:pt x="9597"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椭圆 46"/>
          <p:cNvSpPr>
            <a:spLocks noChangeAspect="1"/>
          </p:cNvSpPr>
          <p:nvPr/>
        </p:nvSpPr>
        <p:spPr>
          <a:xfrm>
            <a:off x="8648256" y="3934592"/>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a:xfrm>
            <a:off x="8883796" y="3876237"/>
            <a:ext cx="2372996" cy="646331"/>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Proactively initiate a registration request to iMaster NCE.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圆角矩形 48"/>
          <p:cNvSpPr/>
          <p:nvPr/>
        </p:nvSpPr>
        <p:spPr>
          <a:xfrm>
            <a:off x="846337" y="5663418"/>
            <a:ext cx="10499321" cy="356922"/>
          </a:xfrm>
          <a:prstGeom prst="roundRect">
            <a:avLst>
              <a:gd name="adj" fmla="val 14624"/>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Devices supported: AR, switch, AP</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a:xfrm>
            <a:off x="4322258" y="4867859"/>
            <a:ext cx="1814564" cy="276999"/>
          </a:xfrm>
          <a:prstGeom prst="rect">
            <a:avLst/>
          </a:prstGeom>
          <a:noFill/>
        </p:spPr>
        <p:txBody>
          <a:bodyPr wrap="squar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Switch to be deployed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图片 5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44288" y="1580302"/>
            <a:ext cx="951607" cy="540946"/>
          </a:xfrm>
          <a:prstGeom prst="rect">
            <a:avLst/>
          </a:prstGeom>
        </p:spPr>
      </p:pic>
      <p:sp>
        <p:nvSpPr>
          <p:cNvPr id="52" name="文本框 51"/>
          <p:cNvSpPr txBox="1"/>
          <p:nvPr/>
        </p:nvSpPr>
        <p:spPr>
          <a:xfrm>
            <a:off x="7542614" y="5095069"/>
            <a:ext cx="1060682" cy="276999"/>
          </a:xfrm>
          <a:prstGeom prst="rect">
            <a:avLst/>
          </a:prstGeom>
          <a:noFill/>
        </p:spPr>
        <p:txBody>
          <a:bodyPr wrap="square" rtlCol="0">
            <a:spAutoFit/>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665955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a:sym typeface="Huawei Sans" panose="020C0503030203020204" pitchFamily="34" charset="0"/>
              </a:rPr>
              <a:t>Plug-and-Play of Devices </a:t>
            </a:r>
            <a:r>
              <a:rPr lang="en-US" altLang="zh-CN" dirty="0" smtClean="0">
                <a:sym typeface="Huawei Sans" panose="020C0503030203020204" pitchFamily="34" charset="0"/>
              </a:rPr>
              <a:t>(4)</a:t>
            </a:r>
            <a:endParaRPr lang="zh-CN" altLang="en-US" dirty="0">
              <a:sym typeface="Huawei Sans" panose="020C0503030203020204" pitchFamily="34" charset="0"/>
            </a:endParaRPr>
          </a:p>
        </p:txBody>
      </p:sp>
      <p:sp>
        <p:nvSpPr>
          <p:cNvPr id="68" name="圆角矩形 67"/>
          <p:cNvSpPr/>
          <p:nvPr/>
        </p:nvSpPr>
        <p:spPr>
          <a:xfrm>
            <a:off x="584096" y="3693673"/>
            <a:ext cx="3923816" cy="1966948"/>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sz="1600"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圆角矩形 68"/>
          <p:cNvSpPr/>
          <p:nvPr/>
        </p:nvSpPr>
        <p:spPr>
          <a:xfrm>
            <a:off x="480288" y="993463"/>
            <a:ext cx="11231422"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Email-based deployment</a:t>
            </a:r>
          </a:p>
        </p:txBody>
      </p:sp>
      <p:sp>
        <p:nvSpPr>
          <p:cNvPr id="70" name="圆角矩形 69"/>
          <p:cNvSpPr/>
          <p:nvPr/>
        </p:nvSpPr>
        <p:spPr>
          <a:xfrm>
            <a:off x="480288" y="5843796"/>
            <a:ext cx="11231422" cy="363329"/>
          </a:xfrm>
          <a:prstGeom prst="roundRect">
            <a:avLst>
              <a:gd name="adj" fmla="val 14624"/>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Devices supported: A</a:t>
            </a: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1" name="直接连接符 70"/>
          <p:cNvCxnSpPr/>
          <p:nvPr/>
        </p:nvCxnSpPr>
        <p:spPr>
          <a:xfrm flipH="1">
            <a:off x="1829642" y="2839142"/>
            <a:ext cx="15121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3220646" y="2300724"/>
            <a:ext cx="0" cy="29739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60601" y="3931475"/>
            <a:ext cx="540000" cy="442800"/>
          </a:xfrm>
          <a:prstGeom prst="rect">
            <a:avLst/>
          </a:prstGeom>
        </p:spPr>
      </p:pic>
      <p:sp>
        <p:nvSpPr>
          <p:cNvPr id="74" name="任意多边形 73"/>
          <p:cNvSpPr>
            <a:spLocks noChangeAspect="1"/>
          </p:cNvSpPr>
          <p:nvPr/>
        </p:nvSpPr>
        <p:spPr>
          <a:xfrm>
            <a:off x="2809304" y="2530611"/>
            <a:ext cx="842595" cy="56338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5" name="图片 74" descr="笔记本电脑.png"/>
          <p:cNvPicPr>
            <a:picLocks noChangeAspect="1"/>
          </p:cNvPicPr>
          <p:nvPr/>
        </p:nvPicPr>
        <p:blipFill>
          <a:blip r:embed="rId4" cstate="print"/>
          <a:stretch>
            <a:fillRect/>
          </a:stretch>
        </p:blipFill>
        <p:spPr>
          <a:xfrm>
            <a:off x="2960712" y="5262202"/>
            <a:ext cx="539779" cy="338400"/>
          </a:xfrm>
          <a:prstGeom prst="rect">
            <a:avLst/>
          </a:prstGeom>
        </p:spPr>
      </p:pic>
      <p:pic>
        <p:nvPicPr>
          <p:cNvPr id="76" name="图片 7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95410" y="1672657"/>
            <a:ext cx="490909" cy="401976"/>
          </a:xfrm>
          <a:prstGeom prst="rect">
            <a:avLst/>
          </a:prstGeom>
        </p:spPr>
      </p:pic>
      <p:sp>
        <p:nvSpPr>
          <p:cNvPr id="77" name="下箭头 76"/>
          <p:cNvSpPr/>
          <p:nvPr/>
        </p:nvSpPr>
        <p:spPr>
          <a:xfrm rot="5400000" flipV="1">
            <a:off x="2211345" y="1557098"/>
            <a:ext cx="208925" cy="633095"/>
          </a:xfrm>
          <a:prstGeom prst="downArrow">
            <a:avLst/>
          </a:pr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8" name="图片 77" descr="wifi信号蓝.png"/>
          <p:cNvPicPr>
            <a:picLocks noChangeAspect="1"/>
          </p:cNvPicPr>
          <p:nvPr/>
        </p:nvPicPr>
        <p:blipFill>
          <a:blip r:embed="rId6" cstate="print"/>
          <a:stretch>
            <a:fillRect/>
          </a:stretch>
        </p:blipFill>
        <p:spPr>
          <a:xfrm rot="8100000">
            <a:off x="3422874" y="4410591"/>
            <a:ext cx="285606" cy="239153"/>
          </a:xfrm>
          <a:prstGeom prst="rect">
            <a:avLst/>
          </a:prstGeom>
        </p:spPr>
      </p:pic>
      <p:pic>
        <p:nvPicPr>
          <p:cNvPr id="79" name="图片 78" descr="wifi信号蓝.png"/>
          <p:cNvPicPr>
            <a:picLocks noChangeAspect="1"/>
          </p:cNvPicPr>
          <p:nvPr/>
        </p:nvPicPr>
        <p:blipFill>
          <a:blip r:embed="rId6" cstate="print"/>
          <a:stretch>
            <a:fillRect/>
          </a:stretch>
        </p:blipFill>
        <p:spPr>
          <a:xfrm rot="2700000">
            <a:off x="3421725" y="4970726"/>
            <a:ext cx="285606" cy="239153"/>
          </a:xfrm>
          <a:prstGeom prst="rect">
            <a:avLst/>
          </a:prstGeom>
        </p:spPr>
      </p:pic>
      <p:sp>
        <p:nvSpPr>
          <p:cNvPr id="80" name="椭圆 79"/>
          <p:cNvSpPr>
            <a:spLocks noChangeAspect="1"/>
          </p:cNvSpPr>
          <p:nvPr/>
        </p:nvSpPr>
        <p:spPr>
          <a:xfrm>
            <a:off x="1931824" y="1745628"/>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1" name="图片 80" descr="通用服务器-蓝.png"/>
          <p:cNvPicPr>
            <a:picLocks noChangeAspect="1"/>
          </p:cNvPicPr>
          <p:nvPr/>
        </p:nvPicPr>
        <p:blipFill>
          <a:blip r:embed="rId7" cstate="print"/>
          <a:stretch>
            <a:fillRect/>
          </a:stretch>
        </p:blipFill>
        <p:spPr>
          <a:xfrm>
            <a:off x="1456576" y="2638316"/>
            <a:ext cx="490909" cy="401653"/>
          </a:xfrm>
          <a:prstGeom prst="rect">
            <a:avLst/>
          </a:prstGeom>
        </p:spPr>
      </p:pic>
      <p:sp>
        <p:nvSpPr>
          <p:cNvPr id="82" name="文本框 81"/>
          <p:cNvSpPr txBox="1"/>
          <p:nvPr/>
        </p:nvSpPr>
        <p:spPr>
          <a:xfrm>
            <a:off x="949758" y="2064680"/>
            <a:ext cx="1384746"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Network administrator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a:xfrm>
            <a:off x="1249062" y="3033791"/>
            <a:ext cx="1042272" cy="276999"/>
          </a:xfrm>
          <a:prstGeom prst="rect">
            <a:avLst/>
          </a:prstGeom>
          <a:noFill/>
        </p:spPr>
        <p:txBody>
          <a:bodyPr wrap="non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Email 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p:cNvSpPr txBox="1"/>
          <p:nvPr/>
        </p:nvSpPr>
        <p:spPr>
          <a:xfrm>
            <a:off x="913212" y="4643162"/>
            <a:ext cx="1595671"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Site deployment personnel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下箭头 84"/>
          <p:cNvSpPr/>
          <p:nvPr/>
        </p:nvSpPr>
        <p:spPr>
          <a:xfrm rot="5400000" flipV="1">
            <a:off x="2396559" y="5021632"/>
            <a:ext cx="208925" cy="766045"/>
          </a:xfrm>
          <a:prstGeom prst="downArrow">
            <a:avLst/>
          </a:pr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a:xfrm>
            <a:off x="3500491" y="3960666"/>
            <a:ext cx="380232"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任意多边形 86"/>
          <p:cNvSpPr/>
          <p:nvPr/>
        </p:nvSpPr>
        <p:spPr>
          <a:xfrm flipH="1" flipV="1">
            <a:off x="1988832" y="2315468"/>
            <a:ext cx="971768" cy="421803"/>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 name="connsiteX0" fmla="*/ 1849272 w 2110960"/>
              <a:gd name="connsiteY0" fmla="*/ 4136230 h 4138472"/>
              <a:gd name="connsiteX1" fmla="*/ 0 w 2110960"/>
              <a:gd name="connsiteY1" fmla="*/ 0 h 4138472"/>
              <a:gd name="connsiteX0" fmla="*/ 0 w 981567"/>
              <a:gd name="connsiteY0" fmla="*/ 1169158 h 1233895"/>
              <a:gd name="connsiteX1" fmla="*/ 582404 w 981567"/>
              <a:gd name="connsiteY1" fmla="*/ 0 h 1233895"/>
              <a:gd name="connsiteX0" fmla="*/ 0 w 670939"/>
              <a:gd name="connsiteY0" fmla="*/ 1169158 h 1194339"/>
              <a:gd name="connsiteX1" fmla="*/ 582404 w 670939"/>
              <a:gd name="connsiteY1" fmla="*/ 0 h 1194339"/>
              <a:gd name="connsiteX0" fmla="*/ 0 w 703418"/>
              <a:gd name="connsiteY0" fmla="*/ 1251197 h 1271213"/>
              <a:gd name="connsiteX1" fmla="*/ 636770 w 703418"/>
              <a:gd name="connsiteY1" fmla="*/ 0 h 1271213"/>
              <a:gd name="connsiteX0" fmla="*/ 0 w 636858"/>
              <a:gd name="connsiteY0" fmla="*/ 1251197 h 1251197"/>
              <a:gd name="connsiteX1" fmla="*/ 636770 w 636858"/>
              <a:gd name="connsiteY1" fmla="*/ 0 h 1251197"/>
              <a:gd name="connsiteX0" fmla="*/ 0 w 587440"/>
              <a:gd name="connsiteY0" fmla="*/ 1415275 h 1415275"/>
              <a:gd name="connsiteX1" fmla="*/ 587345 w 587440"/>
              <a:gd name="connsiteY1" fmla="*/ 0 h 1415275"/>
              <a:gd name="connsiteX0" fmla="*/ 0 w 587345"/>
              <a:gd name="connsiteY0" fmla="*/ 1415275 h 1415275"/>
              <a:gd name="connsiteX1" fmla="*/ 587345 w 587345"/>
              <a:gd name="connsiteY1" fmla="*/ 0 h 1415275"/>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71783"/>
              <a:gd name="connsiteY0" fmla="*/ 1521069 h 1521069"/>
              <a:gd name="connsiteX1" fmla="*/ 571783 w 571783"/>
              <a:gd name="connsiteY1" fmla="*/ 0 h 1521069"/>
              <a:gd name="connsiteX0" fmla="*/ 0 w 571783"/>
              <a:gd name="connsiteY0" fmla="*/ 1521069 h 1521069"/>
              <a:gd name="connsiteX1" fmla="*/ 571783 w 571783"/>
              <a:gd name="connsiteY1" fmla="*/ 0 h 1521069"/>
              <a:gd name="connsiteX0" fmla="*/ 0 w 570380"/>
              <a:gd name="connsiteY0" fmla="*/ 1527706 h 1527706"/>
              <a:gd name="connsiteX1" fmla="*/ 570380 w 570380"/>
              <a:gd name="connsiteY1" fmla="*/ 0 h 1527706"/>
              <a:gd name="connsiteX0" fmla="*/ 0 w 570380"/>
              <a:gd name="connsiteY0" fmla="*/ 1527706 h 1527706"/>
              <a:gd name="connsiteX1" fmla="*/ 570380 w 570380"/>
              <a:gd name="connsiteY1" fmla="*/ 0 h 1527706"/>
            </a:gdLst>
            <a:ahLst/>
            <a:cxnLst>
              <a:cxn ang="0">
                <a:pos x="connsiteX0" y="connsiteY0"/>
              </a:cxn>
              <a:cxn ang="0">
                <a:pos x="connsiteX1" y="connsiteY1"/>
              </a:cxn>
            </a:cxnLst>
            <a:rect l="l" t="t" r="r" b="b"/>
            <a:pathLst>
              <a:path w="570380" h="1527706">
                <a:moveTo>
                  <a:pt x="0" y="1527706"/>
                </a:moveTo>
                <a:cubicBezTo>
                  <a:pt x="75954" y="297055"/>
                  <a:pt x="227382" y="81712"/>
                  <a:pt x="570380"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任意多边形 87"/>
          <p:cNvSpPr/>
          <p:nvPr/>
        </p:nvSpPr>
        <p:spPr>
          <a:xfrm>
            <a:off x="2013139" y="2960337"/>
            <a:ext cx="947461" cy="2307748"/>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 name="connsiteX0" fmla="*/ 1849272 w 2110960"/>
              <a:gd name="connsiteY0" fmla="*/ 4136230 h 4138472"/>
              <a:gd name="connsiteX1" fmla="*/ 0 w 2110960"/>
              <a:gd name="connsiteY1" fmla="*/ 0 h 4138472"/>
              <a:gd name="connsiteX0" fmla="*/ 0 w 981567"/>
              <a:gd name="connsiteY0" fmla="*/ 1169158 h 1233895"/>
              <a:gd name="connsiteX1" fmla="*/ 582404 w 981567"/>
              <a:gd name="connsiteY1" fmla="*/ 0 h 1233895"/>
              <a:gd name="connsiteX0" fmla="*/ 0 w 670939"/>
              <a:gd name="connsiteY0" fmla="*/ 1169158 h 1194339"/>
              <a:gd name="connsiteX1" fmla="*/ 582404 w 670939"/>
              <a:gd name="connsiteY1" fmla="*/ 0 h 1194339"/>
              <a:gd name="connsiteX0" fmla="*/ 0 w 703418"/>
              <a:gd name="connsiteY0" fmla="*/ 1251197 h 1271213"/>
              <a:gd name="connsiteX1" fmla="*/ 636770 w 703418"/>
              <a:gd name="connsiteY1" fmla="*/ 0 h 1271213"/>
              <a:gd name="connsiteX0" fmla="*/ 0 w 636858"/>
              <a:gd name="connsiteY0" fmla="*/ 1251197 h 1251197"/>
              <a:gd name="connsiteX1" fmla="*/ 636770 w 636858"/>
              <a:gd name="connsiteY1" fmla="*/ 0 h 1251197"/>
              <a:gd name="connsiteX0" fmla="*/ 0 w 587440"/>
              <a:gd name="connsiteY0" fmla="*/ 1415275 h 1415275"/>
              <a:gd name="connsiteX1" fmla="*/ 587345 w 587440"/>
              <a:gd name="connsiteY1" fmla="*/ 0 h 1415275"/>
              <a:gd name="connsiteX0" fmla="*/ 0 w 587345"/>
              <a:gd name="connsiteY0" fmla="*/ 1415275 h 1415275"/>
              <a:gd name="connsiteX1" fmla="*/ 587345 w 587345"/>
              <a:gd name="connsiteY1" fmla="*/ 0 h 1415275"/>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90138"/>
              <a:gd name="connsiteY0" fmla="*/ 465146 h 547247"/>
              <a:gd name="connsiteX1" fmla="*/ 590138 w 590138"/>
              <a:gd name="connsiteY1" fmla="*/ 546201 h 547247"/>
              <a:gd name="connsiteX0" fmla="*/ 0 w 590138"/>
              <a:gd name="connsiteY0" fmla="*/ 89 h 89640"/>
              <a:gd name="connsiteX1" fmla="*/ 590138 w 590138"/>
              <a:gd name="connsiteY1" fmla="*/ 81144 h 89640"/>
              <a:gd name="connsiteX0" fmla="*/ 0 w 300578"/>
              <a:gd name="connsiteY0" fmla="*/ 3 h 4904651"/>
              <a:gd name="connsiteX1" fmla="*/ 300578 w 300578"/>
              <a:gd name="connsiteY1" fmla="*/ 4904387 h 4904651"/>
              <a:gd name="connsiteX0" fmla="*/ 0 w 300578"/>
              <a:gd name="connsiteY0" fmla="*/ 3 h 4904387"/>
              <a:gd name="connsiteX1" fmla="*/ 300578 w 300578"/>
              <a:gd name="connsiteY1" fmla="*/ 4904387 h 4904387"/>
              <a:gd name="connsiteX0" fmla="*/ 0 w 300578"/>
              <a:gd name="connsiteY0" fmla="*/ 156 h 4904540"/>
              <a:gd name="connsiteX1" fmla="*/ 300578 w 300578"/>
              <a:gd name="connsiteY1" fmla="*/ 4904540 h 4904540"/>
              <a:gd name="connsiteX0" fmla="*/ 0 w 300578"/>
              <a:gd name="connsiteY0" fmla="*/ 87 h 4904471"/>
              <a:gd name="connsiteX1" fmla="*/ 300578 w 300578"/>
              <a:gd name="connsiteY1" fmla="*/ 4904471 h 4904471"/>
              <a:gd name="connsiteX0" fmla="*/ 0 w 326902"/>
              <a:gd name="connsiteY0" fmla="*/ 87 h 4848168"/>
              <a:gd name="connsiteX1" fmla="*/ 326902 w 326902"/>
              <a:gd name="connsiteY1" fmla="*/ 4848168 h 4848168"/>
            </a:gdLst>
            <a:ahLst/>
            <a:cxnLst>
              <a:cxn ang="0">
                <a:pos x="connsiteX0" y="connsiteY0"/>
              </a:cxn>
              <a:cxn ang="0">
                <a:pos x="connsiteX1" y="connsiteY1"/>
              </a:cxn>
            </a:cxnLst>
            <a:rect l="l" t="t" r="r" b="b"/>
            <a:pathLst>
              <a:path w="326902" h="4848168">
                <a:moveTo>
                  <a:pt x="0" y="87"/>
                </a:moveTo>
                <a:cubicBezTo>
                  <a:pt x="524710" y="-22562"/>
                  <a:pt x="-114317" y="4327024"/>
                  <a:pt x="326902" y="4848168"/>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椭圆 88"/>
          <p:cNvSpPr>
            <a:spLocks noChangeAspect="1"/>
          </p:cNvSpPr>
          <p:nvPr/>
        </p:nvSpPr>
        <p:spPr>
          <a:xfrm>
            <a:off x="2555925" y="2498419"/>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椭圆 89"/>
          <p:cNvSpPr>
            <a:spLocks noChangeAspect="1"/>
          </p:cNvSpPr>
          <p:nvPr/>
        </p:nvSpPr>
        <p:spPr>
          <a:xfrm>
            <a:off x="2134754" y="5288414"/>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任意多边形 90"/>
          <p:cNvSpPr/>
          <p:nvPr/>
        </p:nvSpPr>
        <p:spPr>
          <a:xfrm flipH="1">
            <a:off x="3543881" y="4109216"/>
            <a:ext cx="662749" cy="1190976"/>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 name="connsiteX0" fmla="*/ 1849272 w 2110960"/>
              <a:gd name="connsiteY0" fmla="*/ 4136230 h 4138472"/>
              <a:gd name="connsiteX1" fmla="*/ 0 w 2110960"/>
              <a:gd name="connsiteY1" fmla="*/ 0 h 4138472"/>
              <a:gd name="connsiteX0" fmla="*/ 0 w 981567"/>
              <a:gd name="connsiteY0" fmla="*/ 1169158 h 1233895"/>
              <a:gd name="connsiteX1" fmla="*/ 582404 w 981567"/>
              <a:gd name="connsiteY1" fmla="*/ 0 h 1233895"/>
              <a:gd name="connsiteX0" fmla="*/ 0 w 670939"/>
              <a:gd name="connsiteY0" fmla="*/ 1169158 h 1194339"/>
              <a:gd name="connsiteX1" fmla="*/ 582404 w 670939"/>
              <a:gd name="connsiteY1" fmla="*/ 0 h 1194339"/>
              <a:gd name="connsiteX0" fmla="*/ 0 w 703418"/>
              <a:gd name="connsiteY0" fmla="*/ 1251197 h 1271213"/>
              <a:gd name="connsiteX1" fmla="*/ 636770 w 703418"/>
              <a:gd name="connsiteY1" fmla="*/ 0 h 1271213"/>
              <a:gd name="connsiteX0" fmla="*/ 0 w 636858"/>
              <a:gd name="connsiteY0" fmla="*/ 1251197 h 1251197"/>
              <a:gd name="connsiteX1" fmla="*/ 636770 w 636858"/>
              <a:gd name="connsiteY1" fmla="*/ 0 h 1251197"/>
              <a:gd name="connsiteX0" fmla="*/ 0 w 587440"/>
              <a:gd name="connsiteY0" fmla="*/ 1415275 h 1415275"/>
              <a:gd name="connsiteX1" fmla="*/ 587345 w 587440"/>
              <a:gd name="connsiteY1" fmla="*/ 0 h 1415275"/>
              <a:gd name="connsiteX0" fmla="*/ 0 w 587345"/>
              <a:gd name="connsiteY0" fmla="*/ 1415275 h 1415275"/>
              <a:gd name="connsiteX1" fmla="*/ 587345 w 587345"/>
              <a:gd name="connsiteY1" fmla="*/ 0 h 1415275"/>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959452 w 959622"/>
              <a:gd name="connsiteY0" fmla="*/ 2942373 h 2942373"/>
              <a:gd name="connsiteX1" fmla="*/ 60420 w 959622"/>
              <a:gd name="connsiteY1" fmla="*/ 0 h 2942373"/>
              <a:gd name="connsiteX0" fmla="*/ 997454 w 997454"/>
              <a:gd name="connsiteY0" fmla="*/ 2942373 h 2942373"/>
              <a:gd name="connsiteX1" fmla="*/ 98422 w 997454"/>
              <a:gd name="connsiteY1" fmla="*/ 0 h 2942373"/>
              <a:gd name="connsiteX0" fmla="*/ 535503 w 535503"/>
              <a:gd name="connsiteY0" fmla="*/ 1286760 h 1286760"/>
              <a:gd name="connsiteX1" fmla="*/ 211712 w 535503"/>
              <a:gd name="connsiteY1" fmla="*/ 0 h 1286760"/>
              <a:gd name="connsiteX0" fmla="*/ 438649 w 438649"/>
              <a:gd name="connsiteY0" fmla="*/ 1286760 h 1286760"/>
              <a:gd name="connsiteX1" fmla="*/ 114858 w 438649"/>
              <a:gd name="connsiteY1" fmla="*/ 0 h 1286760"/>
              <a:gd name="connsiteX0" fmla="*/ 369202 w 369202"/>
              <a:gd name="connsiteY0" fmla="*/ 1286760 h 1286760"/>
              <a:gd name="connsiteX1" fmla="*/ 45411 w 369202"/>
              <a:gd name="connsiteY1" fmla="*/ 0 h 1286760"/>
              <a:gd name="connsiteX0" fmla="*/ 425229 w 425229"/>
              <a:gd name="connsiteY0" fmla="*/ 1286760 h 1286760"/>
              <a:gd name="connsiteX1" fmla="*/ 101438 w 425229"/>
              <a:gd name="connsiteY1" fmla="*/ 0 h 1286760"/>
              <a:gd name="connsiteX0" fmla="*/ 329526 w 329526"/>
              <a:gd name="connsiteY0" fmla="*/ 1380638 h 1380638"/>
              <a:gd name="connsiteX1" fmla="*/ 132827 w 329526"/>
              <a:gd name="connsiteY1" fmla="*/ 0 h 1380638"/>
              <a:gd name="connsiteX0" fmla="*/ 417239 w 417239"/>
              <a:gd name="connsiteY0" fmla="*/ 1380638 h 1380638"/>
              <a:gd name="connsiteX1" fmla="*/ 220540 w 417239"/>
              <a:gd name="connsiteY1" fmla="*/ 0 h 1380638"/>
              <a:gd name="connsiteX0" fmla="*/ 414787 w 414787"/>
              <a:gd name="connsiteY0" fmla="*/ 1380638 h 1380638"/>
              <a:gd name="connsiteX1" fmla="*/ 218088 w 414787"/>
              <a:gd name="connsiteY1" fmla="*/ 0 h 1380638"/>
              <a:gd name="connsiteX0" fmla="*/ 433217 w 433217"/>
              <a:gd name="connsiteY0" fmla="*/ 1380638 h 1380638"/>
              <a:gd name="connsiteX1" fmla="*/ 211100 w 433217"/>
              <a:gd name="connsiteY1" fmla="*/ 0 h 1380638"/>
              <a:gd name="connsiteX0" fmla="*/ 388044 w 388044"/>
              <a:gd name="connsiteY0" fmla="*/ 1380638 h 1380638"/>
              <a:gd name="connsiteX1" fmla="*/ 165927 w 388044"/>
              <a:gd name="connsiteY1" fmla="*/ 0 h 1380638"/>
              <a:gd name="connsiteX0" fmla="*/ 388044 w 388044"/>
              <a:gd name="connsiteY0" fmla="*/ 1380638 h 1380638"/>
              <a:gd name="connsiteX1" fmla="*/ 165927 w 388044"/>
              <a:gd name="connsiteY1" fmla="*/ 0 h 1380638"/>
              <a:gd name="connsiteX0" fmla="*/ 386881 w 386881"/>
              <a:gd name="connsiteY0" fmla="*/ 1380638 h 1380638"/>
              <a:gd name="connsiteX1" fmla="*/ 164764 w 386881"/>
              <a:gd name="connsiteY1" fmla="*/ 0 h 1380638"/>
            </a:gdLst>
            <a:ahLst/>
            <a:cxnLst>
              <a:cxn ang="0">
                <a:pos x="connsiteX0" y="connsiteY0"/>
              </a:cxn>
              <a:cxn ang="0">
                <a:pos x="connsiteX1" y="connsiteY1"/>
              </a:cxn>
            </a:cxnLst>
            <a:rect l="l" t="t" r="r" b="b"/>
            <a:pathLst>
              <a:path w="386881" h="1380638">
                <a:moveTo>
                  <a:pt x="386881" y="1380638"/>
                </a:moveTo>
                <a:cubicBezTo>
                  <a:pt x="77136" y="1228558"/>
                  <a:pt x="-180567" y="776045"/>
                  <a:pt x="164764"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椭圆 91"/>
          <p:cNvSpPr>
            <a:spLocks noChangeAspect="1"/>
          </p:cNvSpPr>
          <p:nvPr/>
        </p:nvSpPr>
        <p:spPr>
          <a:xfrm>
            <a:off x="4036831" y="4788532"/>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任意多边形 92"/>
          <p:cNvSpPr/>
          <p:nvPr/>
        </p:nvSpPr>
        <p:spPr>
          <a:xfrm flipH="1">
            <a:off x="3543879" y="2294466"/>
            <a:ext cx="659749" cy="1664837"/>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 name="connsiteX0" fmla="*/ 1849272 w 2110960"/>
              <a:gd name="connsiteY0" fmla="*/ 4136230 h 4138472"/>
              <a:gd name="connsiteX1" fmla="*/ 0 w 2110960"/>
              <a:gd name="connsiteY1" fmla="*/ 0 h 4138472"/>
              <a:gd name="connsiteX0" fmla="*/ 0 w 981567"/>
              <a:gd name="connsiteY0" fmla="*/ 1169158 h 1233895"/>
              <a:gd name="connsiteX1" fmla="*/ 582404 w 981567"/>
              <a:gd name="connsiteY1" fmla="*/ 0 h 1233895"/>
              <a:gd name="connsiteX0" fmla="*/ 0 w 670939"/>
              <a:gd name="connsiteY0" fmla="*/ 1169158 h 1194339"/>
              <a:gd name="connsiteX1" fmla="*/ 582404 w 670939"/>
              <a:gd name="connsiteY1" fmla="*/ 0 h 1194339"/>
              <a:gd name="connsiteX0" fmla="*/ 0 w 703418"/>
              <a:gd name="connsiteY0" fmla="*/ 1251197 h 1271213"/>
              <a:gd name="connsiteX1" fmla="*/ 636770 w 703418"/>
              <a:gd name="connsiteY1" fmla="*/ 0 h 1271213"/>
              <a:gd name="connsiteX0" fmla="*/ 0 w 636858"/>
              <a:gd name="connsiteY0" fmla="*/ 1251197 h 1251197"/>
              <a:gd name="connsiteX1" fmla="*/ 636770 w 636858"/>
              <a:gd name="connsiteY1" fmla="*/ 0 h 1251197"/>
              <a:gd name="connsiteX0" fmla="*/ 0 w 587440"/>
              <a:gd name="connsiteY0" fmla="*/ 1415275 h 1415275"/>
              <a:gd name="connsiteX1" fmla="*/ 587345 w 587440"/>
              <a:gd name="connsiteY1" fmla="*/ 0 h 1415275"/>
              <a:gd name="connsiteX0" fmla="*/ 0 w 587345"/>
              <a:gd name="connsiteY0" fmla="*/ 1415275 h 1415275"/>
              <a:gd name="connsiteX1" fmla="*/ 587345 w 587345"/>
              <a:gd name="connsiteY1" fmla="*/ 0 h 1415275"/>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959452 w 959622"/>
              <a:gd name="connsiteY0" fmla="*/ 2942373 h 2942373"/>
              <a:gd name="connsiteX1" fmla="*/ 60420 w 959622"/>
              <a:gd name="connsiteY1" fmla="*/ 0 h 2942373"/>
              <a:gd name="connsiteX0" fmla="*/ 997454 w 997454"/>
              <a:gd name="connsiteY0" fmla="*/ 2942373 h 2942373"/>
              <a:gd name="connsiteX1" fmla="*/ 98422 w 997454"/>
              <a:gd name="connsiteY1" fmla="*/ 0 h 2942373"/>
              <a:gd name="connsiteX0" fmla="*/ 535503 w 535503"/>
              <a:gd name="connsiteY0" fmla="*/ 1286760 h 1286760"/>
              <a:gd name="connsiteX1" fmla="*/ 211712 w 535503"/>
              <a:gd name="connsiteY1" fmla="*/ 0 h 1286760"/>
              <a:gd name="connsiteX0" fmla="*/ 438649 w 438649"/>
              <a:gd name="connsiteY0" fmla="*/ 1286760 h 1286760"/>
              <a:gd name="connsiteX1" fmla="*/ 114858 w 438649"/>
              <a:gd name="connsiteY1" fmla="*/ 0 h 1286760"/>
              <a:gd name="connsiteX0" fmla="*/ 369202 w 369202"/>
              <a:gd name="connsiteY0" fmla="*/ 1286760 h 1286760"/>
              <a:gd name="connsiteX1" fmla="*/ 45411 w 369202"/>
              <a:gd name="connsiteY1" fmla="*/ 0 h 1286760"/>
              <a:gd name="connsiteX0" fmla="*/ 425229 w 425229"/>
              <a:gd name="connsiteY0" fmla="*/ 1286760 h 1286760"/>
              <a:gd name="connsiteX1" fmla="*/ 101438 w 425229"/>
              <a:gd name="connsiteY1" fmla="*/ 0 h 1286760"/>
              <a:gd name="connsiteX0" fmla="*/ 229413 w 229413"/>
              <a:gd name="connsiteY0" fmla="*/ 1296161 h 1296161"/>
              <a:gd name="connsiteX1" fmla="*/ 201016 w 229413"/>
              <a:gd name="connsiteY1" fmla="*/ 0 h 1296161"/>
              <a:gd name="connsiteX0" fmla="*/ 352381 w 352381"/>
              <a:gd name="connsiteY0" fmla="*/ 1296161 h 1296161"/>
              <a:gd name="connsiteX1" fmla="*/ 323984 w 352381"/>
              <a:gd name="connsiteY1" fmla="*/ 0 h 1296161"/>
              <a:gd name="connsiteX0" fmla="*/ 414844 w 414844"/>
              <a:gd name="connsiteY0" fmla="*/ 1296161 h 1296161"/>
              <a:gd name="connsiteX1" fmla="*/ 386447 w 414844"/>
              <a:gd name="connsiteY1" fmla="*/ 0 h 1296161"/>
            </a:gdLst>
            <a:ahLst/>
            <a:cxnLst>
              <a:cxn ang="0">
                <a:pos x="connsiteX0" y="connsiteY0"/>
              </a:cxn>
              <a:cxn ang="0">
                <a:pos x="connsiteX1" y="connsiteY1"/>
              </a:cxn>
            </a:cxnLst>
            <a:rect l="l" t="t" r="r" b="b"/>
            <a:pathLst>
              <a:path w="414844" h="1296161">
                <a:moveTo>
                  <a:pt x="414844" y="1296161"/>
                </a:moveTo>
                <a:cubicBezTo>
                  <a:pt x="-96719" y="986195"/>
                  <a:pt x="-168053" y="442524"/>
                  <a:pt x="386447"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矩形 93"/>
          <p:cNvSpPr/>
          <p:nvPr/>
        </p:nvSpPr>
        <p:spPr>
          <a:xfrm>
            <a:off x="4798446" y="1460382"/>
            <a:ext cx="6950641" cy="4401205"/>
          </a:xfrm>
          <a:prstGeom prst="rect">
            <a:avLst/>
          </a:prstGeom>
        </p:spPr>
        <p:txBody>
          <a:bodyPr wrap="square">
            <a:spAutoFit/>
          </a:bodyPr>
          <a:lstStyle/>
          <a:p>
            <a:pPr marL="342900" indent="-342900" fontAlgn="ctr">
              <a:lnSpc>
                <a:spcPts val="2400"/>
              </a:lnSpc>
              <a:spcAft>
                <a:spcPts val="600"/>
              </a:spcAft>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network administrator configures ZTP and selects the email-based deployment mode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on iMaster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NCE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iMaster NCE packs the deployment configuration into a series of character strings and sends them to the email address specified by the administrator.</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site deployment personnel log in to the email box on a PC at the site and receive the deployment email.</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During site deployment, the site deployment personnel connect the PC to the AR in wired or wireless mode and click the hyperlink in the email body. The PC then automatically logs in to the AR, parses the parameters in the hyperlink to obtain the deployment configuration of the AR, and writes the configuration into the AR.</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AR connects to the Internet and automatically sends a registration request to iMaster NCE.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5" name="组合 362"/>
          <p:cNvGrpSpPr>
            <a:grpSpLocks/>
          </p:cNvGrpSpPr>
          <p:nvPr/>
        </p:nvGrpSpPr>
        <p:grpSpPr bwMode="auto">
          <a:xfrm>
            <a:off x="1692954" y="5209651"/>
            <a:ext cx="390007" cy="390007"/>
            <a:chOff x="373063" y="2114551"/>
            <a:chExt cx="1114425" cy="1116013"/>
          </a:xfrm>
        </p:grpSpPr>
        <p:sp>
          <p:nvSpPr>
            <p:cNvPr id="96" name="Freeform 84"/>
            <p:cNvSpPr>
              <a:spLocks/>
            </p:cNvSpPr>
            <p:nvPr/>
          </p:nvSpPr>
          <p:spPr bwMode="auto">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7" name="组合 341"/>
            <p:cNvGrpSpPr>
              <a:grpSpLocks/>
            </p:cNvGrpSpPr>
            <p:nvPr/>
          </p:nvGrpSpPr>
          <p:grpSpPr bwMode="auto">
            <a:xfrm>
              <a:off x="649288" y="2289176"/>
              <a:ext cx="561975" cy="769938"/>
              <a:chOff x="649288" y="2289176"/>
              <a:chExt cx="561975" cy="769938"/>
            </a:xfrm>
          </p:grpSpPr>
          <p:sp>
            <p:nvSpPr>
              <p:cNvPr id="98" name="Freeform 85"/>
              <p:cNvSpPr>
                <a:spLocks noEditPoints="1"/>
              </p:cNvSpPr>
              <p:nvPr/>
            </p:nvSpPr>
            <p:spPr bwMode="auto">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Freeform 86"/>
              <p:cNvSpPr>
                <a:spLocks/>
              </p:cNvSpPr>
              <p:nvPr/>
            </p:nvSpPr>
            <p:spPr bwMode="auto">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Freeform 87"/>
              <p:cNvSpPr>
                <a:spLocks/>
              </p:cNvSpPr>
              <p:nvPr/>
            </p:nvSpPr>
            <p:spPr bwMode="auto">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Freeform 88"/>
              <p:cNvSpPr>
                <a:spLocks/>
              </p:cNvSpPr>
              <p:nvPr/>
            </p:nvSpPr>
            <p:spPr bwMode="auto">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Freeform 89"/>
              <p:cNvSpPr>
                <a:spLocks/>
              </p:cNvSpPr>
              <p:nvPr/>
            </p:nvSpPr>
            <p:spPr bwMode="auto">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Freeform 90"/>
              <p:cNvSpPr>
                <a:spLocks/>
              </p:cNvSpPr>
              <p:nvPr/>
            </p:nvSpPr>
            <p:spPr bwMode="auto">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pic>
        <p:nvPicPr>
          <p:cNvPr id="104" name="图片 10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740286" y="1610997"/>
            <a:ext cx="951607" cy="540946"/>
          </a:xfrm>
          <a:prstGeom prst="rect">
            <a:avLst/>
          </a:prstGeom>
        </p:spPr>
      </p:pic>
      <p:sp>
        <p:nvSpPr>
          <p:cNvPr id="105" name="文本框 104"/>
          <p:cNvSpPr txBox="1"/>
          <p:nvPr/>
        </p:nvSpPr>
        <p:spPr>
          <a:xfrm>
            <a:off x="590364" y="3722002"/>
            <a:ext cx="1066318" cy="276999"/>
          </a:xfrm>
          <a:prstGeom prst="rect">
            <a:avLst/>
          </a:prstGeom>
          <a:noFill/>
        </p:spPr>
        <p:txBody>
          <a:bodyPr wrap="none" rtlCol="0">
            <a:spAutoFit/>
          </a:bodyPr>
          <a:lstStyle/>
          <a:p>
            <a:pPr fontAlgn="ctr"/>
            <a:r>
              <a:rPr lang="en-US" sz="12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2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椭圆 105"/>
          <p:cNvSpPr>
            <a:spLocks noChangeAspect="1"/>
          </p:cNvSpPr>
          <p:nvPr/>
        </p:nvSpPr>
        <p:spPr>
          <a:xfrm>
            <a:off x="2469486" y="4946518"/>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椭圆 106"/>
          <p:cNvSpPr>
            <a:spLocks noChangeAspect="1"/>
          </p:cNvSpPr>
          <p:nvPr/>
        </p:nvSpPr>
        <p:spPr>
          <a:xfrm>
            <a:off x="3930498" y="2598549"/>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237890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altLang="zh-CN" dirty="0" smtClean="0">
                <a:sym typeface="Huawei Sans" panose="020C0503030203020204" pitchFamily="34" charset="0"/>
              </a:rPr>
              <a:t>Solution Technology: Cloud Management</a:t>
            </a:r>
            <a:endParaRPr lang="en-US" altLang="zh-CN" dirty="0">
              <a:sym typeface="Huawei Sans" panose="020C0503030203020204" pitchFamily="34" charset="0"/>
            </a:endParaRPr>
          </a:p>
        </p:txBody>
      </p:sp>
      <p:sp>
        <p:nvSpPr>
          <p:cNvPr id="4" name="TextBox 63">
            <a:extLst>
              <a:ext uri="{FF2B5EF4-FFF2-40B4-BE49-F238E27FC236}">
                <a16:creationId xmlns:a16="http://schemas.microsoft.com/office/drawing/2014/main" xmlns="" id="{A3633133-5D17-4CAF-A992-D2D720C50F05}"/>
              </a:ext>
            </a:extLst>
          </p:cNvPr>
          <p:cNvSpPr txBox="1"/>
          <p:nvPr/>
        </p:nvSpPr>
        <p:spPr bwMode="gray">
          <a:xfrm>
            <a:off x="2300589" y="1935770"/>
            <a:ext cx="790601" cy="276999"/>
          </a:xfrm>
          <a:prstGeom prst="rect">
            <a:avLst/>
          </a:prstGeom>
          <a:noFill/>
        </p:spPr>
        <p:txBody>
          <a:bodyPr wrap="none" rtlCol="0">
            <a:spAutoFit/>
          </a:bodyPr>
          <a:lstStyle/>
          <a:p>
            <a:pPr algn="ctr" defTabSz="914112" fontAlgn="ctr">
              <a:defRPr/>
            </a:pPr>
            <a:r>
              <a:rPr lang="en-US" altLang="zh-CN" sz="1200" b="1"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Analysis</a:t>
            </a:r>
          </a:p>
        </p:txBody>
      </p:sp>
      <p:sp>
        <p:nvSpPr>
          <p:cNvPr id="5" name="TextBox 63">
            <a:extLst>
              <a:ext uri="{FF2B5EF4-FFF2-40B4-BE49-F238E27FC236}">
                <a16:creationId xmlns:a16="http://schemas.microsoft.com/office/drawing/2014/main" xmlns="" id="{E2E66BC2-70B0-46E4-A556-73B7B69FDD8F}"/>
              </a:ext>
            </a:extLst>
          </p:cNvPr>
          <p:cNvSpPr txBox="1"/>
          <p:nvPr/>
        </p:nvSpPr>
        <p:spPr bwMode="gray">
          <a:xfrm>
            <a:off x="1482044" y="2377335"/>
            <a:ext cx="1178529" cy="276999"/>
          </a:xfrm>
          <a:prstGeom prst="rect">
            <a:avLst/>
          </a:prstGeom>
          <a:noFill/>
        </p:spPr>
        <p:txBody>
          <a:bodyPr wrap="none" rtlCol="0">
            <a:spAutoFit/>
          </a:bodyPr>
          <a:lstStyle/>
          <a:p>
            <a:pPr algn="ctr" defTabSz="914112" fontAlgn="ctr">
              <a:defRPr/>
            </a:pPr>
            <a:r>
              <a:rPr lang="en-US" altLang="zh-CN" sz="1200" b="1"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Management</a:t>
            </a:r>
          </a:p>
        </p:txBody>
      </p:sp>
      <p:sp>
        <p:nvSpPr>
          <p:cNvPr id="6" name="TextBox 63">
            <a:extLst>
              <a:ext uri="{FF2B5EF4-FFF2-40B4-BE49-F238E27FC236}">
                <a16:creationId xmlns:a16="http://schemas.microsoft.com/office/drawing/2014/main" xmlns="" id="{7918EB6A-A629-41F6-8CF8-20C965F5093F}"/>
              </a:ext>
            </a:extLst>
          </p:cNvPr>
          <p:cNvSpPr txBox="1"/>
          <p:nvPr/>
        </p:nvSpPr>
        <p:spPr bwMode="gray">
          <a:xfrm>
            <a:off x="2936740" y="2377335"/>
            <a:ext cx="736100" cy="276999"/>
          </a:xfrm>
          <a:prstGeom prst="rect">
            <a:avLst/>
          </a:prstGeom>
          <a:noFill/>
        </p:spPr>
        <p:txBody>
          <a:bodyPr wrap="none" rtlCol="0">
            <a:spAutoFit/>
          </a:bodyPr>
          <a:lstStyle/>
          <a:p>
            <a:pPr algn="ctr" defTabSz="914112" fontAlgn="ctr">
              <a:defRPr/>
            </a:pPr>
            <a:r>
              <a:rPr lang="en-US" altLang="zh-CN" sz="1200" b="1"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Control</a:t>
            </a:r>
          </a:p>
        </p:txBody>
      </p:sp>
      <p:sp>
        <p:nvSpPr>
          <p:cNvPr id="7" name="Freeform 159">
            <a:extLst>
              <a:ext uri="{FF2B5EF4-FFF2-40B4-BE49-F238E27FC236}">
                <a16:creationId xmlns:a16="http://schemas.microsoft.com/office/drawing/2014/main" xmlns="" id="{CB219C58-ADDC-4224-B49C-2A2A0B439E3B}"/>
              </a:ext>
            </a:extLst>
          </p:cNvPr>
          <p:cNvSpPr/>
          <p:nvPr/>
        </p:nvSpPr>
        <p:spPr bwMode="gray">
          <a:xfrm flipH="1">
            <a:off x="1544508" y="1335100"/>
            <a:ext cx="2971076" cy="15530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cap="flat" cmpd="sng" algn="ctr">
            <a:solidFill>
              <a:srgbClr val="56C4D2"/>
            </a:solidFill>
            <a:prstDash val="solid"/>
            <a:miter lim="800000"/>
          </a:ln>
          <a:effectLst/>
        </p:spPr>
        <p:txBody>
          <a:bodyPr wrap="square" tIns="108000" rtlCol="0" anchor="ctr">
            <a:noAutofit/>
          </a:bodyPr>
          <a:lstStyle/>
          <a:p>
            <a:pPr algn="ctr" defTabSz="914400" fontAlgn="ctr">
              <a:defRPr/>
            </a:pPr>
            <a:endParaRPr lang="en-US" sz="1200" b="1" kern="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椭圆 7">
            <a:extLst>
              <a:ext uri="{FF2B5EF4-FFF2-40B4-BE49-F238E27FC236}">
                <a16:creationId xmlns:a16="http://schemas.microsoft.com/office/drawing/2014/main" xmlns="" id="{22CAA2B3-FE6F-4FAB-A8EF-8530147094C2}"/>
              </a:ext>
            </a:extLst>
          </p:cNvPr>
          <p:cNvSpPr/>
          <p:nvPr/>
        </p:nvSpPr>
        <p:spPr bwMode="gray">
          <a:xfrm>
            <a:off x="2634522" y="2338236"/>
            <a:ext cx="329184" cy="329184"/>
          </a:xfrm>
          <a:prstGeom prst="ellipse">
            <a:avLst/>
          </a:prstGeom>
          <a:noFill/>
          <a:ln w="28575" cap="flat" cmpd="sng" algn="ctr">
            <a:solidFill>
              <a:srgbClr val="FFC000"/>
            </a:solidFill>
            <a:prstDash val="solid"/>
            <a:miter lim="800000"/>
          </a:ln>
          <a:effectLst/>
        </p:spPr>
        <p:txBody>
          <a:bodyPr rtlCol="0" anchor="ctr"/>
          <a:lstStyle/>
          <a:p>
            <a:pPr algn="ctr" defTabSz="914400" fontAlgn="ctr">
              <a:defRPr/>
            </a:pPr>
            <a:endParaRPr lang="en-US" altLang="zh-CN" kern="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椭圆 8">
            <a:extLst>
              <a:ext uri="{FF2B5EF4-FFF2-40B4-BE49-F238E27FC236}">
                <a16:creationId xmlns:a16="http://schemas.microsoft.com/office/drawing/2014/main" xmlns="" id="{46D20AED-03FE-4B8D-8D4F-6939E0E5E6E3}"/>
              </a:ext>
            </a:extLst>
          </p:cNvPr>
          <p:cNvSpPr>
            <a:spLocks noChangeAspect="1"/>
          </p:cNvSpPr>
          <p:nvPr/>
        </p:nvSpPr>
        <p:spPr bwMode="gray">
          <a:xfrm>
            <a:off x="2737686" y="2273177"/>
            <a:ext cx="122854" cy="122854"/>
          </a:xfrm>
          <a:prstGeom prst="ellipse">
            <a:avLst/>
          </a:prstGeom>
          <a:solidFill>
            <a:srgbClr val="FFC000"/>
          </a:solidFill>
          <a:ln w="12700" cap="flat" cmpd="sng" algn="ctr">
            <a:noFill/>
            <a:prstDash val="solid"/>
            <a:miter lim="800000"/>
          </a:ln>
          <a:effectLst/>
        </p:spPr>
        <p:txBody>
          <a:bodyPr rtlCol="0" anchor="ctr"/>
          <a:lstStyle/>
          <a:p>
            <a:pPr algn="ctr" defTabSz="914400" fontAlgn="ctr">
              <a:defRPr/>
            </a:pPr>
            <a:endParaRPr lang="en-US" altLang="zh-CN" kern="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椭圆 9">
            <a:extLst>
              <a:ext uri="{FF2B5EF4-FFF2-40B4-BE49-F238E27FC236}">
                <a16:creationId xmlns:a16="http://schemas.microsoft.com/office/drawing/2014/main" xmlns="" id="{EA642400-97E6-4892-BFD2-1B4F1F2BA5C3}"/>
              </a:ext>
            </a:extLst>
          </p:cNvPr>
          <p:cNvSpPr>
            <a:spLocks noChangeAspect="1"/>
          </p:cNvSpPr>
          <p:nvPr/>
        </p:nvSpPr>
        <p:spPr bwMode="gray">
          <a:xfrm>
            <a:off x="2573094" y="2441400"/>
            <a:ext cx="122854" cy="122854"/>
          </a:xfrm>
          <a:prstGeom prst="ellipse">
            <a:avLst/>
          </a:prstGeom>
          <a:solidFill>
            <a:srgbClr val="FFC000"/>
          </a:solidFill>
          <a:ln w="12700" cap="flat" cmpd="sng" algn="ctr">
            <a:noFill/>
            <a:prstDash val="solid"/>
            <a:miter lim="800000"/>
          </a:ln>
          <a:effectLst/>
        </p:spPr>
        <p:txBody>
          <a:bodyPr rtlCol="0" anchor="ctr"/>
          <a:lstStyle/>
          <a:p>
            <a:pPr algn="ctr" defTabSz="914400" fontAlgn="ctr">
              <a:defRPr/>
            </a:pPr>
            <a:endParaRPr lang="en-US" altLang="zh-CN" kern="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椭圆 10">
            <a:extLst>
              <a:ext uri="{FF2B5EF4-FFF2-40B4-BE49-F238E27FC236}">
                <a16:creationId xmlns:a16="http://schemas.microsoft.com/office/drawing/2014/main" xmlns="" id="{FA4E89B1-24A4-4950-A88B-EFDA23933E12}"/>
              </a:ext>
            </a:extLst>
          </p:cNvPr>
          <p:cNvSpPr>
            <a:spLocks noChangeAspect="1"/>
          </p:cNvSpPr>
          <p:nvPr/>
        </p:nvSpPr>
        <p:spPr bwMode="gray">
          <a:xfrm>
            <a:off x="2902278" y="2441400"/>
            <a:ext cx="122854" cy="122854"/>
          </a:xfrm>
          <a:prstGeom prst="ellipse">
            <a:avLst/>
          </a:prstGeom>
          <a:solidFill>
            <a:srgbClr val="FFC000"/>
          </a:solidFill>
          <a:ln w="12700" cap="flat" cmpd="sng" algn="ctr">
            <a:noFill/>
            <a:prstDash val="solid"/>
            <a:miter lim="800000"/>
          </a:ln>
          <a:effectLst/>
        </p:spPr>
        <p:txBody>
          <a:bodyPr rtlCol="0" anchor="ctr"/>
          <a:lstStyle/>
          <a:p>
            <a:pPr algn="ctr" defTabSz="914400" fontAlgn="ctr">
              <a:defRPr/>
            </a:pPr>
            <a:endParaRPr lang="en-US" altLang="zh-CN" kern="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55">
            <a:extLst>
              <a:ext uri="{FF2B5EF4-FFF2-40B4-BE49-F238E27FC236}">
                <a16:creationId xmlns:a16="http://schemas.microsoft.com/office/drawing/2014/main" xmlns="" id="{3CD59E44-A3DF-4C08-B78C-8911DBFAF6F9}"/>
              </a:ext>
            </a:extLst>
          </p:cNvPr>
          <p:cNvSpPr/>
          <p:nvPr/>
        </p:nvSpPr>
        <p:spPr bwMode="gray">
          <a:xfrm>
            <a:off x="3676403" y="2427118"/>
            <a:ext cx="2427715" cy="346479"/>
          </a:xfrm>
          <a:prstGeom prst="roundRect">
            <a:avLst>
              <a:gd name="adj" fmla="val 50000"/>
            </a:avLst>
          </a:prstGeom>
          <a:solidFill>
            <a:srgbClr val="56C4D2"/>
          </a:solidFill>
          <a:ln w="9525" cap="flat" cmpd="sng" algn="ctr">
            <a:noFill/>
            <a:prstDash val="solid"/>
            <a:miter lim="800000"/>
          </a:ln>
          <a:effectLst/>
        </p:spPr>
        <p:txBody>
          <a:bodyPr wrap="none" anchor="ctr" anchorCtr="0">
            <a:noAutofit/>
          </a:bodyPr>
          <a:lstStyle/>
          <a:p>
            <a:pPr algn="ctr" defTabSz="2436959" eaLnBrk="0" fontAlgn="ctr">
              <a:spcBef>
                <a:spcPct val="0"/>
              </a:spcBef>
              <a:spcAft>
                <a:spcPct val="0"/>
              </a:spcAft>
              <a:defRPr/>
            </a:pPr>
            <a:r>
              <a:rPr lang="en-US" altLang="zh-CN" sz="1200" kern="0" dirty="0" smtClea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One-stop management platform</a:t>
            </a:r>
          </a:p>
        </p:txBody>
      </p:sp>
      <p:grpSp>
        <p:nvGrpSpPr>
          <p:cNvPr id="18" name="组合 17">
            <a:extLst>
              <a:ext uri="{FF2B5EF4-FFF2-40B4-BE49-F238E27FC236}">
                <a16:creationId xmlns:a16="http://schemas.microsoft.com/office/drawing/2014/main" xmlns="" id="{E65482E2-AC1C-4F9B-B26E-54DDDD286BF8}"/>
              </a:ext>
            </a:extLst>
          </p:cNvPr>
          <p:cNvGrpSpPr/>
          <p:nvPr/>
        </p:nvGrpSpPr>
        <p:grpSpPr bwMode="gray">
          <a:xfrm>
            <a:off x="2322775" y="2787478"/>
            <a:ext cx="1496420" cy="290930"/>
            <a:chOff x="1859158" y="3463346"/>
            <a:chExt cx="1496420" cy="290930"/>
          </a:xfrm>
        </p:grpSpPr>
        <p:sp>
          <p:nvSpPr>
            <p:cNvPr id="19" name="矩形 18">
              <a:extLst>
                <a:ext uri="{FF2B5EF4-FFF2-40B4-BE49-F238E27FC236}">
                  <a16:creationId xmlns:a16="http://schemas.microsoft.com/office/drawing/2014/main" xmlns="" id="{E564090B-958A-4874-A149-320EE880B2AF}"/>
                </a:ext>
              </a:extLst>
            </p:cNvPr>
            <p:cNvSpPr/>
            <p:nvPr/>
          </p:nvSpPr>
          <p:spPr bwMode="gray">
            <a:xfrm>
              <a:off x="1859158" y="3463346"/>
              <a:ext cx="1496420" cy="269394"/>
            </a:xfrm>
            <a:prstGeom prst="rect">
              <a:avLst/>
            </a:prstGeom>
            <a:solidFill>
              <a:sysClr val="window" lastClr="FFFFFF"/>
            </a:solidFill>
            <a:ln w="12700" cap="flat" cmpd="sng" algn="ctr">
              <a:noFill/>
              <a:prstDash val="solid"/>
              <a:miter lim="800000"/>
            </a:ln>
            <a:effectLst/>
          </p:spPr>
          <p:txBody>
            <a:bodyPr rtlCol="0" anchor="ctr"/>
            <a:lstStyle/>
            <a:p>
              <a:pPr algn="ctr" defTabSz="914400" fontAlgn="ctr">
                <a:defRPr/>
              </a:pPr>
              <a:endParaRPr lang="en-US" altLang="zh-CN" kern="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 name="图片 19">
              <a:extLst>
                <a:ext uri="{FF2B5EF4-FFF2-40B4-BE49-F238E27FC236}">
                  <a16:creationId xmlns:a16="http://schemas.microsoft.com/office/drawing/2014/main" xmlns="" id="{E0DE72BF-7F28-4875-9FFD-72FB4782113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0571"/>
            <a:stretch/>
          </p:blipFill>
          <p:spPr bwMode="gray">
            <a:xfrm>
              <a:off x="1963145" y="3468480"/>
              <a:ext cx="1288446" cy="285796"/>
            </a:xfrm>
            <a:prstGeom prst="rect">
              <a:avLst/>
            </a:prstGeom>
          </p:spPr>
        </p:pic>
      </p:grpSp>
      <p:pic>
        <p:nvPicPr>
          <p:cNvPr id="21" name="Picture 3" descr="E:\01转移\PTT元素\射光-01.png">
            <a:extLst>
              <a:ext uri="{FF2B5EF4-FFF2-40B4-BE49-F238E27FC236}">
                <a16:creationId xmlns:a16="http://schemas.microsoft.com/office/drawing/2014/main" xmlns="" id="{60899438-4497-4850-95F8-3AC190E3528D}"/>
              </a:ext>
            </a:extLst>
          </p:cNvPr>
          <p:cNvPicPr>
            <a:picLocks noChangeAspect="1" noChangeArrowheads="1"/>
          </p:cNvPicPr>
          <p:nvPr/>
        </p:nvPicPr>
        <p:blipFill>
          <a:blip r:embed="rId4" cstate="print">
            <a:duotone>
              <a:prstClr val="black"/>
              <a:srgbClr val="F3FBFE">
                <a:tint val="45000"/>
                <a:satMod val="400000"/>
              </a:srgbClr>
            </a:duotone>
            <a:extLst>
              <a:ext uri="{28A0092B-C50C-407E-A947-70E740481C1C}">
                <a14:useLocalDpi xmlns:a14="http://schemas.microsoft.com/office/drawing/2010/main" val="0"/>
              </a:ext>
            </a:extLst>
          </a:blip>
          <a:srcRect/>
          <a:stretch>
            <a:fillRect/>
          </a:stretch>
        </p:blipFill>
        <p:spPr bwMode="gray">
          <a:xfrm rot="10800000">
            <a:off x="646082" y="3104284"/>
            <a:ext cx="4767929" cy="406785"/>
          </a:xfrm>
          <a:prstGeom prst="rect">
            <a:avLst/>
          </a:prstGeom>
          <a:noFill/>
          <a:extLst>
            <a:ext uri="{909E8E84-426E-40DD-AFC4-6F175D3DCCD1}">
              <a14:hiddenFill xmlns:a14="http://schemas.microsoft.com/office/drawing/2010/main">
                <a:solidFill>
                  <a:srgbClr val="FFFFFF"/>
                </a:solidFill>
              </a14:hiddenFill>
            </a:ext>
          </a:extLst>
        </p:spPr>
      </p:pic>
      <p:cxnSp>
        <p:nvCxnSpPr>
          <p:cNvPr id="117" name="Straight Connector 199"/>
          <p:cNvCxnSpPr/>
          <p:nvPr/>
        </p:nvCxnSpPr>
        <p:spPr bwMode="gray">
          <a:xfrm flipH="1">
            <a:off x="4356760" y="3707950"/>
            <a:ext cx="0" cy="8288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8" name="图片 11" descr="开放网络-蓝.png"/>
          <p:cNvPicPr>
            <a:picLocks noChangeAspect="1"/>
          </p:cNvPicPr>
          <p:nvPr/>
        </p:nvPicPr>
        <p:blipFill>
          <a:blip r:embed="rId5"/>
          <a:stretch>
            <a:fillRect/>
          </a:stretch>
        </p:blipFill>
        <p:spPr bwMode="gray">
          <a:xfrm>
            <a:off x="852247" y="5224075"/>
            <a:ext cx="335054" cy="257919"/>
          </a:xfrm>
          <a:prstGeom prst="rect">
            <a:avLst/>
          </a:prstGeom>
        </p:spPr>
      </p:pic>
      <p:pic>
        <p:nvPicPr>
          <p:cNvPr id="119" name="图片 158" descr="SAN网络-蓝.png"/>
          <p:cNvPicPr>
            <a:picLocks noChangeAspect="1"/>
          </p:cNvPicPr>
          <p:nvPr/>
        </p:nvPicPr>
        <p:blipFill>
          <a:blip r:embed="rId6"/>
          <a:stretch>
            <a:fillRect/>
          </a:stretch>
        </p:blipFill>
        <p:spPr bwMode="gray">
          <a:xfrm>
            <a:off x="1933402" y="5216956"/>
            <a:ext cx="166121" cy="272157"/>
          </a:xfrm>
          <a:prstGeom prst="rect">
            <a:avLst/>
          </a:prstGeom>
        </p:spPr>
      </p:pic>
      <p:pic>
        <p:nvPicPr>
          <p:cNvPr id="120" name="图片 157" descr="故障链路.png"/>
          <p:cNvPicPr>
            <a:picLocks noChangeAspect="1"/>
          </p:cNvPicPr>
          <p:nvPr/>
        </p:nvPicPr>
        <p:blipFill>
          <a:blip r:embed="rId7"/>
          <a:stretch>
            <a:fillRect/>
          </a:stretch>
        </p:blipFill>
        <p:spPr bwMode="gray">
          <a:xfrm>
            <a:off x="1407944" y="5239387"/>
            <a:ext cx="304815" cy="227295"/>
          </a:xfrm>
          <a:prstGeom prst="rect">
            <a:avLst/>
          </a:prstGeom>
        </p:spPr>
      </p:pic>
      <p:sp>
        <p:nvSpPr>
          <p:cNvPr id="121" name="圆角矩形 75"/>
          <p:cNvSpPr/>
          <p:nvPr/>
        </p:nvSpPr>
        <p:spPr bwMode="gray">
          <a:xfrm>
            <a:off x="507446" y="3707950"/>
            <a:ext cx="2056918" cy="2201748"/>
          </a:xfrm>
          <a:prstGeom prst="roundRect">
            <a:avLst>
              <a:gd name="adj" fmla="val 2686"/>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200" dirty="0">
              <a:solidFill>
                <a:prstClr val="black">
                  <a:lumMod val="65000"/>
                  <a:lumOff val="35000"/>
                </a:prst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22" name="Straight Connector 156"/>
          <p:cNvCxnSpPr/>
          <p:nvPr/>
        </p:nvCxnSpPr>
        <p:spPr bwMode="gray">
          <a:xfrm flipH="1">
            <a:off x="1530628" y="3707950"/>
            <a:ext cx="0" cy="12819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3" name="Group 157"/>
          <p:cNvGrpSpPr/>
          <p:nvPr/>
        </p:nvGrpSpPr>
        <p:grpSpPr bwMode="gray">
          <a:xfrm rot="10800000">
            <a:off x="804143" y="4450885"/>
            <a:ext cx="1470074" cy="466334"/>
            <a:chOff x="-1233037" y="914446"/>
            <a:chExt cx="1573823" cy="778776"/>
          </a:xfrm>
        </p:grpSpPr>
        <p:cxnSp>
          <p:nvCxnSpPr>
            <p:cNvPr id="124" name="Straight Connector 158"/>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59"/>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26"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1362980" y="3871970"/>
            <a:ext cx="335297" cy="274335"/>
          </a:xfrm>
          <a:prstGeom prst="rect">
            <a:avLst/>
          </a:prstGeom>
        </p:spPr>
      </p:pic>
      <p:pic>
        <p:nvPicPr>
          <p:cNvPr id="127" name="图片 76" descr="接入交换机.png"/>
          <p:cNvPicPr>
            <a:picLocks noChangeAspect="1"/>
          </p:cNvPicPr>
          <p:nvPr/>
        </p:nvPicPr>
        <p:blipFill>
          <a:blip r:embed="rId9"/>
          <a:stretch>
            <a:fillRect/>
          </a:stretch>
        </p:blipFill>
        <p:spPr bwMode="gray">
          <a:xfrm>
            <a:off x="1362980" y="4316751"/>
            <a:ext cx="335297" cy="274335"/>
          </a:xfrm>
          <a:prstGeom prst="rect">
            <a:avLst/>
          </a:prstGeom>
        </p:spPr>
      </p:pic>
      <p:pic>
        <p:nvPicPr>
          <p:cNvPr id="128" name="图片 105" descr="AP.png"/>
          <p:cNvPicPr>
            <a:picLocks noChangeAspect="1"/>
          </p:cNvPicPr>
          <p:nvPr/>
        </p:nvPicPr>
        <p:blipFill>
          <a:blip r:embed="rId10"/>
          <a:stretch>
            <a:fillRect/>
          </a:stretch>
        </p:blipFill>
        <p:spPr bwMode="gray">
          <a:xfrm>
            <a:off x="646082" y="4799455"/>
            <a:ext cx="335297" cy="274335"/>
          </a:xfrm>
          <a:prstGeom prst="rect">
            <a:avLst/>
          </a:prstGeom>
        </p:spPr>
      </p:pic>
      <p:pic>
        <p:nvPicPr>
          <p:cNvPr id="129" name="图片 105" descr="AP.png"/>
          <p:cNvPicPr>
            <a:picLocks noChangeAspect="1"/>
          </p:cNvPicPr>
          <p:nvPr/>
        </p:nvPicPr>
        <p:blipFill>
          <a:blip r:embed="rId10"/>
          <a:stretch>
            <a:fillRect/>
          </a:stretch>
        </p:blipFill>
        <p:spPr bwMode="gray">
          <a:xfrm>
            <a:off x="2090430" y="4799455"/>
            <a:ext cx="335297" cy="274335"/>
          </a:xfrm>
          <a:prstGeom prst="rect">
            <a:avLst/>
          </a:prstGeom>
        </p:spPr>
      </p:pic>
      <p:pic>
        <p:nvPicPr>
          <p:cNvPr id="130" name="图片 105" descr="AP.png"/>
          <p:cNvPicPr>
            <a:picLocks noChangeAspect="1"/>
          </p:cNvPicPr>
          <p:nvPr/>
        </p:nvPicPr>
        <p:blipFill>
          <a:blip r:embed="rId10"/>
          <a:stretch>
            <a:fillRect/>
          </a:stretch>
        </p:blipFill>
        <p:spPr bwMode="gray">
          <a:xfrm>
            <a:off x="1368256" y="4799455"/>
            <a:ext cx="335297" cy="274335"/>
          </a:xfrm>
          <a:prstGeom prst="rect">
            <a:avLst/>
          </a:prstGeom>
        </p:spPr>
      </p:pic>
      <p:pic>
        <p:nvPicPr>
          <p:cNvPr id="131" name="图片 158" descr="SAN网络-蓝.png"/>
          <p:cNvPicPr>
            <a:picLocks noChangeAspect="1"/>
          </p:cNvPicPr>
          <p:nvPr/>
        </p:nvPicPr>
        <p:blipFill>
          <a:blip r:embed="rId6"/>
          <a:stretch>
            <a:fillRect/>
          </a:stretch>
        </p:blipFill>
        <p:spPr bwMode="gray">
          <a:xfrm>
            <a:off x="4508380" y="4943544"/>
            <a:ext cx="166121" cy="272157"/>
          </a:xfrm>
          <a:prstGeom prst="rect">
            <a:avLst/>
          </a:prstGeom>
        </p:spPr>
      </p:pic>
      <p:pic>
        <p:nvPicPr>
          <p:cNvPr id="132" name="图片 157" descr="故障链路.png"/>
          <p:cNvPicPr>
            <a:picLocks noChangeAspect="1"/>
          </p:cNvPicPr>
          <p:nvPr/>
        </p:nvPicPr>
        <p:blipFill>
          <a:blip r:embed="rId7"/>
          <a:stretch>
            <a:fillRect/>
          </a:stretch>
        </p:blipFill>
        <p:spPr bwMode="gray">
          <a:xfrm>
            <a:off x="3982922" y="4965975"/>
            <a:ext cx="304815" cy="227295"/>
          </a:xfrm>
          <a:prstGeom prst="rect">
            <a:avLst/>
          </a:prstGeom>
        </p:spPr>
      </p:pic>
      <p:sp>
        <p:nvSpPr>
          <p:cNvPr id="133" name="圆角矩形 75"/>
          <p:cNvSpPr/>
          <p:nvPr/>
        </p:nvSpPr>
        <p:spPr bwMode="gray">
          <a:xfrm>
            <a:off x="3569472" y="3707950"/>
            <a:ext cx="1526595" cy="2201748"/>
          </a:xfrm>
          <a:prstGeom prst="roundRect">
            <a:avLst>
              <a:gd name="adj" fmla="val 2874"/>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200" dirty="0">
              <a:solidFill>
                <a:prstClr val="black">
                  <a:lumMod val="65000"/>
                  <a:lumOff val="35000"/>
                </a:prst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34" name="图片 105" descr="AP.png"/>
          <p:cNvPicPr>
            <a:picLocks noChangeAspect="1"/>
          </p:cNvPicPr>
          <p:nvPr/>
        </p:nvPicPr>
        <p:blipFill>
          <a:blip r:embed="rId10"/>
          <a:stretch>
            <a:fillRect/>
          </a:stretch>
        </p:blipFill>
        <p:spPr bwMode="gray">
          <a:xfrm>
            <a:off x="4185422" y="4316751"/>
            <a:ext cx="335297" cy="274335"/>
          </a:xfrm>
          <a:prstGeom prst="rect">
            <a:avLst/>
          </a:prstGeom>
        </p:spPr>
      </p:pic>
      <p:sp>
        <p:nvSpPr>
          <p:cNvPr id="152" name="TextBox 212"/>
          <p:cNvSpPr txBox="1"/>
          <p:nvPr/>
        </p:nvSpPr>
        <p:spPr bwMode="gray">
          <a:xfrm>
            <a:off x="625958" y="3886027"/>
            <a:ext cx="784189" cy="276999"/>
          </a:xfrm>
          <a:prstGeom prst="rect">
            <a:avLst/>
          </a:prstGeom>
          <a:noFill/>
        </p:spPr>
        <p:txBody>
          <a:bodyPr wrap="none" rtlCol="0">
            <a:spAutoFit/>
          </a:bodyPr>
          <a:lstStyle/>
          <a:p>
            <a:pPr algn="ctr" fontAlgn="ct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TextBox 213"/>
          <p:cNvSpPr txBox="1"/>
          <p:nvPr/>
        </p:nvSpPr>
        <p:spPr bwMode="gray">
          <a:xfrm>
            <a:off x="710725" y="4295125"/>
            <a:ext cx="681598" cy="276999"/>
          </a:xfrm>
          <a:prstGeom prst="rect">
            <a:avLst/>
          </a:prstGeom>
          <a:noFill/>
        </p:spPr>
        <p:txBody>
          <a:bodyPr wrap="none" rtlCol="0">
            <a:spAutoFit/>
          </a:bodyPr>
          <a:lstStyle/>
          <a:p>
            <a:pPr algn="ctr" fontAlgn="ct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TextBox 214"/>
          <p:cNvSpPr txBox="1"/>
          <p:nvPr/>
        </p:nvSpPr>
        <p:spPr bwMode="gray">
          <a:xfrm>
            <a:off x="624241" y="4556359"/>
            <a:ext cx="383438" cy="276999"/>
          </a:xfrm>
          <a:prstGeom prst="rect">
            <a:avLst/>
          </a:prstGeom>
          <a:noFill/>
        </p:spPr>
        <p:txBody>
          <a:bodyPr wrap="none" rtlCol="0">
            <a:spAutoFit/>
          </a:bodyPr>
          <a:lstStyle/>
          <a:p>
            <a:pPr algn="ctr" fontAlgn="ct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TextBox 215"/>
          <p:cNvSpPr txBox="1"/>
          <p:nvPr/>
        </p:nvSpPr>
        <p:spPr bwMode="gray">
          <a:xfrm>
            <a:off x="4161351" y="4580853"/>
            <a:ext cx="383438" cy="276999"/>
          </a:xfrm>
          <a:prstGeom prst="rect">
            <a:avLst/>
          </a:prstGeom>
          <a:noFill/>
        </p:spPr>
        <p:txBody>
          <a:bodyPr wrap="none" rtlCol="0">
            <a:spAutoFit/>
          </a:bodyPr>
          <a:lstStyle/>
          <a:p>
            <a:pPr algn="ctr" fontAlgn="ct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1"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3721515" y="4316751"/>
            <a:ext cx="335297" cy="274335"/>
          </a:xfrm>
          <a:prstGeom prst="rect">
            <a:avLst/>
          </a:prstGeom>
        </p:spPr>
      </p:pic>
      <p:pic>
        <p:nvPicPr>
          <p:cNvPr id="162" name="Picture 2" descr="G:\做的项目\公共\扁平图标切换\更新2015_01_21\oss扁平图标库2015_01_21更新-04.png"/>
          <p:cNvPicPr>
            <a:picLocks noChangeAspect="1" noChangeArrowheads="1"/>
          </p:cNvPicPr>
          <p:nvPr/>
        </p:nvPicPr>
        <p:blipFill>
          <a:blip r:embed="rId11"/>
          <a:stretch>
            <a:fillRect/>
          </a:stretch>
        </p:blipFill>
        <p:spPr bwMode="gray">
          <a:xfrm>
            <a:off x="4586802" y="4318681"/>
            <a:ext cx="335386" cy="270474"/>
          </a:xfrm>
          <a:prstGeom prst="rect">
            <a:avLst/>
          </a:prstGeom>
          <a:noFill/>
        </p:spPr>
      </p:pic>
      <p:sp>
        <p:nvSpPr>
          <p:cNvPr id="163" name="TextBox 225"/>
          <p:cNvSpPr txBox="1"/>
          <p:nvPr/>
        </p:nvSpPr>
        <p:spPr bwMode="gray">
          <a:xfrm>
            <a:off x="3497069" y="4580853"/>
            <a:ext cx="784189" cy="276999"/>
          </a:xfrm>
          <a:prstGeom prst="rect">
            <a:avLst/>
          </a:prstGeom>
          <a:noFill/>
        </p:spPr>
        <p:txBody>
          <a:bodyPr wrap="none" rtlCol="0">
            <a:spAutoFit/>
          </a:bodyPr>
          <a:lstStyle/>
          <a:p>
            <a:pPr algn="ctr" fontAlgn="ct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TextBox 226"/>
          <p:cNvSpPr txBox="1"/>
          <p:nvPr/>
        </p:nvSpPr>
        <p:spPr bwMode="gray">
          <a:xfrm>
            <a:off x="4559570" y="4580853"/>
            <a:ext cx="389850" cy="276999"/>
          </a:xfrm>
          <a:prstGeom prst="rect">
            <a:avLst/>
          </a:prstGeom>
          <a:noFill/>
        </p:spPr>
        <p:txBody>
          <a:bodyPr wrap="none" rtlCol="0">
            <a:spAutoFit/>
          </a:bodyPr>
          <a:lstStyle/>
          <a:p>
            <a:pPr algn="ctr" fontAlgn="ct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2" name="Picture 2" descr="G:\做的项目\公共\扁平图标切换\更新2015_01_21\oss扁平图标库2015_01_21更新-04.png"/>
          <p:cNvPicPr>
            <a:picLocks noChangeAspect="1" noChangeArrowheads="1"/>
          </p:cNvPicPr>
          <p:nvPr/>
        </p:nvPicPr>
        <p:blipFill>
          <a:blip r:embed="rId11"/>
          <a:stretch>
            <a:fillRect/>
          </a:stretch>
        </p:blipFill>
        <p:spPr bwMode="gray">
          <a:xfrm>
            <a:off x="1767128" y="3870889"/>
            <a:ext cx="335386" cy="270474"/>
          </a:xfrm>
          <a:prstGeom prst="rect">
            <a:avLst/>
          </a:prstGeom>
          <a:noFill/>
        </p:spPr>
      </p:pic>
      <p:sp>
        <p:nvSpPr>
          <p:cNvPr id="193" name="TextBox 292"/>
          <p:cNvSpPr txBox="1"/>
          <p:nvPr/>
        </p:nvSpPr>
        <p:spPr bwMode="gray">
          <a:xfrm>
            <a:off x="2047771" y="3886027"/>
            <a:ext cx="389850" cy="276999"/>
          </a:xfrm>
          <a:prstGeom prst="rect">
            <a:avLst/>
          </a:prstGeom>
          <a:noFill/>
        </p:spPr>
        <p:txBody>
          <a:bodyPr wrap="none" rtlCol="0">
            <a:spAutoFit/>
          </a:bodyPr>
          <a:lstStyle/>
          <a:p>
            <a:pPr algn="ctr" fontAlgn="ct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TextBox 300"/>
          <p:cNvSpPr txBox="1"/>
          <p:nvPr/>
        </p:nvSpPr>
        <p:spPr bwMode="gray">
          <a:xfrm>
            <a:off x="5096067" y="3715066"/>
            <a:ext cx="999933" cy="2201748"/>
          </a:xfrm>
          <a:prstGeom prst="roundRect">
            <a:avLst>
              <a:gd name="adj" fmla="val 7589"/>
            </a:avLst>
          </a:prstGeom>
          <a:noFill/>
          <a:ln>
            <a:noFill/>
          </a:ln>
        </p:spPr>
        <p:txBody>
          <a:bodyPr wrap="square" rtlCol="0" anchor="ctr" anchorCtr="0">
            <a:noAutofit/>
          </a:bodyPr>
          <a:lstStyle>
            <a:defPPr>
              <a:defRPr lang="en-US"/>
            </a:defPPr>
            <a:lvl1pPr algn="ctr">
              <a:defRPr sz="1100" b="1">
                <a:solidFill>
                  <a:prstClr val="white"/>
                </a:solidFill>
              </a:defRPr>
            </a:lvl1pPr>
          </a:lstStyle>
          <a:p>
            <a:pPr fontAlgn="ct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Small- and medium-sized campus network</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5" name="Straight Connector 294"/>
          <p:cNvCxnSpPr/>
          <p:nvPr/>
        </p:nvCxnSpPr>
        <p:spPr bwMode="gray">
          <a:xfrm>
            <a:off x="498850" y="3601922"/>
            <a:ext cx="5537186"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02" name="任意多边形 201"/>
          <p:cNvSpPr>
            <a:spLocks noChangeAspect="1"/>
          </p:cNvSpPr>
          <p:nvPr/>
        </p:nvSpPr>
        <p:spPr bwMode="gray">
          <a:xfrm>
            <a:off x="1162688" y="3282444"/>
            <a:ext cx="720000" cy="48141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altLang="zh-CN"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任意多边形 203"/>
          <p:cNvSpPr>
            <a:spLocks noChangeAspect="1"/>
          </p:cNvSpPr>
          <p:nvPr/>
        </p:nvSpPr>
        <p:spPr bwMode="gray">
          <a:xfrm>
            <a:off x="3978569" y="3282444"/>
            <a:ext cx="720000" cy="48141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altLang="zh-CN"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6" name="椭圆 205">
            <a:extLst>
              <a:ext uri="{FF2B5EF4-FFF2-40B4-BE49-F238E27FC236}">
                <a16:creationId xmlns:a16="http://schemas.microsoft.com/office/drawing/2014/main" xmlns="" id="{C18BF2A6-AE29-462A-ADEF-0C57DE6990E0}"/>
              </a:ext>
            </a:extLst>
          </p:cNvPr>
          <p:cNvSpPr>
            <a:spLocks noChangeAspect="1"/>
          </p:cNvSpPr>
          <p:nvPr/>
        </p:nvSpPr>
        <p:spPr bwMode="gray">
          <a:xfrm>
            <a:off x="2754405" y="4774800"/>
            <a:ext cx="108000" cy="108000"/>
          </a:xfrm>
          <a:prstGeom prst="ellipse">
            <a:avLst/>
          </a:prstGeom>
          <a:solidFill>
            <a:srgbClr val="E5E6E6"/>
          </a:solidFill>
          <a:ln w="19050" cap="flat" cmpd="sng" algn="ctr">
            <a:noFill/>
            <a:prstDash val="solid"/>
            <a:miter lim="800000"/>
          </a:ln>
          <a:effectLst/>
        </p:spPr>
        <p:txBody>
          <a:bodyPr wrap="none" lIns="0" tIns="0" rIns="0" bIns="0" rtlCol="0" anchor="ctr"/>
          <a:lstStyle/>
          <a:p>
            <a:pPr algn="ctr" defTabSz="914400" fontAlgn="ctr">
              <a:defRPr/>
            </a:pPr>
            <a:endParaRPr lang="en-US" altLang="zh-CN" sz="1400" b="1"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8" name="椭圆 207">
            <a:extLst>
              <a:ext uri="{FF2B5EF4-FFF2-40B4-BE49-F238E27FC236}">
                <a16:creationId xmlns:a16="http://schemas.microsoft.com/office/drawing/2014/main" xmlns="" id="{C18BF2A6-AE29-462A-ADEF-0C57DE6990E0}"/>
              </a:ext>
            </a:extLst>
          </p:cNvPr>
          <p:cNvSpPr>
            <a:spLocks noChangeAspect="1"/>
          </p:cNvSpPr>
          <p:nvPr/>
        </p:nvSpPr>
        <p:spPr bwMode="gray">
          <a:xfrm>
            <a:off x="3001101" y="4774800"/>
            <a:ext cx="108000" cy="108000"/>
          </a:xfrm>
          <a:prstGeom prst="ellipse">
            <a:avLst/>
          </a:prstGeom>
          <a:solidFill>
            <a:srgbClr val="E5E6E6"/>
          </a:solidFill>
          <a:ln w="19050" cap="flat" cmpd="sng" algn="ctr">
            <a:noFill/>
            <a:prstDash val="solid"/>
            <a:miter lim="800000"/>
          </a:ln>
          <a:effectLst/>
        </p:spPr>
        <p:txBody>
          <a:bodyPr wrap="none" lIns="0" tIns="0" rIns="0" bIns="0" rtlCol="0" anchor="ctr"/>
          <a:lstStyle/>
          <a:p>
            <a:pPr algn="ctr" defTabSz="914400" fontAlgn="ctr">
              <a:defRPr/>
            </a:pPr>
            <a:endParaRPr lang="en-US" altLang="zh-CN" sz="1400" b="1"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9" name="椭圆 208">
            <a:extLst>
              <a:ext uri="{FF2B5EF4-FFF2-40B4-BE49-F238E27FC236}">
                <a16:creationId xmlns:a16="http://schemas.microsoft.com/office/drawing/2014/main" xmlns="" id="{C18BF2A6-AE29-462A-ADEF-0C57DE6990E0}"/>
              </a:ext>
            </a:extLst>
          </p:cNvPr>
          <p:cNvSpPr>
            <a:spLocks noChangeAspect="1"/>
          </p:cNvSpPr>
          <p:nvPr/>
        </p:nvSpPr>
        <p:spPr bwMode="gray">
          <a:xfrm>
            <a:off x="3247797" y="4774800"/>
            <a:ext cx="108000" cy="108000"/>
          </a:xfrm>
          <a:prstGeom prst="ellipse">
            <a:avLst/>
          </a:prstGeom>
          <a:solidFill>
            <a:srgbClr val="E5E6E6"/>
          </a:solidFill>
          <a:ln w="19050" cap="flat" cmpd="sng" algn="ctr">
            <a:noFill/>
            <a:prstDash val="solid"/>
            <a:miter lim="800000"/>
          </a:ln>
          <a:effectLst/>
        </p:spPr>
        <p:txBody>
          <a:bodyPr wrap="none" lIns="0" tIns="0" rIns="0" bIns="0" rtlCol="0" anchor="ctr"/>
          <a:lstStyle/>
          <a:p>
            <a:pPr algn="ctr" defTabSz="914400" fontAlgn="ctr">
              <a:defRPr/>
            </a:pPr>
            <a:endParaRPr lang="en-US" altLang="zh-CN" sz="1400" b="1"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1" name="TextBox 179"/>
          <p:cNvSpPr txBox="1">
            <a:spLocks/>
          </p:cNvSpPr>
          <p:nvPr/>
        </p:nvSpPr>
        <p:spPr bwMode="gray">
          <a:xfrm>
            <a:off x="1063575" y="1543916"/>
            <a:ext cx="1227275" cy="393828"/>
          </a:xfrm>
          <a:prstGeom prst="rect">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altLang="zh-CN"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Site management</a:t>
            </a: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5" name="TextBox 179"/>
          <p:cNvSpPr txBox="1">
            <a:spLocks/>
          </p:cNvSpPr>
          <p:nvPr/>
        </p:nvSpPr>
        <p:spPr bwMode="gray">
          <a:xfrm>
            <a:off x="646082" y="2003245"/>
            <a:ext cx="1227275" cy="393828"/>
          </a:xfrm>
          <a:prstGeom prst="rect">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altLang="zh-CN"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Device management</a:t>
            </a: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2" name="TextBox 179"/>
          <p:cNvSpPr txBox="1">
            <a:spLocks/>
          </p:cNvSpPr>
          <p:nvPr/>
        </p:nvSpPr>
        <p:spPr bwMode="gray">
          <a:xfrm>
            <a:off x="4184516" y="1024939"/>
            <a:ext cx="1227275" cy="393828"/>
          </a:xfrm>
          <a:prstGeom prst="rect">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altLang="zh-CN"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User management</a:t>
            </a: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6" name="TextBox 179"/>
          <p:cNvSpPr txBox="1">
            <a:spLocks/>
          </p:cNvSpPr>
          <p:nvPr/>
        </p:nvSpPr>
        <p:spPr bwMode="gray">
          <a:xfrm>
            <a:off x="4184516" y="1498106"/>
            <a:ext cx="1227275" cy="393828"/>
          </a:xfrm>
          <a:prstGeom prst="rect">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altLang="zh-CN"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Inter-site VPN</a:t>
            </a: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7" name="TextBox 179"/>
          <p:cNvSpPr txBox="1">
            <a:spLocks/>
          </p:cNvSpPr>
          <p:nvPr/>
        </p:nvSpPr>
        <p:spPr bwMode="gray">
          <a:xfrm>
            <a:off x="4184516" y="2003245"/>
            <a:ext cx="1227275" cy="393828"/>
          </a:xfrm>
          <a:prstGeom prst="rect">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altLang="zh-CN"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Portal page customization</a:t>
            </a: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8" name="TextBox 179"/>
          <p:cNvSpPr txBox="1">
            <a:spLocks/>
          </p:cNvSpPr>
          <p:nvPr/>
        </p:nvSpPr>
        <p:spPr bwMode="gray">
          <a:xfrm>
            <a:off x="2437622" y="1024939"/>
            <a:ext cx="1227275" cy="393828"/>
          </a:xfrm>
          <a:prstGeom prst="rect">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altLang="zh-CN"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WLAN experience</a:t>
            </a: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9" name="TextBox 179"/>
          <p:cNvSpPr txBox="1">
            <a:spLocks/>
          </p:cNvSpPr>
          <p:nvPr/>
        </p:nvSpPr>
        <p:spPr bwMode="gray">
          <a:xfrm>
            <a:off x="2437622" y="1498106"/>
            <a:ext cx="1227275" cy="393828"/>
          </a:xfrm>
          <a:prstGeom prst="rect">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altLang="zh-CN"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Customer flow analysis</a:t>
            </a: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 name="组合 2"/>
          <p:cNvGrpSpPr/>
          <p:nvPr/>
        </p:nvGrpSpPr>
        <p:grpSpPr>
          <a:xfrm>
            <a:off x="6172200" y="1255758"/>
            <a:ext cx="5484518" cy="4346485"/>
            <a:chOff x="6172200" y="994000"/>
            <a:chExt cx="5484518" cy="4346485"/>
          </a:xfrm>
        </p:grpSpPr>
        <p:sp>
          <p:nvSpPr>
            <p:cNvPr id="223" name="圆角矩形 222"/>
            <p:cNvSpPr/>
            <p:nvPr/>
          </p:nvSpPr>
          <p:spPr bwMode="gray">
            <a:xfrm>
              <a:off x="6186782" y="994000"/>
              <a:ext cx="5469936" cy="399600"/>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Higher management and O&amp;M efficiency</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4" name="圆角矩形 223"/>
            <p:cNvSpPr/>
            <p:nvPr/>
          </p:nvSpPr>
          <p:spPr bwMode="gray">
            <a:xfrm>
              <a:off x="6172200" y="1484314"/>
              <a:ext cx="5469938" cy="385617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t" anchorCtr="0"/>
            <a:lstStyle/>
            <a:p>
              <a:pPr marL="177800" indent="-177800" fontAlgn="ctr">
                <a:lnSpc>
                  <a:spcPct val="140000"/>
                </a:lnSpc>
                <a:buFont typeface="Arial" panose="020B0604020202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devices go online, iMaster NCE provisions all required configurations and services. iMaster NCE delivers configurations to devices at the branch sites through NETCONF, without the need of CLI-based operations. This simplifies network O&amp;M.</a:t>
              </a:r>
            </a:p>
            <a:p>
              <a:pPr marL="177800" indent="-177800" fontAlgn="ctr">
                <a:lnSpc>
                  <a:spcPct val="140000"/>
                </a:lnSpc>
                <a:buFont typeface="Arial" panose="020B0604020202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iMaster NCE performs intelligent analysis and display of the operating status of branch sites, presenting intuitive insights into site health.</a:t>
              </a:r>
            </a:p>
            <a:p>
              <a:pPr marL="177800" indent="-177800" fontAlgn="ctr">
                <a:lnSpc>
                  <a:spcPct val="140000"/>
                </a:lnSpc>
                <a:buFont typeface="Arial" panose="020B0604020202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iMaster NCE provides operating status monitoring, intelligent analysis, and remote O&amp;M, so that O&amp;M personnel do not need to visit sites. This improves O&amp;M efficiency and reduces O&amp;M costs.</a:t>
              </a:r>
            </a:p>
          </p:txBody>
        </p:sp>
      </p:grpSp>
      <p:sp>
        <p:nvSpPr>
          <p:cNvPr id="225" name="矩形 224">
            <a:extLst>
              <a:ext uri="{FF2B5EF4-FFF2-40B4-BE49-F238E27FC236}">
                <a16:creationId xmlns:a16="http://schemas.microsoft.com/office/drawing/2014/main" xmlns="" id="{11022EDE-66FF-4E73-BF11-5BDB37C5F816}"/>
              </a:ext>
            </a:extLst>
          </p:cNvPr>
          <p:cNvSpPr/>
          <p:nvPr/>
        </p:nvSpPr>
        <p:spPr bwMode="gray">
          <a:xfrm>
            <a:off x="2314777" y="3141311"/>
            <a:ext cx="1407758" cy="276999"/>
          </a:xfrm>
          <a:prstGeom prst="rect">
            <a:avLst/>
          </a:prstGeom>
          <a:noFill/>
          <a:ln>
            <a:noFill/>
          </a:ln>
          <a:effectLst/>
        </p:spPr>
        <p:txBody>
          <a:bodyPr wrap="none">
            <a:spAutoFit/>
          </a:bodyPr>
          <a:lstStyle/>
          <a:p>
            <a:pPr algn="ctr" fontAlgn="ctr"/>
            <a:r>
              <a:rPr lang="en-US" altLang="zh-CN" sz="1200" b="1" dirty="0" smtClean="0">
                <a:solidFill>
                  <a:prstClr val="white"/>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NETCONF/YANG</a:t>
            </a:r>
            <a:endParaRPr lang="en-US" altLang="zh-CN" sz="1200" b="1" dirty="0">
              <a:solidFill>
                <a:prstClr val="white"/>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12148585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dirty="0">
                <a:sym typeface="Huawei Sans" panose="020C0503030203020204" pitchFamily="34" charset="0"/>
              </a:rPr>
              <a:t>Highlights of Huawei CloudCampus Solution for Small- and Medium-Sized Campus Networks</a:t>
            </a:r>
            <a:endParaRPr lang="zh-CN" altLang="en-US" dirty="0">
              <a:sym typeface="Huawei Sans" panose="020C0503030203020204" pitchFamily="34" charset="0"/>
            </a:endParaRPr>
          </a:p>
        </p:txBody>
      </p:sp>
      <p:sp>
        <p:nvSpPr>
          <p:cNvPr id="4" name="文本占位符 1"/>
          <p:cNvSpPr txBox="1">
            <a:spLocks/>
          </p:cNvSpPr>
          <p:nvPr/>
        </p:nvSpPr>
        <p:spPr bwMode="auto">
          <a:xfrm>
            <a:off x="442913" y="1459706"/>
            <a:ext cx="11306175" cy="438229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altLang="zh-CN" sz="1800" b="1" dirty="0" smtClean="0">
                <a:sym typeface="Huawei Sans" panose="020C0503030203020204" pitchFamily="34" charset="0"/>
              </a:rPr>
              <a:t>Automatic deployment:</a:t>
            </a:r>
            <a:r>
              <a:rPr lang="en-US" altLang="zh-CN" sz="1800" dirty="0" smtClean="0">
                <a:sym typeface="Huawei Sans" panose="020C0503030203020204" pitchFamily="34" charset="0"/>
              </a:rPr>
              <a:t> Devices can be easily and quickly deployed.</a:t>
            </a:r>
          </a:p>
          <a:p>
            <a:r>
              <a:rPr lang="en-US" altLang="zh-CN" sz="1800" b="1" dirty="0" smtClean="0">
                <a:sym typeface="Huawei Sans" panose="020C0503030203020204" pitchFamily="34" charset="0"/>
              </a:rPr>
              <a:t>Cloud-based network planning and mobile O&amp;M:</a:t>
            </a:r>
            <a:r>
              <a:rPr lang="en-US" altLang="zh-CN" sz="1800" dirty="0" smtClean="0">
                <a:sym typeface="Huawei Sans" panose="020C0503030203020204" pitchFamily="34" charset="0"/>
              </a:rPr>
              <a:t> WLAN design and device O&amp;M are simplified.</a:t>
            </a:r>
          </a:p>
          <a:p>
            <a:r>
              <a:rPr lang="en-US" altLang="zh-CN" sz="1800" b="1" dirty="0" smtClean="0">
                <a:sym typeface="Huawei Sans" panose="020C0503030203020204" pitchFamily="34" charset="0"/>
              </a:rPr>
              <a:t>Diversified product portfolios:</a:t>
            </a:r>
            <a:r>
              <a:rPr lang="en-US" altLang="zh-CN" sz="1800" dirty="0" smtClean="0">
                <a:sym typeface="Huawei Sans" panose="020C0503030203020204" pitchFamily="34" charset="0"/>
              </a:rPr>
              <a:t> Huawei provides different product portfolios, including full series of network devices (switches, firewalls, ARs, and APs), meeting diversified network requirements of tenants.</a:t>
            </a:r>
          </a:p>
          <a:p>
            <a:r>
              <a:rPr lang="en-US" altLang="zh-CN" sz="1800" b="1" dirty="0" smtClean="0">
                <a:sym typeface="Huawei Sans" panose="020C0503030203020204" pitchFamily="34" charset="0"/>
              </a:rPr>
              <a:t>Dual-working-mode:</a:t>
            </a:r>
            <a:r>
              <a:rPr lang="en-US" altLang="zh-CN" sz="1800" dirty="0" smtClean="0">
                <a:sym typeface="Huawei Sans" panose="020C0503030203020204" pitchFamily="34" charset="0"/>
              </a:rPr>
              <a:t> All network devices used in this solution can work in either cloud-based or traditional management mode. Tenants can implement cloud management of traditional devices after devices are upgraded.</a:t>
            </a:r>
          </a:p>
          <a:p>
            <a:r>
              <a:rPr lang="en-US" altLang="zh-CN" sz="1800" b="1" dirty="0" smtClean="0">
                <a:sym typeface="Huawei Sans" panose="020C0503030203020204" pitchFamily="34" charset="0"/>
              </a:rPr>
              <a:t>VASs</a:t>
            </a:r>
            <a:r>
              <a:rPr lang="en-US" altLang="zh-CN" sz="1800" dirty="0" smtClean="0">
                <a:sym typeface="Huawei Sans" panose="020C0503030203020204" pitchFamily="34" charset="0"/>
              </a:rPr>
              <a:t>: Terminal behavior analysis is a value-added application of iMaster NCE-Campus. More VASs can be developed based on terminal behavior analysis.</a:t>
            </a:r>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256905593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lvl="0"/>
            <a:r>
              <a:rPr lang="en-US" altLang="zh-CN" dirty="0" smtClean="0">
                <a:solidFill>
                  <a:schemeClr val="bg1">
                    <a:lumMod val="50000"/>
                  </a:schemeClr>
                </a:solidFill>
                <a:sym typeface="Huawei Sans" panose="020C0503030203020204" pitchFamily="34" charset="0"/>
              </a:rPr>
              <a:t>Small- and Medium-Sized Campus Network Trends and Challenges</a:t>
            </a:r>
          </a:p>
          <a:p>
            <a:r>
              <a:rPr lang="en-US" altLang="zh-CN" dirty="0" smtClean="0">
                <a:solidFill>
                  <a:schemeClr val="bg1">
                    <a:lumMod val="50000"/>
                  </a:schemeClr>
                </a:solidFill>
                <a:sym typeface="Huawei Sans" panose="020C0503030203020204" pitchFamily="34" charset="0"/>
              </a:rPr>
              <a:t>Overview of Huawei's </a:t>
            </a:r>
            <a:r>
              <a:rPr lang="en-US" altLang="zh-CN" dirty="0" err="1" smtClean="0">
                <a:solidFill>
                  <a:schemeClr val="bg1">
                    <a:lumMod val="50000"/>
                  </a:schemeClr>
                </a:solidFill>
                <a:sym typeface="Huawei Sans" panose="020C0503030203020204" pitchFamily="34" charset="0"/>
              </a:rPr>
              <a:t>CloudCampus</a:t>
            </a:r>
            <a:r>
              <a:rPr lang="en-US" altLang="zh-CN" dirty="0" smtClean="0">
                <a:solidFill>
                  <a:schemeClr val="bg1">
                    <a:lumMod val="50000"/>
                  </a:schemeClr>
                </a:solidFill>
                <a:sym typeface="Huawei Sans" panose="020C0503030203020204" pitchFamily="34" charset="0"/>
              </a:rPr>
              <a:t> Cloud-Managed Network Solution for Small- and Medium-Sized Campus Networks</a:t>
            </a:r>
          </a:p>
          <a:p>
            <a:r>
              <a:rPr lang="en-US" altLang="zh-CN" b="1" dirty="0" smtClean="0">
                <a:sym typeface="Huawei Sans" panose="020C0503030203020204" pitchFamily="34" charset="0"/>
              </a:rPr>
              <a:t>Design of Small- and Medium-Sized Campus Networks with Huawei's </a:t>
            </a:r>
            <a:r>
              <a:rPr lang="en-US" altLang="zh-CN" b="1" dirty="0" err="1" smtClean="0">
                <a:sym typeface="Huawei Sans" panose="020C0503030203020204" pitchFamily="34" charset="0"/>
              </a:rPr>
              <a:t>CloudCampus</a:t>
            </a:r>
            <a:r>
              <a:rPr lang="en-US" altLang="zh-CN" b="1" dirty="0" smtClean="0">
                <a:sym typeface="Huawei Sans" panose="020C0503030203020204" pitchFamily="34" charset="0"/>
              </a:rPr>
              <a:t> Cloud-Managed Network Solution</a:t>
            </a:r>
            <a:endParaRPr lang="zh-CN" altLang="en-US" b="1" dirty="0">
              <a:sym typeface="Huawei Sans" panose="020C0503030203020204" pitchFamily="34" charset="0"/>
            </a:endParaRPr>
          </a:p>
        </p:txBody>
      </p:sp>
    </p:spTree>
    <p:extLst>
      <p:ext uri="{BB962C8B-B14F-4D97-AF65-F5344CB8AC3E}">
        <p14:creationId xmlns:p14="http://schemas.microsoft.com/office/powerpoint/2010/main" val="42297264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altLang="zh-CN" dirty="0" smtClean="0">
                <a:latin typeface="Huawei Sans" panose="020C0503030203020204" pitchFamily="34" charset="0"/>
                <a:ea typeface="方正兰亭黑简体" panose="02000000000000000000" pitchFamily="2" charset="-122"/>
                <a:cs typeface="+mn-ea"/>
                <a:sym typeface="Huawei Sans" panose="020C0503030203020204" pitchFamily="34" charset="0"/>
              </a:rPr>
              <a:t>Overall Design Process</a:t>
            </a:r>
            <a:endPar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TextBox 303"/>
          <p:cNvSpPr txBox="1"/>
          <p:nvPr/>
        </p:nvSpPr>
        <p:spPr bwMode="gray">
          <a:xfrm>
            <a:off x="655638" y="1210686"/>
            <a:ext cx="972000" cy="1234800"/>
          </a:xfrm>
          <a:prstGeom prst="rect">
            <a:avLst/>
          </a:prstGeom>
          <a:solidFill>
            <a:schemeClr val="bg1">
              <a:lumMod val="95000"/>
            </a:schemeClr>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rgbClr val="ED6D00"/>
                </a:solidFill>
              </a:defRPr>
            </a:lvl1pPr>
          </a:lstStyle>
          <a:p>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Overall design</a:t>
            </a:r>
            <a:endPar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TextBox 303"/>
          <p:cNvSpPr txBox="1"/>
          <p:nvPr/>
        </p:nvSpPr>
        <p:spPr bwMode="gray">
          <a:xfrm>
            <a:off x="655638" y="2615071"/>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chemeClr val="bg1">
                    <a:lumMod val="75000"/>
                  </a:schemeClr>
                </a:solidFill>
              </a:defRPr>
            </a:lvl1pPr>
          </a:lstStyle>
          <a:p>
            <a:r>
              <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Networking design</a:t>
            </a:r>
          </a:p>
        </p:txBody>
      </p:sp>
      <p:sp>
        <p:nvSpPr>
          <p:cNvPr id="39" name="TextBox 303"/>
          <p:cNvSpPr txBox="1"/>
          <p:nvPr/>
        </p:nvSpPr>
        <p:spPr bwMode="gray">
          <a:xfrm>
            <a:off x="655638" y="4019456"/>
            <a:ext cx="972000" cy="1429126"/>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chemeClr val="bg1">
                    <a:lumMod val="75000"/>
                  </a:schemeClr>
                </a:solidFill>
              </a:defRPr>
            </a:lvl1pPr>
          </a:lstStyle>
          <a:p>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design</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0" name="直接箭头连接符 39"/>
          <p:cNvCxnSpPr>
            <a:stCxn id="33" idx="2"/>
            <a:endCxn id="38" idx="0"/>
          </p:cNvCxnSpPr>
          <p:nvPr/>
        </p:nvCxnSpPr>
        <p:spPr bwMode="gray">
          <a:xfrm>
            <a:off x="1141638" y="2445486"/>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a:stCxn id="38" idx="2"/>
            <a:endCxn id="39" idx="0"/>
          </p:cNvCxnSpPr>
          <p:nvPr/>
        </p:nvCxnSpPr>
        <p:spPr bwMode="gray">
          <a:xfrm>
            <a:off x="1141638" y="3849871"/>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303"/>
          <p:cNvSpPr txBox="1"/>
          <p:nvPr/>
        </p:nvSpPr>
        <p:spPr bwMode="gray">
          <a:xfrm>
            <a:off x="1727200" y="1210686"/>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zh-CN" altLang="en-US" sz="120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TextBox 303"/>
          <p:cNvSpPr txBox="1"/>
          <p:nvPr/>
        </p:nvSpPr>
        <p:spPr bwMode="gray">
          <a:xfrm>
            <a:off x="1727200" y="2615071"/>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Aft>
                <a:spcPts val="600"/>
              </a:spcAft>
            </a:pPr>
            <a:endParaRPr lang="zh-CN" altLang="en-US" sz="120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TextBox 303"/>
          <p:cNvSpPr txBox="1"/>
          <p:nvPr/>
        </p:nvSpPr>
        <p:spPr bwMode="gray">
          <a:xfrm>
            <a:off x="1727200" y="4008582"/>
            <a:ext cx="9732963" cy="1440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spcAft>
                <a:spcPts val="600"/>
              </a:spcAft>
            </a:pPr>
            <a:endParaRPr lang="zh-CN" altLang="en-US" sz="120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五边形 44"/>
          <p:cNvSpPr/>
          <p:nvPr/>
        </p:nvSpPr>
        <p:spPr bwMode="gray">
          <a:xfrm>
            <a:off x="2113280" y="1649828"/>
            <a:ext cx="3060000" cy="360000"/>
          </a:xfrm>
          <a:prstGeom prst="homePlate">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management mode</a:t>
            </a:r>
            <a:endParaRPr lang="zh-CN" alt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燕尾形 45"/>
          <p:cNvSpPr/>
          <p:nvPr/>
        </p:nvSpPr>
        <p:spPr bwMode="gray">
          <a:xfrm>
            <a:off x="5071983" y="1649828"/>
            <a:ext cx="3060000" cy="360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O&amp;M mode</a:t>
            </a:r>
            <a:endParaRPr lang="zh-CN" alt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燕尾形 46"/>
          <p:cNvSpPr/>
          <p:nvPr/>
        </p:nvSpPr>
        <p:spPr bwMode="gray">
          <a:xfrm>
            <a:off x="8030686" y="1649828"/>
            <a:ext cx="3060000" cy="360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License</a:t>
            </a:r>
            <a:r>
              <a:rPr lang="zh-CN" altLang="en-US"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scheme</a:t>
            </a:r>
            <a:endParaRPr lang="zh-CN" alt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 name="五边形 55"/>
          <p:cNvSpPr/>
          <p:nvPr/>
        </p:nvSpPr>
        <p:spPr bwMode="gray">
          <a:xfrm>
            <a:off x="2113280" y="305247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architecture</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 name="燕尾形 56"/>
          <p:cNvSpPr/>
          <p:nvPr/>
        </p:nvSpPr>
        <p:spPr bwMode="gray">
          <a:xfrm>
            <a:off x="4337749"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Networking scheme</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燕尾形 58"/>
          <p:cNvSpPr/>
          <p:nvPr/>
        </p:nvSpPr>
        <p:spPr bwMode="gray">
          <a:xfrm>
            <a:off x="6562218"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Reliability</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燕尾形 20"/>
          <p:cNvSpPr/>
          <p:nvPr/>
        </p:nvSpPr>
        <p:spPr bwMode="gray">
          <a:xfrm>
            <a:off x="8786686"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WAN interconnection</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五边形 21"/>
          <p:cNvSpPr/>
          <p:nvPr/>
        </p:nvSpPr>
        <p:spPr bwMode="gray">
          <a:xfrm>
            <a:off x="2113280" y="431471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basic services</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燕尾形 22"/>
          <p:cNvSpPr/>
          <p:nvPr/>
        </p:nvSpPr>
        <p:spPr bwMode="gray">
          <a:xfrm>
            <a:off x="4337749"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deployment</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燕尾形 23"/>
          <p:cNvSpPr/>
          <p:nvPr/>
        </p:nvSpPr>
        <p:spPr bwMode="gray">
          <a:xfrm>
            <a:off x="6562218"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WLAN</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燕尾形 24"/>
          <p:cNvSpPr/>
          <p:nvPr/>
        </p:nvSpPr>
        <p:spPr bwMode="gray">
          <a:xfrm>
            <a:off x="8786686"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NAC</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五边形 29"/>
          <p:cNvSpPr/>
          <p:nvPr/>
        </p:nvSpPr>
        <p:spPr bwMode="gray">
          <a:xfrm>
            <a:off x="2113280" y="4782453"/>
            <a:ext cx="272288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VAS and O&amp;M</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15684349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smtClean="0">
                <a:cs typeface="+mn-ea"/>
                <a:sym typeface="Huawei Sans" panose="020C0503030203020204" pitchFamily="34" charset="0"/>
              </a:rPr>
              <a:t>Choose the Network Management Mode</a:t>
            </a:r>
            <a:endParaRPr lang="zh-CN" altLang="en-US" dirty="0">
              <a:cs typeface="+mn-ea"/>
              <a:sym typeface="Huawei Sans" panose="020C0503030203020204" pitchFamily="34" charset="0"/>
            </a:endParaRPr>
          </a:p>
        </p:txBody>
      </p:sp>
      <p:sp>
        <p:nvSpPr>
          <p:cNvPr id="3" name="文本占位符 2"/>
          <p:cNvSpPr>
            <a:spLocks noGrp="1"/>
          </p:cNvSpPr>
          <p:nvPr>
            <p:ph type="body" sz="quarter" idx="4294967295"/>
          </p:nvPr>
        </p:nvSpPr>
        <p:spPr bwMode="gray">
          <a:xfrm>
            <a:off x="442912" y="939800"/>
            <a:ext cx="11306175" cy="433388"/>
          </a:xfrm>
          <a:prstGeom prst="rect">
            <a:avLst/>
          </a:prstGeom>
        </p:spPr>
        <p:txBody>
          <a:bodyPr/>
          <a:lstStyle/>
          <a:p>
            <a:r>
              <a:rPr lang="en-US" altLang="zh-CN" sz="1800" dirty="0" smtClean="0">
                <a:cs typeface="+mn-ea"/>
                <a:sym typeface="Huawei Sans" panose="020C0503030203020204" pitchFamily="34" charset="0"/>
              </a:rPr>
              <a:t>Which management mode to use: cloud management or on-premises?</a:t>
            </a:r>
            <a:endParaRPr lang="zh-CN" altLang="en-US" sz="1800" dirty="0">
              <a:cs typeface="+mn-ea"/>
              <a:sym typeface="Huawei Sans" panose="020C0503030203020204" pitchFamily="34" charset="0"/>
            </a:endParaRPr>
          </a:p>
        </p:txBody>
      </p:sp>
      <p:sp>
        <p:nvSpPr>
          <p:cNvPr id="9" name="矩形 8"/>
          <p:cNvSpPr/>
          <p:nvPr/>
        </p:nvSpPr>
        <p:spPr bwMode="gray">
          <a:xfrm>
            <a:off x="831180" y="4722424"/>
            <a:ext cx="10628983" cy="612620"/>
          </a:xfrm>
          <a:prstGeom prst="rect">
            <a:avLst/>
          </a:prstGeom>
          <a:gradFill flip="none" rotWithShape="1">
            <a:gsLst>
              <a:gs pos="100000">
                <a:schemeClr val="bg1"/>
              </a:gs>
              <a:gs pos="0">
                <a:schemeClr val="bg1">
                  <a:lumMod val="95000"/>
                </a:schemeClr>
              </a:gs>
            </a:gsLst>
            <a:lin ang="0" scaled="1"/>
            <a:tileRect/>
          </a:gradFill>
          <a:ln w="9525">
            <a:gradFill flip="none" rotWithShape="1">
              <a:gsLst>
                <a:gs pos="32000">
                  <a:schemeClr val="bg1">
                    <a:lumMod val="65000"/>
                  </a:schemeClr>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pPr defTabSz="914400"/>
            <a:endParaRPr lang="zh-CN" altLang="en-US" sz="200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矩形 9"/>
          <p:cNvSpPr/>
          <p:nvPr/>
        </p:nvSpPr>
        <p:spPr bwMode="gray">
          <a:xfrm>
            <a:off x="831180" y="3009379"/>
            <a:ext cx="10628983" cy="1555673"/>
          </a:xfrm>
          <a:prstGeom prst="rect">
            <a:avLst/>
          </a:prstGeom>
          <a:gradFill flip="none" rotWithShape="1">
            <a:gsLst>
              <a:gs pos="100000">
                <a:schemeClr val="bg1"/>
              </a:gs>
              <a:gs pos="0">
                <a:schemeClr val="bg1">
                  <a:lumMod val="95000"/>
                </a:schemeClr>
              </a:gs>
            </a:gsLst>
            <a:lin ang="0" scaled="1"/>
            <a:tileRect/>
          </a:gradFill>
          <a:ln w="9525">
            <a:gradFill flip="none" rotWithShape="1">
              <a:gsLst>
                <a:gs pos="32000">
                  <a:schemeClr val="bg1">
                    <a:lumMod val="65000"/>
                  </a:schemeClr>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pPr defTabSz="914400"/>
            <a:endParaRPr lang="zh-CN" altLang="en-US" sz="200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1" name="组合 10"/>
          <p:cNvGrpSpPr/>
          <p:nvPr/>
        </p:nvGrpSpPr>
        <p:grpSpPr bwMode="gray">
          <a:xfrm>
            <a:off x="3213960" y="1962943"/>
            <a:ext cx="6682612" cy="662720"/>
            <a:chOff x="3619759" y="1766954"/>
            <a:chExt cx="6685222" cy="662979"/>
          </a:xfrm>
        </p:grpSpPr>
        <p:cxnSp>
          <p:nvCxnSpPr>
            <p:cNvPr id="12" name="直接连接符 11"/>
            <p:cNvCxnSpPr/>
            <p:nvPr/>
          </p:nvCxnSpPr>
          <p:spPr bwMode="gray">
            <a:xfrm>
              <a:off x="3619759" y="1923182"/>
              <a:ext cx="0" cy="488347"/>
            </a:xfrm>
            <a:prstGeom prst="line">
              <a:avLst/>
            </a:prstGeom>
            <a:noFill/>
            <a:ln w="12700" cap="flat" cmpd="sng" algn="ctr">
              <a:solidFill>
                <a:srgbClr val="F28944"/>
              </a:solidFill>
              <a:prstDash val="solid"/>
              <a:miter lim="800000"/>
            </a:ln>
            <a:effectLst/>
          </p:spPr>
        </p:cxnSp>
        <p:cxnSp>
          <p:nvCxnSpPr>
            <p:cNvPr id="13" name="直接连接符 12"/>
            <p:cNvCxnSpPr/>
            <p:nvPr/>
          </p:nvCxnSpPr>
          <p:spPr bwMode="gray">
            <a:xfrm>
              <a:off x="10304981" y="1923182"/>
              <a:ext cx="0" cy="488347"/>
            </a:xfrm>
            <a:prstGeom prst="line">
              <a:avLst/>
            </a:prstGeom>
            <a:noFill/>
            <a:ln w="12700" cap="flat" cmpd="sng" algn="ctr">
              <a:solidFill>
                <a:srgbClr val="F28944"/>
              </a:solidFill>
              <a:prstDash val="solid"/>
              <a:miter lim="800000"/>
            </a:ln>
            <a:effectLst/>
          </p:spPr>
        </p:cxnSp>
        <p:cxnSp>
          <p:nvCxnSpPr>
            <p:cNvPr id="14" name="直接连接符 13"/>
            <p:cNvCxnSpPr/>
            <p:nvPr/>
          </p:nvCxnSpPr>
          <p:spPr bwMode="gray">
            <a:xfrm>
              <a:off x="6958024" y="1766954"/>
              <a:ext cx="0" cy="662979"/>
            </a:xfrm>
            <a:prstGeom prst="line">
              <a:avLst/>
            </a:prstGeom>
            <a:noFill/>
            <a:ln w="12700" cap="flat" cmpd="sng" algn="ctr">
              <a:solidFill>
                <a:srgbClr val="F28944"/>
              </a:solidFill>
              <a:prstDash val="solid"/>
              <a:miter lim="800000"/>
            </a:ln>
            <a:effectLst/>
          </p:spPr>
        </p:cxnSp>
        <p:cxnSp>
          <p:nvCxnSpPr>
            <p:cNvPr id="15" name="直接连接符 14"/>
            <p:cNvCxnSpPr/>
            <p:nvPr/>
          </p:nvCxnSpPr>
          <p:spPr bwMode="gray">
            <a:xfrm flipH="1">
              <a:off x="3619759" y="1930484"/>
              <a:ext cx="6685222" cy="0"/>
            </a:xfrm>
            <a:prstGeom prst="line">
              <a:avLst/>
            </a:prstGeom>
            <a:noFill/>
            <a:ln w="12700" cap="flat" cmpd="sng" algn="ctr">
              <a:solidFill>
                <a:srgbClr val="F28944"/>
              </a:solidFill>
              <a:prstDash val="solid"/>
              <a:miter lim="800000"/>
            </a:ln>
            <a:effectLst/>
          </p:spPr>
        </p:cxnSp>
      </p:grpSp>
      <p:sp>
        <p:nvSpPr>
          <p:cNvPr id="16" name="矩形 15"/>
          <p:cNvSpPr/>
          <p:nvPr/>
        </p:nvSpPr>
        <p:spPr bwMode="gray">
          <a:xfrm>
            <a:off x="1670609" y="2286834"/>
            <a:ext cx="3321069" cy="589741"/>
          </a:xfrm>
          <a:prstGeom prst="rect">
            <a:avLst/>
          </a:prstGeom>
          <a:solidFill>
            <a:srgbClr val="FEEEC1"/>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smtClean="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rPr>
              <a:t>On-Premises</a:t>
            </a:r>
            <a:endParaRPr lang="en-US" altLang="zh-CN" sz="1600"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矩形 16"/>
          <p:cNvSpPr/>
          <p:nvPr/>
        </p:nvSpPr>
        <p:spPr bwMode="gray">
          <a:xfrm>
            <a:off x="8118858" y="2286834"/>
            <a:ext cx="3252580" cy="589741"/>
          </a:xfrm>
          <a:prstGeom prst="rect">
            <a:avLst/>
          </a:prstGeom>
          <a:solidFill>
            <a:srgbClr val="FEEEC1"/>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smtClean="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rPr>
              <a:t>MSP-owned </a:t>
            </a:r>
            <a:r>
              <a:rPr lang="en-US" altLang="zh-CN" sz="1600"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rPr>
              <a:t>Cloud</a:t>
            </a:r>
          </a:p>
        </p:txBody>
      </p:sp>
      <p:sp>
        <p:nvSpPr>
          <p:cNvPr id="18" name="矩形 17"/>
          <p:cNvSpPr/>
          <p:nvPr/>
        </p:nvSpPr>
        <p:spPr bwMode="gray">
          <a:xfrm>
            <a:off x="716098" y="3438402"/>
            <a:ext cx="1007136" cy="697627"/>
          </a:xfrm>
          <a:prstGeom prst="rect">
            <a:avLst/>
          </a:prstGeom>
        </p:spPr>
        <p:txBody>
          <a:bodyPr wrap="square" anchor="ctr" anchorCtr="0">
            <a:noAutofit/>
          </a:bodyPr>
          <a:lstStyle/>
          <a:p>
            <a:pPr algn="r">
              <a:tabLst>
                <a:tab pos="457006" algn="l"/>
              </a:tabLst>
            </a:pP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Scenario definition</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矩形 18"/>
          <p:cNvSpPr/>
          <p:nvPr/>
        </p:nvSpPr>
        <p:spPr bwMode="gray">
          <a:xfrm>
            <a:off x="539828" y="4679921"/>
            <a:ext cx="1183406" cy="697627"/>
          </a:xfrm>
          <a:prstGeom prst="rect">
            <a:avLst/>
          </a:prstGeom>
        </p:spPr>
        <p:txBody>
          <a:bodyPr wrap="square" anchor="ctr" anchorCtr="0">
            <a:noAutofit/>
          </a:bodyPr>
          <a:lstStyle/>
          <a:p>
            <a:pPr algn="r">
              <a:tabLst>
                <a:tab pos="457006" algn="l"/>
              </a:tabLst>
            </a:pP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Target application </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scenario</a:t>
            </a:r>
          </a:p>
        </p:txBody>
      </p:sp>
      <p:sp>
        <p:nvSpPr>
          <p:cNvPr id="20" name="矩形 19"/>
          <p:cNvSpPr/>
          <p:nvPr/>
        </p:nvSpPr>
        <p:spPr bwMode="gray">
          <a:xfrm>
            <a:off x="5080404" y="2286834"/>
            <a:ext cx="2949728" cy="589741"/>
          </a:xfrm>
          <a:prstGeom prst="rect">
            <a:avLst/>
          </a:prstGeom>
          <a:solidFill>
            <a:srgbClr val="FEEEC1"/>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smtClean="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rPr>
              <a:t>Huawei </a:t>
            </a:r>
            <a:r>
              <a:rPr lang="en-US" altLang="zh-CN" sz="1600"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rPr>
              <a:t>Public Cloud</a:t>
            </a:r>
          </a:p>
        </p:txBody>
      </p:sp>
      <p:sp>
        <p:nvSpPr>
          <p:cNvPr id="21" name="矩形 20"/>
          <p:cNvSpPr/>
          <p:nvPr/>
        </p:nvSpPr>
        <p:spPr bwMode="gray">
          <a:xfrm>
            <a:off x="1670609" y="3141169"/>
            <a:ext cx="3321069" cy="1292093"/>
          </a:xfrm>
          <a:prstGeom prst="rect">
            <a:avLst/>
          </a:prstGeom>
          <a:solidFill>
            <a:schemeClr val="bg1"/>
          </a:solidFill>
          <a:ln w="9525">
            <a:noFill/>
          </a:ln>
          <a:effectLst>
            <a:outerShdw blurRad="63500" algn="ctr" rotWithShape="0">
              <a:schemeClr val="bg1">
                <a:lumMod val="65000"/>
                <a:alpha val="40000"/>
              </a:schemeClr>
            </a:outerShdw>
          </a:effectLst>
        </p:spPr>
        <p:txBody>
          <a:bodyPr wrap="square" lIns="144000" tIns="144000" rIns="144000" bIns="144000" anchor="ctr" anchorCtr="0">
            <a:noAutofit/>
          </a:bodyPr>
          <a:lstStyle/>
          <a:p>
            <a:pPr fontAlgn="ctr">
              <a:spcAft>
                <a:spcPts val="300"/>
              </a:spcAft>
              <a:tabLst>
                <a:tab pos="457200" algn="l"/>
              </a:tabLst>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Customers purchase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and own software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such as the controller and analyzer, and deploy the software in their data center or on a public cloud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IaaS</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platform to manage their own networks. They do not provide network management services.</a:t>
            </a:r>
          </a:p>
        </p:txBody>
      </p:sp>
      <p:sp>
        <p:nvSpPr>
          <p:cNvPr id="22" name="矩形 21"/>
          <p:cNvSpPr/>
          <p:nvPr/>
        </p:nvSpPr>
        <p:spPr bwMode="gray">
          <a:xfrm>
            <a:off x="8118858" y="3141169"/>
            <a:ext cx="3252580" cy="1292093"/>
          </a:xfrm>
          <a:prstGeom prst="rect">
            <a:avLst/>
          </a:prstGeom>
          <a:solidFill>
            <a:schemeClr val="bg1"/>
          </a:solidFill>
          <a:ln w="9525">
            <a:noFill/>
          </a:ln>
          <a:effectLst>
            <a:outerShdw blurRad="63500" algn="ctr" rotWithShape="0">
              <a:schemeClr val="bg1">
                <a:lumMod val="65000"/>
                <a:alpha val="40000"/>
              </a:schemeClr>
            </a:outerShdw>
          </a:effectLst>
        </p:spPr>
        <p:txBody>
          <a:bodyPr wrap="square" lIns="144000" tIns="144000" rIns="144000" bIns="144000" anchor="ctr" anchorCtr="0">
            <a:noAutofit/>
          </a:bodyPr>
          <a:lstStyle/>
          <a:p>
            <a:pPr fontAlgn="ctr">
              <a:spcAft>
                <a:spcPts val="300"/>
              </a:spcAft>
              <a:tabLst>
                <a:tab pos="457200" algn="l"/>
              </a:tabLst>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MSPs purchase cloud management platform software, such as the controller and analyzer, and deploy the software in their data center or on a public cloud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IaaS</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platform to provide network management services.</a:t>
            </a:r>
          </a:p>
        </p:txBody>
      </p:sp>
      <p:sp>
        <p:nvSpPr>
          <p:cNvPr id="23" name="矩形 22"/>
          <p:cNvSpPr/>
          <p:nvPr/>
        </p:nvSpPr>
        <p:spPr bwMode="gray">
          <a:xfrm>
            <a:off x="5080404" y="3141169"/>
            <a:ext cx="2949728" cy="1292093"/>
          </a:xfrm>
          <a:prstGeom prst="rect">
            <a:avLst/>
          </a:prstGeom>
          <a:solidFill>
            <a:schemeClr val="bg1"/>
          </a:solidFill>
          <a:ln w="9525">
            <a:noFill/>
          </a:ln>
          <a:effectLst>
            <a:outerShdw blurRad="63500" algn="ctr" rotWithShape="0">
              <a:schemeClr val="bg1">
                <a:lumMod val="65000"/>
                <a:alpha val="40000"/>
              </a:schemeClr>
            </a:outerShdw>
          </a:effectLst>
        </p:spPr>
        <p:txBody>
          <a:bodyPr wrap="square" lIns="144000" tIns="144000" rIns="144000" bIns="144000" anchor="ctr" anchorCtr="0">
            <a:noAutofit/>
          </a:bodyPr>
          <a:lstStyle/>
          <a:p>
            <a:pPr fontAlgn="ctr">
              <a:spcAft>
                <a:spcPts val="300"/>
              </a:spcAft>
              <a:tabLst>
                <a:tab pos="457200" algn="l"/>
              </a:tabLst>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Customers purchase Huawei public cloud management services and manage their networks using the cloud management SaaS services deployed on Huawei public cloud platform.</a:t>
            </a:r>
          </a:p>
        </p:txBody>
      </p:sp>
      <p:sp>
        <p:nvSpPr>
          <p:cNvPr id="24" name="矩形 23"/>
          <p:cNvSpPr/>
          <p:nvPr/>
        </p:nvSpPr>
        <p:spPr bwMode="gray">
          <a:xfrm>
            <a:off x="1670609" y="4827332"/>
            <a:ext cx="3321069" cy="402805"/>
          </a:xfrm>
          <a:prstGeom prst="rect">
            <a:avLst/>
          </a:prstGeom>
          <a:solidFill>
            <a:schemeClr val="bg1"/>
          </a:solidFill>
          <a:ln w="9525">
            <a:noFill/>
          </a:ln>
          <a:effectLst>
            <a:outerShdw blurRad="63500" algn="ctr" rotWithShape="0">
              <a:schemeClr val="bg1">
                <a:lumMod val="65000"/>
                <a:alpha val="40000"/>
              </a:schemeClr>
            </a:outerShdw>
          </a:effectLst>
        </p:spPr>
        <p:txBody>
          <a:bodyPr wrap="square" lIns="144000" tIns="144000" rIns="144000" bIns="144000" anchor="ctr" anchorCtr="0">
            <a:noAutofit/>
          </a:bodyPr>
          <a:lstStyle/>
          <a:p>
            <a:pPr defTabSz="914400" fontAlgn="ctr">
              <a:spcAft>
                <a:spcPts val="300"/>
              </a:spcAft>
              <a:tabLst>
                <a:tab pos="457200" algn="l"/>
              </a:tabLst>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Large-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and medium-sized campus networks</a:t>
            </a:r>
          </a:p>
        </p:txBody>
      </p:sp>
      <p:sp>
        <p:nvSpPr>
          <p:cNvPr id="25" name="矩形 24"/>
          <p:cNvSpPr/>
          <p:nvPr/>
        </p:nvSpPr>
        <p:spPr bwMode="gray">
          <a:xfrm>
            <a:off x="8118858" y="4827332"/>
            <a:ext cx="3252580" cy="402805"/>
          </a:xfrm>
          <a:prstGeom prst="rect">
            <a:avLst/>
          </a:prstGeom>
          <a:solidFill>
            <a:schemeClr val="bg1"/>
          </a:solidFill>
          <a:ln w="9525">
            <a:noFill/>
          </a:ln>
          <a:effectLst>
            <a:outerShdw blurRad="63500" algn="ctr" rotWithShape="0">
              <a:schemeClr val="bg1">
                <a:lumMod val="65000"/>
                <a:alpha val="40000"/>
              </a:schemeClr>
            </a:outerShdw>
          </a:effectLst>
        </p:spPr>
        <p:txBody>
          <a:bodyPr wrap="square" lIns="144000" tIns="144000" rIns="144000" bIns="144000" anchor="ctr" anchorCtr="0">
            <a:noAutofit/>
          </a:bodyPr>
          <a:lstStyle/>
          <a:p>
            <a:pPr defTabSz="914400" fontAlgn="ctr">
              <a:spcAft>
                <a:spcPts val="300"/>
              </a:spcAft>
              <a:tabLst>
                <a:tab pos="457200" algn="l"/>
              </a:tabLst>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Small-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and medium-sized campus networks</a:t>
            </a:r>
          </a:p>
        </p:txBody>
      </p:sp>
      <p:sp>
        <p:nvSpPr>
          <p:cNvPr id="26" name="矩形 25"/>
          <p:cNvSpPr/>
          <p:nvPr/>
        </p:nvSpPr>
        <p:spPr bwMode="gray">
          <a:xfrm>
            <a:off x="5080404" y="4827332"/>
            <a:ext cx="2949728" cy="402805"/>
          </a:xfrm>
          <a:prstGeom prst="rect">
            <a:avLst/>
          </a:prstGeom>
          <a:solidFill>
            <a:schemeClr val="bg1"/>
          </a:solidFill>
          <a:ln w="9525">
            <a:noFill/>
          </a:ln>
          <a:effectLst>
            <a:outerShdw blurRad="63500" algn="ctr" rotWithShape="0">
              <a:schemeClr val="bg1">
                <a:lumMod val="65000"/>
                <a:alpha val="40000"/>
              </a:schemeClr>
            </a:outerShdw>
          </a:effectLst>
        </p:spPr>
        <p:txBody>
          <a:bodyPr wrap="square" lIns="144000" tIns="144000" rIns="144000" bIns="144000" anchor="ctr" anchorCtr="0">
            <a:noAutofit/>
          </a:bodyPr>
          <a:lstStyle/>
          <a:p>
            <a:pPr defTabSz="914400" fontAlgn="ctr">
              <a:spcAft>
                <a:spcPts val="300"/>
              </a:spcAft>
              <a:tabLst>
                <a:tab pos="457200" algn="l"/>
              </a:tabLst>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Small- and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medium-sized campus networks</a:t>
            </a:r>
          </a:p>
        </p:txBody>
      </p:sp>
      <p:sp>
        <p:nvSpPr>
          <p:cNvPr id="27" name="矩形 26"/>
          <p:cNvSpPr/>
          <p:nvPr/>
        </p:nvSpPr>
        <p:spPr bwMode="gray">
          <a:xfrm>
            <a:off x="4259446" y="1650409"/>
            <a:ext cx="4582950" cy="307776"/>
          </a:xfrm>
          <a:prstGeom prst="rect">
            <a:avLst/>
          </a:prstGeom>
          <a:solidFill>
            <a:srgbClr val="FDE397"/>
          </a:solidFill>
          <a:ln w="12700">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Huawei's CloudCampus Solution</a:t>
            </a:r>
            <a:endParaRPr lang="en-US" altLang="zh-CN" sz="16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Freeform 298"/>
          <p:cNvSpPr>
            <a:spLocks/>
          </p:cNvSpPr>
          <p:nvPr/>
        </p:nvSpPr>
        <p:spPr bwMode="gray">
          <a:xfrm>
            <a:off x="7665687" y="2223652"/>
            <a:ext cx="408808" cy="345018"/>
          </a:xfrm>
          <a:custGeom>
            <a:avLst/>
            <a:gdLst>
              <a:gd name="T0" fmla="*/ 0 w 648"/>
              <a:gd name="T1" fmla="*/ 2147483647 h 618"/>
              <a:gd name="T2" fmla="*/ 2147483647 w 648"/>
              <a:gd name="T3" fmla="*/ 2147483647 h 618"/>
              <a:gd name="T4" fmla="*/ 2147483647 w 648"/>
              <a:gd name="T5" fmla="*/ 2147483647 h 618"/>
              <a:gd name="T6" fmla="*/ 2147483647 w 648"/>
              <a:gd name="T7" fmla="*/ 2147483647 h 618"/>
              <a:gd name="T8" fmla="*/ 2147483647 w 648"/>
              <a:gd name="T9" fmla="*/ 2147483647 h 618"/>
              <a:gd name="T10" fmla="*/ 2147483647 w 648"/>
              <a:gd name="T11" fmla="*/ 2147483647 h 618"/>
              <a:gd name="T12" fmla="*/ 2147483647 w 648"/>
              <a:gd name="T13" fmla="*/ 2147483647 h 618"/>
              <a:gd name="T14" fmla="*/ 2147483647 w 648"/>
              <a:gd name="T15" fmla="*/ 0 h 618"/>
              <a:gd name="T16" fmla="*/ 2147483647 w 648"/>
              <a:gd name="T17" fmla="*/ 2147483647 h 618"/>
              <a:gd name="T18" fmla="*/ 2147483647 w 648"/>
              <a:gd name="T19" fmla="*/ 2147483647 h 618"/>
              <a:gd name="T20" fmla="*/ 2147483647 w 648"/>
              <a:gd name="T21" fmla="*/ 2147483647 h 618"/>
              <a:gd name="T22" fmla="*/ 2147483647 w 648"/>
              <a:gd name="T23" fmla="*/ 2147483647 h 618"/>
              <a:gd name="T24" fmla="*/ 2147483647 w 648"/>
              <a:gd name="T25" fmla="*/ 2147483647 h 618"/>
              <a:gd name="T26" fmla="*/ 2147483647 w 648"/>
              <a:gd name="T27" fmla="*/ 2147483647 h 618"/>
              <a:gd name="T28" fmla="*/ 2147483647 w 648"/>
              <a:gd name="T29" fmla="*/ 2147483647 h 618"/>
              <a:gd name="T30" fmla="*/ 2147483647 w 648"/>
              <a:gd name="T31" fmla="*/ 2147483647 h 618"/>
              <a:gd name="T32" fmla="*/ 0 w 648"/>
              <a:gd name="T33" fmla="*/ 2147483647 h 6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48" h="618">
                <a:moveTo>
                  <a:pt x="0" y="374"/>
                </a:moveTo>
                <a:lnTo>
                  <a:pt x="88" y="320"/>
                </a:lnTo>
                <a:lnTo>
                  <a:pt x="122" y="340"/>
                </a:lnTo>
                <a:lnTo>
                  <a:pt x="184" y="452"/>
                </a:lnTo>
                <a:lnTo>
                  <a:pt x="278" y="316"/>
                </a:lnTo>
                <a:lnTo>
                  <a:pt x="434" y="148"/>
                </a:lnTo>
                <a:lnTo>
                  <a:pt x="534" y="60"/>
                </a:lnTo>
                <a:lnTo>
                  <a:pt x="632" y="0"/>
                </a:lnTo>
                <a:lnTo>
                  <a:pt x="648" y="26"/>
                </a:lnTo>
                <a:lnTo>
                  <a:pt x="566" y="98"/>
                </a:lnTo>
                <a:lnTo>
                  <a:pt x="448" y="230"/>
                </a:lnTo>
                <a:lnTo>
                  <a:pt x="346" y="360"/>
                </a:lnTo>
                <a:lnTo>
                  <a:pt x="234" y="554"/>
                </a:lnTo>
                <a:lnTo>
                  <a:pt x="144" y="618"/>
                </a:lnTo>
                <a:lnTo>
                  <a:pt x="82" y="466"/>
                </a:lnTo>
                <a:lnTo>
                  <a:pt x="42" y="404"/>
                </a:lnTo>
                <a:lnTo>
                  <a:pt x="0" y="374"/>
                </a:lnTo>
                <a:close/>
              </a:path>
            </a:pathLst>
          </a:custGeom>
          <a:solidFill>
            <a:srgbClr val="00B050"/>
          </a:solidFill>
          <a:ln>
            <a:noFill/>
          </a:ln>
          <a:effectLst/>
        </p:spPr>
        <p:txBody>
          <a:bodyPr wrap="none" lIns="92382" tIns="46191" rIns="92382" bIns="46191" anchor="ctr"/>
          <a:lstStyle/>
          <a:p>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Freeform 298"/>
          <p:cNvSpPr>
            <a:spLocks/>
          </p:cNvSpPr>
          <p:nvPr/>
        </p:nvSpPr>
        <p:spPr bwMode="gray">
          <a:xfrm>
            <a:off x="10685977" y="2223652"/>
            <a:ext cx="408808" cy="345018"/>
          </a:xfrm>
          <a:custGeom>
            <a:avLst/>
            <a:gdLst>
              <a:gd name="T0" fmla="*/ 0 w 648"/>
              <a:gd name="T1" fmla="*/ 2147483647 h 618"/>
              <a:gd name="T2" fmla="*/ 2147483647 w 648"/>
              <a:gd name="T3" fmla="*/ 2147483647 h 618"/>
              <a:gd name="T4" fmla="*/ 2147483647 w 648"/>
              <a:gd name="T5" fmla="*/ 2147483647 h 618"/>
              <a:gd name="T6" fmla="*/ 2147483647 w 648"/>
              <a:gd name="T7" fmla="*/ 2147483647 h 618"/>
              <a:gd name="T8" fmla="*/ 2147483647 w 648"/>
              <a:gd name="T9" fmla="*/ 2147483647 h 618"/>
              <a:gd name="T10" fmla="*/ 2147483647 w 648"/>
              <a:gd name="T11" fmla="*/ 2147483647 h 618"/>
              <a:gd name="T12" fmla="*/ 2147483647 w 648"/>
              <a:gd name="T13" fmla="*/ 2147483647 h 618"/>
              <a:gd name="T14" fmla="*/ 2147483647 w 648"/>
              <a:gd name="T15" fmla="*/ 0 h 618"/>
              <a:gd name="T16" fmla="*/ 2147483647 w 648"/>
              <a:gd name="T17" fmla="*/ 2147483647 h 618"/>
              <a:gd name="T18" fmla="*/ 2147483647 w 648"/>
              <a:gd name="T19" fmla="*/ 2147483647 h 618"/>
              <a:gd name="T20" fmla="*/ 2147483647 w 648"/>
              <a:gd name="T21" fmla="*/ 2147483647 h 618"/>
              <a:gd name="T22" fmla="*/ 2147483647 w 648"/>
              <a:gd name="T23" fmla="*/ 2147483647 h 618"/>
              <a:gd name="T24" fmla="*/ 2147483647 w 648"/>
              <a:gd name="T25" fmla="*/ 2147483647 h 618"/>
              <a:gd name="T26" fmla="*/ 2147483647 w 648"/>
              <a:gd name="T27" fmla="*/ 2147483647 h 618"/>
              <a:gd name="T28" fmla="*/ 2147483647 w 648"/>
              <a:gd name="T29" fmla="*/ 2147483647 h 618"/>
              <a:gd name="T30" fmla="*/ 2147483647 w 648"/>
              <a:gd name="T31" fmla="*/ 2147483647 h 618"/>
              <a:gd name="T32" fmla="*/ 0 w 648"/>
              <a:gd name="T33" fmla="*/ 2147483647 h 6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48" h="618">
                <a:moveTo>
                  <a:pt x="0" y="374"/>
                </a:moveTo>
                <a:lnTo>
                  <a:pt x="88" y="320"/>
                </a:lnTo>
                <a:lnTo>
                  <a:pt x="122" y="340"/>
                </a:lnTo>
                <a:lnTo>
                  <a:pt x="184" y="452"/>
                </a:lnTo>
                <a:lnTo>
                  <a:pt x="278" y="316"/>
                </a:lnTo>
                <a:lnTo>
                  <a:pt x="434" y="148"/>
                </a:lnTo>
                <a:lnTo>
                  <a:pt x="534" y="60"/>
                </a:lnTo>
                <a:lnTo>
                  <a:pt x="632" y="0"/>
                </a:lnTo>
                <a:lnTo>
                  <a:pt x="648" y="26"/>
                </a:lnTo>
                <a:lnTo>
                  <a:pt x="566" y="98"/>
                </a:lnTo>
                <a:lnTo>
                  <a:pt x="448" y="230"/>
                </a:lnTo>
                <a:lnTo>
                  <a:pt x="346" y="360"/>
                </a:lnTo>
                <a:lnTo>
                  <a:pt x="234" y="554"/>
                </a:lnTo>
                <a:lnTo>
                  <a:pt x="144" y="618"/>
                </a:lnTo>
                <a:lnTo>
                  <a:pt x="82" y="466"/>
                </a:lnTo>
                <a:lnTo>
                  <a:pt x="42" y="404"/>
                </a:lnTo>
                <a:lnTo>
                  <a:pt x="0" y="374"/>
                </a:lnTo>
                <a:close/>
              </a:path>
            </a:pathLst>
          </a:custGeom>
          <a:solidFill>
            <a:srgbClr val="00B050"/>
          </a:solidFill>
          <a:ln>
            <a:noFill/>
          </a:ln>
          <a:effectLst/>
        </p:spPr>
        <p:txBody>
          <a:bodyPr wrap="none" lIns="92382" tIns="46191" rIns="92382" bIns="46191" anchor="ctr"/>
          <a:lstStyle/>
          <a:p>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矩形 35"/>
          <p:cNvSpPr/>
          <p:nvPr/>
        </p:nvSpPr>
        <p:spPr bwMode="gray">
          <a:xfrm>
            <a:off x="787940" y="5416394"/>
            <a:ext cx="10616120" cy="614977"/>
          </a:xfrm>
          <a:prstGeom prst="rect">
            <a:avLst/>
          </a:prstGeom>
        </p:spPr>
        <p:txBody>
          <a:bodyPr wrap="square">
            <a:spAutoFit/>
          </a:bodyPr>
          <a:lstStyle/>
          <a:p>
            <a:pPr>
              <a:lnSpc>
                <a:spcPct val="150000"/>
              </a:lnSpc>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Small-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and medium-sized campus networks are small in scale and are sensitive to CAPEX and OPEX. Therefore, the public cloud management mode is recommended for such networks. In this mode, Huawei or MSPs provide SaaS services to manage the networks</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936022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019174" y="1844674"/>
            <a:ext cx="10153651" cy="4356101"/>
          </a:xfrm>
        </p:spPr>
        <p:txBody>
          <a:bodyPr/>
          <a:lstStyle/>
          <a:p>
            <a:pPr algn="l">
              <a:lnSpc>
                <a:spcPct val="130000"/>
              </a:lnSpc>
            </a:pPr>
            <a:r>
              <a:rPr lang="en-US" altLang="zh-CN" sz="1400" dirty="0" smtClean="0">
                <a:sym typeface="Huawei Sans" panose="020C0503030203020204" pitchFamily="34" charset="0"/>
              </a:rPr>
              <a:t>With the development </a:t>
            </a:r>
            <a:r>
              <a:rPr lang="en-US" altLang="zh-CN" sz="1400" dirty="0">
                <a:sym typeface="Huawei Sans" panose="020C0503030203020204" pitchFamily="34" charset="0"/>
              </a:rPr>
              <a:t>of technologies and digitalization of industries, services in small- and medium-scale scenarios, such as chain stores and branch offices, are gradually connected to the enterprise intranet through cloud-managed </a:t>
            </a:r>
            <a:r>
              <a:rPr lang="en-US" altLang="zh-CN" sz="1400" dirty="0" smtClean="0">
                <a:sym typeface="Huawei Sans" panose="020C0503030203020204" pitchFamily="34" charset="0"/>
              </a:rPr>
              <a:t>networks. </a:t>
            </a:r>
            <a:r>
              <a:rPr lang="en-US" altLang="zh-CN" sz="1400" dirty="0">
                <a:solidFill>
                  <a:prstClr val="black"/>
                </a:solidFill>
                <a:sym typeface="Huawei Sans" panose="020C0503030203020204" pitchFamily="34" charset="0"/>
              </a:rPr>
              <a:t>A report of IDC reveals the radical difference between traditional products and cloud-based products in terms of annual growth rate from 2014 to 2018. For example, the annual growth rate of traditional Wi-Fi </a:t>
            </a:r>
            <a:r>
              <a:rPr lang="en-US" altLang="zh-CN" sz="1400" dirty="0" smtClean="0">
                <a:solidFill>
                  <a:prstClr val="black"/>
                </a:solidFill>
                <a:sym typeface="Huawei Sans" panose="020C0503030203020204" pitchFamily="34" charset="0"/>
              </a:rPr>
              <a:t>was only 5%, while </a:t>
            </a:r>
            <a:r>
              <a:rPr lang="en-US" altLang="zh-CN" sz="1400" dirty="0">
                <a:solidFill>
                  <a:prstClr val="black"/>
                </a:solidFill>
                <a:sym typeface="Huawei Sans" panose="020C0503030203020204" pitchFamily="34" charset="0"/>
              </a:rPr>
              <a:t>that of cloud Wi-Fi </a:t>
            </a:r>
            <a:r>
              <a:rPr lang="en-US" altLang="zh-CN" sz="1400" dirty="0" smtClean="0">
                <a:solidFill>
                  <a:prstClr val="black"/>
                </a:solidFill>
                <a:sym typeface="Huawei Sans" panose="020C0503030203020204" pitchFamily="34" charset="0"/>
              </a:rPr>
              <a:t>was </a:t>
            </a:r>
            <a:r>
              <a:rPr lang="en-US" altLang="zh-CN" sz="1400" dirty="0">
                <a:solidFill>
                  <a:prstClr val="black"/>
                </a:solidFill>
                <a:sym typeface="Huawei Sans" panose="020C0503030203020204" pitchFamily="34" charset="0"/>
              </a:rPr>
              <a:t>38</a:t>
            </a:r>
            <a:r>
              <a:rPr lang="en-US" altLang="zh-CN" sz="1400" dirty="0" smtClean="0">
                <a:solidFill>
                  <a:prstClr val="black"/>
                </a:solidFill>
                <a:sym typeface="Huawei Sans" panose="020C0503030203020204" pitchFamily="34" charset="0"/>
              </a:rPr>
              <a:t>%. And </a:t>
            </a:r>
            <a:r>
              <a:rPr lang="en-US" altLang="zh-CN" sz="1400" dirty="0">
                <a:solidFill>
                  <a:prstClr val="black"/>
                </a:solidFill>
                <a:sym typeface="Huawei Sans" panose="020C0503030203020204" pitchFamily="34" charset="0"/>
              </a:rPr>
              <a:t>the annual growth rate of traditional switches and access routers </a:t>
            </a:r>
            <a:r>
              <a:rPr lang="en-US" altLang="zh-CN" sz="1400" dirty="0" smtClean="0">
                <a:solidFill>
                  <a:prstClr val="black"/>
                </a:solidFill>
                <a:sym typeface="Huawei Sans" panose="020C0503030203020204" pitchFamily="34" charset="0"/>
              </a:rPr>
              <a:t>was just 2</a:t>
            </a:r>
            <a:r>
              <a:rPr lang="en-US" altLang="zh-CN" sz="1400" dirty="0">
                <a:solidFill>
                  <a:prstClr val="black"/>
                </a:solidFill>
                <a:sym typeface="Huawei Sans" panose="020C0503030203020204" pitchFamily="34" charset="0"/>
              </a:rPr>
              <a:t>%, whereas that of cloud switches and access </a:t>
            </a:r>
            <a:r>
              <a:rPr lang="en-US" altLang="zh-CN" sz="1400" dirty="0" smtClean="0">
                <a:solidFill>
                  <a:prstClr val="black"/>
                </a:solidFill>
                <a:sym typeface="Huawei Sans" panose="020C0503030203020204" pitchFamily="34" charset="0"/>
              </a:rPr>
              <a:t>routers was as high as 61%.</a:t>
            </a:r>
          </a:p>
          <a:p>
            <a:pPr algn="l">
              <a:lnSpc>
                <a:spcPct val="130000"/>
              </a:lnSpc>
            </a:pPr>
            <a:r>
              <a:rPr lang="en-US" altLang="zh-CN" sz="1400" dirty="0" smtClean="0">
                <a:solidFill>
                  <a:prstClr val="black"/>
                </a:solidFill>
                <a:sym typeface="Huawei Sans" panose="020C0503030203020204" pitchFamily="34" charset="0"/>
              </a:rPr>
              <a:t>The above-mentioned data </a:t>
            </a:r>
            <a:r>
              <a:rPr lang="en-US" altLang="zh-CN" sz="1400" dirty="0">
                <a:solidFill>
                  <a:prstClr val="black"/>
                </a:solidFill>
                <a:sym typeface="Huawei Sans" panose="020C0503030203020204" pitchFamily="34" charset="0"/>
              </a:rPr>
              <a:t>shows that cloud-managed networks have become the trend in constructing small- and medium-sized campus networks. Cloud-based solutions help enterprises improve management efficiency and </a:t>
            </a:r>
            <a:r>
              <a:rPr lang="en-US" altLang="zh-CN" sz="1400" dirty="0">
                <a:sym typeface="Huawei Sans" panose="020C0503030203020204" pitchFamily="34" charset="0"/>
              </a:rPr>
              <a:t>build networks that can quickly support the development of new </a:t>
            </a:r>
            <a:r>
              <a:rPr lang="en-US" altLang="zh-CN" sz="1400" dirty="0" smtClean="0">
                <a:sym typeface="Huawei Sans" panose="020C0503030203020204" pitchFamily="34" charset="0"/>
              </a:rPr>
              <a:t>services</a:t>
            </a:r>
            <a:r>
              <a:rPr lang="en-US" altLang="zh-CN" sz="1400" dirty="0" smtClean="0">
                <a:solidFill>
                  <a:prstClr val="black"/>
                </a:solidFill>
                <a:sym typeface="Huawei Sans" panose="020C0503030203020204" pitchFamily="34" charset="0"/>
              </a:rPr>
              <a:t>.</a:t>
            </a:r>
            <a:endParaRPr lang="zh-CN" altLang="en-US" sz="1400" dirty="0">
              <a:solidFill>
                <a:prstClr val="black"/>
              </a:solidFill>
              <a:sym typeface="Huawei Sans" panose="020C0503030203020204" pitchFamily="34" charset="0"/>
            </a:endParaRPr>
          </a:p>
          <a:p>
            <a:pPr algn="l">
              <a:lnSpc>
                <a:spcPct val="130000"/>
              </a:lnSpc>
            </a:pPr>
            <a:r>
              <a:rPr lang="en-US" altLang="zh-CN" sz="1400" dirty="0" smtClean="0">
                <a:solidFill>
                  <a:prstClr val="black"/>
                </a:solidFill>
                <a:sym typeface="Huawei Sans" panose="020C0503030203020204" pitchFamily="34" charset="0"/>
              </a:rPr>
              <a:t>Huawei's </a:t>
            </a:r>
            <a:r>
              <a:rPr lang="en-US" altLang="zh-CN" sz="1400" dirty="0">
                <a:solidFill>
                  <a:prstClr val="black"/>
                </a:solidFill>
                <a:sym typeface="Huawei Sans" panose="020C0503030203020204" pitchFamily="34" charset="0"/>
              </a:rPr>
              <a:t>CloudCampus Solution </a:t>
            </a:r>
            <a:r>
              <a:rPr lang="en-US" altLang="zh-CN" sz="1400" dirty="0" smtClean="0">
                <a:solidFill>
                  <a:prstClr val="black"/>
                </a:solidFill>
                <a:sym typeface="Huawei Sans" panose="020C0503030203020204" pitchFamily="34" charset="0"/>
              </a:rPr>
              <a:t>uses </a:t>
            </a:r>
            <a:r>
              <a:rPr lang="en-US" altLang="zh-CN" sz="1400" dirty="0">
                <a:solidFill>
                  <a:prstClr val="black"/>
                </a:solidFill>
                <a:sym typeface="Huawei Sans" panose="020C0503030203020204" pitchFamily="34" charset="0"/>
              </a:rPr>
              <a:t>cloud computing technology to implement automatic and centralized network management, and provides data collection and analysis capabilities that are unavailable on traditional networks, so as to achieve network (LAN/WLAN) as a service (</a:t>
            </a:r>
            <a:r>
              <a:rPr lang="en-US" altLang="zh-CN" sz="1400" dirty="0" err="1">
                <a:solidFill>
                  <a:prstClr val="black"/>
                </a:solidFill>
                <a:sym typeface="Huawei Sans" panose="020C0503030203020204" pitchFamily="34" charset="0"/>
              </a:rPr>
              <a:t>NaaS</a:t>
            </a:r>
            <a:r>
              <a:rPr lang="en-US" altLang="zh-CN" sz="1400" dirty="0">
                <a:solidFill>
                  <a:prstClr val="black"/>
                </a:solidFill>
                <a:sym typeface="Huawei Sans" panose="020C0503030203020204" pitchFamily="34" charset="0"/>
              </a:rPr>
              <a:t>).</a:t>
            </a:r>
            <a:endParaRPr lang="zh-CN" altLang="en-US" sz="1400" dirty="0">
              <a:solidFill>
                <a:prstClr val="black"/>
              </a:solidFill>
              <a:sym typeface="Huawei Sans" panose="020C0503030203020204" pitchFamily="34" charset="0"/>
            </a:endParaRPr>
          </a:p>
          <a:p>
            <a:pPr>
              <a:lnSpc>
                <a:spcPct val="130000"/>
              </a:lnSpc>
            </a:pPr>
            <a:r>
              <a:rPr lang="en-US" altLang="zh-CN" sz="1400" dirty="0" smtClean="0">
                <a:solidFill>
                  <a:prstClr val="black"/>
                </a:solidFill>
                <a:sym typeface="Huawei Sans" panose="020C0503030203020204" pitchFamily="34" charset="0"/>
              </a:rPr>
              <a:t>This </a:t>
            </a:r>
            <a:r>
              <a:rPr lang="en-US" altLang="zh-CN" sz="1400" dirty="0">
                <a:solidFill>
                  <a:prstClr val="black"/>
                </a:solidFill>
                <a:sym typeface="Huawei Sans" panose="020C0503030203020204" pitchFamily="34" charset="0"/>
              </a:rPr>
              <a:t>document mainly describes the design and planning methods of small- and medium-sized campus networks in terms of the solution architecture, technical solution comparison, engineering design suggestions, and O&amp;M</a:t>
            </a:r>
            <a:r>
              <a:rPr lang="en-US" altLang="zh-CN" sz="1400" dirty="0" smtClean="0">
                <a:solidFill>
                  <a:prstClr val="black"/>
                </a:solidFill>
                <a:sym typeface="Huawei Sans" panose="020C0503030203020204" pitchFamily="34" charset="0"/>
              </a:rPr>
              <a:t>.</a:t>
            </a:r>
            <a:endParaRPr lang="en-US" altLang="zh-CN" sz="1400" dirty="0">
              <a:solidFill>
                <a:prstClr val="black"/>
              </a:solidFill>
              <a:sym typeface="Huawei Sans" panose="020C0503030203020204" pitchFamily="34" charset="0"/>
            </a:endParaRPr>
          </a:p>
        </p:txBody>
      </p:sp>
    </p:spTree>
    <p:extLst>
      <p:ext uri="{BB962C8B-B14F-4D97-AF65-F5344CB8AC3E}">
        <p14:creationId xmlns:p14="http://schemas.microsoft.com/office/powerpoint/2010/main" val="4402560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 name="直接连接符 47"/>
          <p:cNvCxnSpPr/>
          <p:nvPr/>
        </p:nvCxnSpPr>
        <p:spPr bwMode="gray">
          <a:xfrm flipH="1">
            <a:off x="9095836" y="5299279"/>
            <a:ext cx="0" cy="2450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bwMode="gray"/>
        <p:txBody>
          <a:bodyPr>
            <a:normAutofit/>
          </a:bodyPr>
          <a:lstStyle/>
          <a:p>
            <a:r>
              <a:rPr lang="en-US" altLang="zh-CN" dirty="0" smtClean="0">
                <a:cs typeface="+mn-ea"/>
                <a:sym typeface="Huawei Sans" panose="020C0503030203020204" pitchFamily="34" charset="0"/>
              </a:rPr>
              <a:t>Choose the Network O&amp;M Mode</a:t>
            </a:r>
            <a:endParaRPr lang="zh-CN" altLang="en-US" dirty="0">
              <a:cs typeface="+mn-ea"/>
              <a:sym typeface="Huawei Sans" panose="020C0503030203020204" pitchFamily="34" charset="0"/>
            </a:endParaRPr>
          </a:p>
        </p:txBody>
      </p:sp>
      <p:sp>
        <p:nvSpPr>
          <p:cNvPr id="5" name="文本占位符 4"/>
          <p:cNvSpPr>
            <a:spLocks noGrp="1"/>
          </p:cNvSpPr>
          <p:nvPr>
            <p:ph type="body" sz="quarter" idx="4294967295"/>
          </p:nvPr>
        </p:nvSpPr>
        <p:spPr bwMode="gray">
          <a:xfrm>
            <a:off x="442913" y="944563"/>
            <a:ext cx="11306175" cy="1841500"/>
          </a:xfrm>
          <a:prstGeom prst="rect">
            <a:avLst/>
          </a:prstGeom>
        </p:spPr>
        <p:txBody>
          <a:bodyPr/>
          <a:lstStyle/>
          <a:p>
            <a:r>
              <a:rPr lang="en-US" altLang="zh-CN" sz="1400" dirty="0" smtClean="0">
                <a:cs typeface="+mn-ea"/>
                <a:sym typeface="Huawei Sans" panose="020C0503030203020204" pitchFamily="34" charset="0"/>
              </a:rPr>
              <a:t>Which O&amp;M mode to use: </a:t>
            </a:r>
            <a:r>
              <a:rPr lang="en-US" altLang="zh-CN" sz="1400" dirty="0" smtClean="0">
                <a:sym typeface="Huawei Sans" panose="020C0503030203020204" pitchFamily="34" charset="0"/>
              </a:rPr>
              <a:t>enterprise-managed </a:t>
            </a:r>
            <a:r>
              <a:rPr lang="en-US" altLang="zh-CN" sz="1400" dirty="0">
                <a:sym typeface="Huawei Sans" panose="020C0503030203020204" pitchFamily="34" charset="0"/>
              </a:rPr>
              <a:t>O&amp;M (enterprises perform O&amp;M by themselves) or MSP-managed </a:t>
            </a:r>
            <a:r>
              <a:rPr lang="en-US" altLang="zh-CN" sz="1400" dirty="0" smtClean="0">
                <a:sym typeface="Huawei Sans" panose="020C0503030203020204" pitchFamily="34" charset="0"/>
              </a:rPr>
              <a:t>O&amp;M (enterprises </a:t>
            </a:r>
            <a:r>
              <a:rPr lang="en-US" altLang="zh-CN" sz="1400" dirty="0">
                <a:sym typeface="Huawei Sans" panose="020C0503030203020204" pitchFamily="34" charset="0"/>
              </a:rPr>
              <a:t>authorize network O&amp;M to MSPs</a:t>
            </a:r>
            <a:r>
              <a:rPr lang="en-US" altLang="zh-CN" sz="1400" dirty="0" smtClean="0">
                <a:sym typeface="Huawei Sans" panose="020C0503030203020204" pitchFamily="34" charset="0"/>
              </a:rPr>
              <a:t>)?</a:t>
            </a:r>
            <a:endParaRPr lang="en-US" altLang="zh-CN" sz="1400" dirty="0" smtClean="0">
              <a:cs typeface="+mn-ea"/>
              <a:sym typeface="Huawei Sans" panose="020C0503030203020204" pitchFamily="34" charset="0"/>
            </a:endParaRPr>
          </a:p>
          <a:p>
            <a:pPr lvl="1"/>
            <a:r>
              <a:rPr lang="en-US" altLang="zh-CN" sz="1200" dirty="0" smtClean="0">
                <a:sym typeface="Huawei Sans" panose="020C0503030203020204" pitchFamily="34" charset="0"/>
              </a:rPr>
              <a:t>The </a:t>
            </a:r>
            <a:r>
              <a:rPr lang="en-US" altLang="zh-CN" sz="1200" dirty="0">
                <a:sym typeface="Huawei Sans" panose="020C0503030203020204" pitchFamily="34" charset="0"/>
              </a:rPr>
              <a:t>network O&amp;M mode is closely related to the network management mode. If an enterprise manages the network by itself, O&amp;M is also performed by the enterprise</a:t>
            </a:r>
            <a:r>
              <a:rPr lang="en-US" altLang="zh-CN" sz="1200" dirty="0" smtClean="0">
                <a:sym typeface="Huawei Sans" panose="020C0503030203020204" pitchFamily="34" charset="0"/>
              </a:rPr>
              <a:t>. This is called enterprise-managed O&amp;M. </a:t>
            </a:r>
            <a:r>
              <a:rPr lang="en-US" altLang="zh-CN" sz="1200" dirty="0">
                <a:sym typeface="Huawei Sans" panose="020C0503030203020204" pitchFamily="34" charset="0"/>
              </a:rPr>
              <a:t>If an enterprise authorizes network O&amp;M to an MSP, </a:t>
            </a:r>
            <a:r>
              <a:rPr lang="en-US" altLang="zh-CN" sz="1200" dirty="0" smtClean="0">
                <a:sym typeface="Huawei Sans" panose="020C0503030203020204" pitchFamily="34" charset="0"/>
              </a:rPr>
              <a:t>this is called MSP-managed O&amp;M.</a:t>
            </a:r>
            <a:endParaRPr lang="en-US" altLang="zh-CN" sz="1200" dirty="0" smtClean="0">
              <a:cs typeface="+mn-ea"/>
              <a:sym typeface="Huawei Sans" panose="020C0503030203020204" pitchFamily="34" charset="0"/>
            </a:endParaRPr>
          </a:p>
          <a:p>
            <a:pPr lvl="1"/>
            <a:r>
              <a:rPr lang="en-US" altLang="zh-CN" sz="1200" dirty="0" smtClean="0">
                <a:cs typeface="+mn-ea"/>
                <a:sym typeface="Huawei Sans" panose="020C0503030203020204" pitchFamily="34" charset="0"/>
              </a:rPr>
              <a:t>Huawei's CloudCampus Solution supports both </a:t>
            </a:r>
            <a:r>
              <a:rPr lang="en-US" altLang="zh-CN" sz="1200" dirty="0">
                <a:sym typeface="Huawei Sans" panose="020C0503030203020204" pitchFamily="34" charset="0"/>
              </a:rPr>
              <a:t>enterprise-managed </a:t>
            </a:r>
            <a:r>
              <a:rPr lang="en-US" altLang="zh-CN" sz="1200" dirty="0" smtClean="0">
                <a:sym typeface="Huawei Sans" panose="020C0503030203020204" pitchFamily="34" charset="0"/>
              </a:rPr>
              <a:t>O&amp;M and </a:t>
            </a:r>
            <a:r>
              <a:rPr lang="en-US" altLang="zh-CN" sz="1200" dirty="0">
                <a:sym typeface="Huawei Sans" panose="020C0503030203020204" pitchFamily="34" charset="0"/>
              </a:rPr>
              <a:t>MSP-managed </a:t>
            </a:r>
            <a:r>
              <a:rPr lang="en-US" altLang="zh-CN" sz="1200" dirty="0" smtClean="0">
                <a:sym typeface="Huawei Sans" panose="020C0503030203020204" pitchFamily="34" charset="0"/>
              </a:rPr>
              <a:t>O&amp;M. Enterprises can flexibly choose either of them as required.</a:t>
            </a:r>
            <a:endParaRPr lang="zh-CN" altLang="en-US" sz="1200" dirty="0">
              <a:cs typeface="+mn-ea"/>
              <a:sym typeface="Huawei Sans" panose="020C0503030203020204" pitchFamily="34" charset="0"/>
            </a:endParaRPr>
          </a:p>
        </p:txBody>
      </p:sp>
      <p:sp>
        <p:nvSpPr>
          <p:cNvPr id="6" name="矩形 5"/>
          <p:cNvSpPr/>
          <p:nvPr/>
        </p:nvSpPr>
        <p:spPr bwMode="gray">
          <a:xfrm>
            <a:off x="731838" y="3208648"/>
            <a:ext cx="1988502" cy="455391"/>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solidFill>
                  <a:schemeClr val="tx1">
                    <a:lumMod val="50000"/>
                    <a:lumOff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Enterprises themselves have O&amp;M capabilities</a:t>
            </a:r>
          </a:p>
        </p:txBody>
      </p:sp>
      <p:sp>
        <p:nvSpPr>
          <p:cNvPr id="7" name="矩形 6"/>
          <p:cNvSpPr/>
          <p:nvPr/>
        </p:nvSpPr>
        <p:spPr bwMode="gray">
          <a:xfrm>
            <a:off x="731837" y="4029300"/>
            <a:ext cx="4945277" cy="307776"/>
          </a:xfrm>
          <a:prstGeom prst="rect">
            <a:avLst/>
          </a:prstGeom>
          <a:solidFill>
            <a:srgbClr val="FEEEC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rPr>
              <a:t>Enterprise-managed O&amp;M</a:t>
            </a:r>
            <a:endParaRPr lang="en-US" altLang="zh-CN" sz="1400"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矩形 7"/>
          <p:cNvSpPr/>
          <p:nvPr/>
        </p:nvSpPr>
        <p:spPr bwMode="gray">
          <a:xfrm>
            <a:off x="3574394" y="3208648"/>
            <a:ext cx="2102720" cy="455391"/>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solidFill>
                  <a:schemeClr val="tx1">
                    <a:lumMod val="50000"/>
                    <a:lumOff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Enterprises require managing their own networks</a:t>
            </a:r>
          </a:p>
        </p:txBody>
      </p:sp>
      <p:sp>
        <p:nvSpPr>
          <p:cNvPr id="9" name="矩形 8"/>
          <p:cNvSpPr/>
          <p:nvPr/>
        </p:nvSpPr>
        <p:spPr bwMode="gray">
          <a:xfrm>
            <a:off x="731838" y="4888426"/>
            <a:ext cx="1988502" cy="607171"/>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solidFill>
                  <a:schemeClr val="tx1">
                    <a:lumMod val="50000"/>
                    <a:lumOff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Enterprises themselves do not have O&amp;M capabilities</a:t>
            </a:r>
          </a:p>
        </p:txBody>
      </p:sp>
      <p:sp>
        <p:nvSpPr>
          <p:cNvPr id="10" name="矩形 9"/>
          <p:cNvSpPr/>
          <p:nvPr/>
        </p:nvSpPr>
        <p:spPr bwMode="gray">
          <a:xfrm>
            <a:off x="3067022" y="4888426"/>
            <a:ext cx="2576182" cy="607171"/>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solidFill>
                  <a:schemeClr val="tx1">
                    <a:lumMod val="50000"/>
                    <a:lumOff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Enterprises have many branches and authorize MSPs to construct and maintain their networks</a:t>
            </a:r>
          </a:p>
        </p:txBody>
      </p:sp>
      <p:sp>
        <p:nvSpPr>
          <p:cNvPr id="11" name="矩形 10"/>
          <p:cNvSpPr/>
          <p:nvPr/>
        </p:nvSpPr>
        <p:spPr bwMode="gray">
          <a:xfrm>
            <a:off x="731838" y="5860858"/>
            <a:ext cx="4927350" cy="307776"/>
          </a:xfrm>
          <a:prstGeom prst="rect">
            <a:avLst/>
          </a:prstGeom>
          <a:solidFill>
            <a:srgbClr val="FEEEC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rPr>
              <a:t>MSP-managed O&amp;M</a:t>
            </a:r>
            <a:endParaRPr lang="en-US" altLang="zh-CN" sz="1400"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文本框 11"/>
          <p:cNvSpPr txBox="1"/>
          <p:nvPr/>
        </p:nvSpPr>
        <p:spPr bwMode="gray">
          <a:xfrm>
            <a:off x="2964464" y="3297501"/>
            <a:ext cx="365806" cy="307777"/>
          </a:xfrm>
          <a:prstGeom prst="rect">
            <a:avLst/>
          </a:prstGeom>
          <a:noFill/>
        </p:spPr>
        <p:txBody>
          <a:bodyPr wrap="none" rtlCol="0">
            <a:spAutoFit/>
          </a:bodyPr>
          <a:lstStyle/>
          <a:p>
            <a:r>
              <a:rPr lang="en-US" altLang="zh-CN" sz="1400" b="1" dirty="0" smtClean="0">
                <a:solidFill>
                  <a:srgbClr val="F28944"/>
                </a:solidFill>
                <a:latin typeface="Huawei Sans" panose="020C0503030203020204" pitchFamily="34" charset="0"/>
                <a:ea typeface="方正兰亭黑简体" panose="02000000000000000000" pitchFamily="2" charset="-122"/>
                <a:cs typeface="+mn-ea"/>
                <a:sym typeface="Huawei Sans" panose="020C0503030203020204" pitchFamily="34" charset="0"/>
              </a:rPr>
              <a:t>or</a:t>
            </a:r>
            <a:endParaRPr lang="zh-CN" altLang="en-US" sz="1400" b="1" dirty="0">
              <a:solidFill>
                <a:srgbClr val="F28944"/>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文本框 12"/>
          <p:cNvSpPr txBox="1"/>
          <p:nvPr/>
        </p:nvSpPr>
        <p:spPr bwMode="gray">
          <a:xfrm>
            <a:off x="2720340" y="5114012"/>
            <a:ext cx="365806" cy="307777"/>
          </a:xfrm>
          <a:prstGeom prst="rect">
            <a:avLst/>
          </a:prstGeom>
          <a:noFill/>
        </p:spPr>
        <p:txBody>
          <a:bodyPr wrap="none" rtlCol="0">
            <a:spAutoFit/>
          </a:bodyPr>
          <a:lstStyle/>
          <a:p>
            <a:r>
              <a:rPr lang="en-US" altLang="zh-CN" sz="1400" b="1" dirty="0" smtClean="0">
                <a:solidFill>
                  <a:srgbClr val="F28944"/>
                </a:solidFill>
                <a:latin typeface="Huawei Sans" panose="020C0503030203020204" pitchFamily="34" charset="0"/>
                <a:ea typeface="方正兰亭黑简体" panose="02000000000000000000" pitchFamily="2" charset="-122"/>
                <a:cs typeface="+mn-ea"/>
                <a:sym typeface="Huawei Sans" panose="020C0503030203020204" pitchFamily="34" charset="0"/>
              </a:rPr>
              <a:t>or</a:t>
            </a:r>
            <a:endParaRPr lang="zh-CN" altLang="en-US" sz="1400" b="1" dirty="0">
              <a:solidFill>
                <a:srgbClr val="F28944"/>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Right Arrow 157"/>
          <p:cNvSpPr/>
          <p:nvPr/>
        </p:nvSpPr>
        <p:spPr bwMode="gray">
          <a:xfrm rot="5400000">
            <a:off x="1496187" y="3702143"/>
            <a:ext cx="459805" cy="316246"/>
          </a:xfrm>
          <a:prstGeom prst="rightArrow">
            <a:avLst>
              <a:gd name="adj1" fmla="val 69596"/>
              <a:gd name="adj2" fmla="val 50000"/>
            </a:avLst>
          </a:prstGeom>
          <a:gradFill flip="none" rotWithShape="1">
            <a:gsLst>
              <a:gs pos="15000">
                <a:srgbClr val="1AABE2">
                  <a:lumMod val="5000"/>
                  <a:lumOff val="95000"/>
                  <a:alpha val="0"/>
                </a:srgbClr>
              </a:gs>
              <a:gs pos="81000">
                <a:srgbClr val="FFF2CC"/>
              </a:gs>
            </a:gsLst>
            <a:lin ang="0" scaled="1"/>
            <a:tileRect/>
          </a:gradFill>
          <a:ln w="15875" cap="flat" cmpd="sng" algn="ctr">
            <a:gradFill flip="none" rotWithShape="1">
              <a:gsLst>
                <a:gs pos="11000">
                  <a:srgbClr val="1AABE2">
                    <a:lumMod val="0"/>
                    <a:lumOff val="100000"/>
                    <a:alpha val="0"/>
                  </a:srgbClr>
                </a:gs>
                <a:gs pos="67000">
                  <a:srgbClr val="FFD17D"/>
                </a:gs>
              </a:gsLst>
              <a:lin ang="0" scaled="1"/>
              <a:tileRect/>
            </a:gra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Right Arrow 157"/>
          <p:cNvSpPr/>
          <p:nvPr/>
        </p:nvSpPr>
        <p:spPr bwMode="gray">
          <a:xfrm rot="5400000">
            <a:off x="4435035" y="3702143"/>
            <a:ext cx="459805" cy="316246"/>
          </a:xfrm>
          <a:prstGeom prst="rightArrow">
            <a:avLst>
              <a:gd name="adj1" fmla="val 69596"/>
              <a:gd name="adj2" fmla="val 50000"/>
            </a:avLst>
          </a:prstGeom>
          <a:gradFill flip="none" rotWithShape="1">
            <a:gsLst>
              <a:gs pos="15000">
                <a:srgbClr val="1AABE2">
                  <a:lumMod val="5000"/>
                  <a:lumOff val="95000"/>
                  <a:alpha val="0"/>
                </a:srgbClr>
              </a:gs>
              <a:gs pos="81000">
                <a:srgbClr val="FFF2CC"/>
              </a:gs>
            </a:gsLst>
            <a:lin ang="0" scaled="1"/>
            <a:tileRect/>
          </a:gradFill>
          <a:ln w="15875" cap="flat" cmpd="sng" algn="ctr">
            <a:gradFill flip="none" rotWithShape="1">
              <a:gsLst>
                <a:gs pos="11000">
                  <a:srgbClr val="1AABE2">
                    <a:lumMod val="0"/>
                    <a:lumOff val="100000"/>
                    <a:alpha val="0"/>
                  </a:srgbClr>
                </a:gs>
                <a:gs pos="67000">
                  <a:srgbClr val="FFD17D"/>
                </a:gs>
              </a:gsLst>
              <a:lin ang="0" scaled="1"/>
              <a:tileRect/>
            </a:gra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Right Arrow 157"/>
          <p:cNvSpPr/>
          <p:nvPr/>
        </p:nvSpPr>
        <p:spPr bwMode="gray">
          <a:xfrm rot="5400000">
            <a:off x="1496187" y="5508050"/>
            <a:ext cx="459805" cy="316246"/>
          </a:xfrm>
          <a:prstGeom prst="rightArrow">
            <a:avLst>
              <a:gd name="adj1" fmla="val 69596"/>
              <a:gd name="adj2" fmla="val 50000"/>
            </a:avLst>
          </a:prstGeom>
          <a:gradFill flip="none" rotWithShape="1">
            <a:gsLst>
              <a:gs pos="15000">
                <a:srgbClr val="1AABE2">
                  <a:lumMod val="5000"/>
                  <a:lumOff val="95000"/>
                  <a:alpha val="0"/>
                </a:srgbClr>
              </a:gs>
              <a:gs pos="81000">
                <a:srgbClr val="FFF2CC"/>
              </a:gs>
            </a:gsLst>
            <a:lin ang="0" scaled="1"/>
            <a:tileRect/>
          </a:gradFill>
          <a:ln w="15875" cap="flat" cmpd="sng" algn="ctr">
            <a:gradFill flip="none" rotWithShape="1">
              <a:gsLst>
                <a:gs pos="11000">
                  <a:srgbClr val="1AABE2">
                    <a:lumMod val="0"/>
                    <a:lumOff val="100000"/>
                    <a:alpha val="0"/>
                  </a:srgbClr>
                </a:gs>
                <a:gs pos="67000">
                  <a:srgbClr val="FFD17D"/>
                </a:gs>
              </a:gsLst>
              <a:lin ang="0" scaled="1"/>
              <a:tileRect/>
            </a:gra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Right Arrow 157"/>
          <p:cNvSpPr/>
          <p:nvPr/>
        </p:nvSpPr>
        <p:spPr bwMode="gray">
          <a:xfrm rot="5400000">
            <a:off x="4435035" y="5508050"/>
            <a:ext cx="459805" cy="316246"/>
          </a:xfrm>
          <a:prstGeom prst="rightArrow">
            <a:avLst>
              <a:gd name="adj1" fmla="val 69596"/>
              <a:gd name="adj2" fmla="val 50000"/>
            </a:avLst>
          </a:prstGeom>
          <a:gradFill flip="none" rotWithShape="1">
            <a:gsLst>
              <a:gs pos="15000">
                <a:srgbClr val="1AABE2">
                  <a:lumMod val="5000"/>
                  <a:lumOff val="95000"/>
                  <a:alpha val="0"/>
                </a:srgbClr>
              </a:gs>
              <a:gs pos="81000">
                <a:srgbClr val="FFF2CC"/>
              </a:gs>
            </a:gsLst>
            <a:lin ang="0" scaled="1"/>
            <a:tileRect/>
          </a:gradFill>
          <a:ln w="15875" cap="flat" cmpd="sng" algn="ctr">
            <a:gradFill flip="none" rotWithShape="1">
              <a:gsLst>
                <a:gs pos="11000">
                  <a:srgbClr val="1AABE2">
                    <a:lumMod val="0"/>
                    <a:lumOff val="100000"/>
                    <a:alpha val="0"/>
                  </a:srgbClr>
                </a:gs>
                <a:gs pos="67000">
                  <a:srgbClr val="FFD17D"/>
                </a:gs>
              </a:gsLst>
              <a:lin ang="0" scaled="1"/>
              <a:tileRect/>
            </a:gra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圆角矩形 17"/>
          <p:cNvSpPr/>
          <p:nvPr/>
        </p:nvSpPr>
        <p:spPr bwMode="gray">
          <a:xfrm>
            <a:off x="6238557" y="3267066"/>
            <a:ext cx="4945277" cy="338554"/>
          </a:xfrm>
          <a:prstGeom prst="roundRect">
            <a:avLst>
              <a:gd name="adj" fmla="val 50000"/>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b="1"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Platform operator</a:t>
            </a:r>
            <a:endParaRPr lang="zh-CN" altLang="en-US"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圆角矩形 18"/>
          <p:cNvSpPr/>
          <p:nvPr/>
        </p:nvSpPr>
        <p:spPr bwMode="gray">
          <a:xfrm>
            <a:off x="6238557" y="4986002"/>
            <a:ext cx="1060798" cy="338554"/>
          </a:xfrm>
          <a:prstGeom prst="roundRect">
            <a:avLst>
              <a:gd name="adj" fmla="val 50000"/>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b="1"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Tenant 1</a:t>
            </a:r>
            <a:endParaRPr lang="en-US" altLang="zh-CN"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圆角矩形 19"/>
          <p:cNvSpPr/>
          <p:nvPr/>
        </p:nvSpPr>
        <p:spPr bwMode="gray">
          <a:xfrm>
            <a:off x="6238557" y="5826615"/>
            <a:ext cx="1060798" cy="338554"/>
          </a:xfrm>
          <a:prstGeom prst="roundRect">
            <a:avLst>
              <a:gd name="adj" fmla="val 5000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Site</a:t>
            </a: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2" name="直接箭头连接符 21"/>
          <p:cNvCxnSpPr>
            <a:stCxn id="19" idx="2"/>
            <a:endCxn id="20" idx="0"/>
          </p:cNvCxnSpPr>
          <p:nvPr/>
        </p:nvCxnSpPr>
        <p:spPr bwMode="gray">
          <a:xfrm>
            <a:off x="6768956" y="5324556"/>
            <a:ext cx="0" cy="502059"/>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5" name="圆角矩形 24"/>
          <p:cNvSpPr/>
          <p:nvPr/>
        </p:nvSpPr>
        <p:spPr bwMode="gray">
          <a:xfrm>
            <a:off x="8554720" y="4126534"/>
            <a:ext cx="2629115" cy="338554"/>
          </a:xfrm>
          <a:prstGeom prst="roundRect">
            <a:avLst>
              <a:gd name="adj" fmla="val 50000"/>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b="1"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MSP 1</a:t>
            </a:r>
            <a:endParaRPr lang="en-US" altLang="zh-CN"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圆角矩形 26"/>
          <p:cNvSpPr/>
          <p:nvPr/>
        </p:nvSpPr>
        <p:spPr bwMode="gray">
          <a:xfrm>
            <a:off x="8554720" y="4986002"/>
            <a:ext cx="1060798" cy="338554"/>
          </a:xfrm>
          <a:prstGeom prst="roundRect">
            <a:avLst>
              <a:gd name="adj" fmla="val 50000"/>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b="1"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Tenant 2</a:t>
            </a:r>
            <a:endParaRPr lang="en-US" altLang="zh-CN"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圆角矩形 28"/>
          <p:cNvSpPr/>
          <p:nvPr/>
        </p:nvSpPr>
        <p:spPr bwMode="gray">
          <a:xfrm>
            <a:off x="10123036" y="4986002"/>
            <a:ext cx="1060798" cy="338554"/>
          </a:xfrm>
          <a:prstGeom prst="roundRect">
            <a:avLst>
              <a:gd name="adj" fmla="val 50000"/>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b="1"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Tenant </a:t>
            </a:r>
            <a:r>
              <a:rPr lang="en-US" altLang="zh-CN" sz="1400" b="1" i="1"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N</a:t>
            </a:r>
            <a:endParaRPr lang="en-US" altLang="zh-CN" sz="1400" b="1" i="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圆角矩形 30"/>
          <p:cNvSpPr/>
          <p:nvPr/>
        </p:nvSpPr>
        <p:spPr bwMode="gray">
          <a:xfrm>
            <a:off x="7564554" y="5826615"/>
            <a:ext cx="1060798" cy="338554"/>
          </a:xfrm>
          <a:prstGeom prst="roundRect">
            <a:avLst>
              <a:gd name="adj" fmla="val 5000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Site</a:t>
            </a: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圆角矩形 31"/>
          <p:cNvSpPr/>
          <p:nvPr/>
        </p:nvSpPr>
        <p:spPr bwMode="gray">
          <a:xfrm>
            <a:off x="8797038" y="5826615"/>
            <a:ext cx="1060798" cy="338554"/>
          </a:xfrm>
          <a:prstGeom prst="roundRect">
            <a:avLst>
              <a:gd name="adj" fmla="val 5000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Site</a:t>
            </a: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圆角矩形 32"/>
          <p:cNvSpPr/>
          <p:nvPr/>
        </p:nvSpPr>
        <p:spPr bwMode="gray">
          <a:xfrm>
            <a:off x="10123036" y="5826615"/>
            <a:ext cx="1060798" cy="338554"/>
          </a:xfrm>
          <a:prstGeom prst="roundRect">
            <a:avLst>
              <a:gd name="adj" fmla="val 5000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Site</a:t>
            </a: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5" name="直接连接符 34"/>
          <p:cNvCxnSpPr/>
          <p:nvPr/>
        </p:nvCxnSpPr>
        <p:spPr bwMode="gray">
          <a:xfrm flipH="1">
            <a:off x="8681720" y="3605620"/>
            <a:ext cx="0" cy="2450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bwMode="gray">
          <a:xfrm>
            <a:off x="6768956" y="3850640"/>
            <a:ext cx="30888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bwMode="gray">
          <a:xfrm>
            <a:off x="6768956" y="3850640"/>
            <a:ext cx="0" cy="1135362"/>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bwMode="gray">
          <a:xfrm>
            <a:off x="9857836" y="3850640"/>
            <a:ext cx="0" cy="275894"/>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bwMode="gray">
          <a:xfrm>
            <a:off x="9095836" y="4465088"/>
            <a:ext cx="0" cy="520914"/>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bwMode="gray">
          <a:xfrm>
            <a:off x="10660476" y="4465088"/>
            <a:ext cx="0" cy="520914"/>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bwMode="gray">
          <a:xfrm>
            <a:off x="8064356" y="5544299"/>
            <a:ext cx="12750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bwMode="gray">
          <a:xfrm>
            <a:off x="8064356" y="5544299"/>
            <a:ext cx="0" cy="30117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bwMode="gray">
          <a:xfrm>
            <a:off x="9339436" y="5544299"/>
            <a:ext cx="0" cy="30117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p:nvPr/>
        </p:nvCxnSpPr>
        <p:spPr bwMode="gray">
          <a:xfrm>
            <a:off x="10660476" y="5324556"/>
            <a:ext cx="0" cy="520914"/>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9" name="任意多边形 58"/>
          <p:cNvSpPr/>
          <p:nvPr/>
        </p:nvSpPr>
        <p:spPr bwMode="gray">
          <a:xfrm>
            <a:off x="8321900" y="4293616"/>
            <a:ext cx="218596" cy="863600"/>
          </a:xfrm>
          <a:custGeom>
            <a:avLst/>
            <a:gdLst>
              <a:gd name="connsiteX0" fmla="*/ 0 w 30480"/>
              <a:gd name="connsiteY0" fmla="*/ 863600 h 863600"/>
              <a:gd name="connsiteX1" fmla="*/ 30480 w 30480"/>
              <a:gd name="connsiteY1" fmla="*/ 0 h 863600"/>
              <a:gd name="connsiteX0" fmla="*/ 42672 w 42672"/>
              <a:gd name="connsiteY0" fmla="*/ 869696 h 869696"/>
              <a:gd name="connsiteX1" fmla="*/ 0 w 42672"/>
              <a:gd name="connsiteY1" fmla="*/ 0 h 869696"/>
              <a:gd name="connsiteX0" fmla="*/ 147502 w 147502"/>
              <a:gd name="connsiteY0" fmla="*/ 869696 h 869696"/>
              <a:gd name="connsiteX1" fmla="*/ 104830 w 147502"/>
              <a:gd name="connsiteY1" fmla="*/ 0 h 869696"/>
              <a:gd name="connsiteX0" fmla="*/ 130150 w 154956"/>
              <a:gd name="connsiteY0" fmla="*/ 863600 h 863600"/>
              <a:gd name="connsiteX1" fmla="*/ 154534 w 154956"/>
              <a:gd name="connsiteY1" fmla="*/ 0 h 863600"/>
              <a:gd name="connsiteX0" fmla="*/ 194212 w 218596"/>
              <a:gd name="connsiteY0" fmla="*/ 863600 h 863600"/>
              <a:gd name="connsiteX1" fmla="*/ 218596 w 218596"/>
              <a:gd name="connsiteY1" fmla="*/ 0 h 863600"/>
            </a:gdLst>
            <a:ahLst/>
            <a:cxnLst>
              <a:cxn ang="0">
                <a:pos x="connsiteX0" y="connsiteY0"/>
              </a:cxn>
              <a:cxn ang="0">
                <a:pos x="connsiteX1" y="connsiteY1"/>
              </a:cxn>
            </a:cxnLst>
            <a:rect l="l" t="t" r="r" b="b"/>
            <a:pathLst>
              <a:path w="218596" h="863600">
                <a:moveTo>
                  <a:pt x="194212" y="863600"/>
                </a:moveTo>
                <a:cubicBezTo>
                  <a:pt x="-118716" y="585893"/>
                  <a:pt x="-11020" y="180171"/>
                  <a:pt x="218596" y="0"/>
                </a:cubicBezTo>
              </a:path>
            </a:pathLst>
          </a:custGeom>
          <a:ln w="19050">
            <a:solidFill>
              <a:schemeClr val="bg1">
                <a:lumMod val="50000"/>
              </a:schemeClr>
            </a:solidFill>
            <a:prstDash val="sysDot"/>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矩形 61"/>
          <p:cNvSpPr/>
          <p:nvPr/>
        </p:nvSpPr>
        <p:spPr bwMode="gray">
          <a:xfrm>
            <a:off x="6509567" y="4545827"/>
            <a:ext cx="1836253" cy="461665"/>
          </a:xfrm>
          <a:prstGeom prst="rect">
            <a:avLst/>
          </a:prstGeom>
        </p:spPr>
        <p:txBody>
          <a:bodyPr wrap="square">
            <a:spAutoFit/>
          </a:bodyPr>
          <a:lstStyle/>
          <a:p>
            <a:pPr algn="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Authorizing network O&amp;M to MSP</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任意多边形 62"/>
          <p:cNvSpPr/>
          <p:nvPr/>
        </p:nvSpPr>
        <p:spPr bwMode="gray">
          <a:xfrm>
            <a:off x="9962200" y="4480120"/>
            <a:ext cx="164235" cy="648835"/>
          </a:xfrm>
          <a:custGeom>
            <a:avLst/>
            <a:gdLst>
              <a:gd name="connsiteX0" fmla="*/ 0 w 30480"/>
              <a:gd name="connsiteY0" fmla="*/ 863600 h 863600"/>
              <a:gd name="connsiteX1" fmla="*/ 30480 w 30480"/>
              <a:gd name="connsiteY1" fmla="*/ 0 h 863600"/>
              <a:gd name="connsiteX0" fmla="*/ 42672 w 42672"/>
              <a:gd name="connsiteY0" fmla="*/ 869696 h 869696"/>
              <a:gd name="connsiteX1" fmla="*/ 0 w 42672"/>
              <a:gd name="connsiteY1" fmla="*/ 0 h 869696"/>
              <a:gd name="connsiteX0" fmla="*/ 147502 w 147502"/>
              <a:gd name="connsiteY0" fmla="*/ 869696 h 869696"/>
              <a:gd name="connsiteX1" fmla="*/ 104830 w 147502"/>
              <a:gd name="connsiteY1" fmla="*/ 0 h 869696"/>
              <a:gd name="connsiteX0" fmla="*/ 130150 w 154956"/>
              <a:gd name="connsiteY0" fmla="*/ 863600 h 863600"/>
              <a:gd name="connsiteX1" fmla="*/ 154534 w 154956"/>
              <a:gd name="connsiteY1" fmla="*/ 0 h 863600"/>
              <a:gd name="connsiteX0" fmla="*/ 194212 w 218596"/>
              <a:gd name="connsiteY0" fmla="*/ 863600 h 863600"/>
              <a:gd name="connsiteX1" fmla="*/ 218596 w 218596"/>
              <a:gd name="connsiteY1" fmla="*/ 0 h 863600"/>
            </a:gdLst>
            <a:ahLst/>
            <a:cxnLst>
              <a:cxn ang="0">
                <a:pos x="connsiteX0" y="connsiteY0"/>
              </a:cxn>
              <a:cxn ang="0">
                <a:pos x="connsiteX1" y="connsiteY1"/>
              </a:cxn>
            </a:cxnLst>
            <a:rect l="l" t="t" r="r" b="b"/>
            <a:pathLst>
              <a:path w="218596" h="863600">
                <a:moveTo>
                  <a:pt x="194212" y="863600"/>
                </a:moveTo>
                <a:cubicBezTo>
                  <a:pt x="-118716" y="585893"/>
                  <a:pt x="-11020" y="180171"/>
                  <a:pt x="218596" y="0"/>
                </a:cubicBezTo>
              </a:path>
            </a:pathLst>
          </a:custGeom>
          <a:ln w="19050">
            <a:solidFill>
              <a:schemeClr val="bg1">
                <a:lumMod val="50000"/>
              </a:schemeClr>
            </a:solidFill>
            <a:prstDash val="sysDot"/>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矩形 63"/>
          <p:cNvSpPr/>
          <p:nvPr/>
        </p:nvSpPr>
        <p:spPr bwMode="gray">
          <a:xfrm>
            <a:off x="10093439" y="4545827"/>
            <a:ext cx="1617280" cy="461665"/>
          </a:xfrm>
          <a:prstGeom prst="rect">
            <a:avLst/>
          </a:prstGeom>
        </p:spPr>
        <p:txBody>
          <a:bodyPr wrap="square">
            <a:spAutoFit/>
          </a:bodyPr>
          <a:lstStyle/>
          <a:p>
            <a:pPr algn="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Authorizing network O&amp;M to MSP</a:t>
            </a:r>
          </a:p>
        </p:txBody>
      </p:sp>
    </p:spTree>
    <p:extLst>
      <p:ext uri="{BB962C8B-B14F-4D97-AF65-F5344CB8AC3E}">
        <p14:creationId xmlns:p14="http://schemas.microsoft.com/office/powerpoint/2010/main" val="26111294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6246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smtClean="0">
                <a:cs typeface="+mn-ea"/>
                <a:sym typeface="Huawei Sans" panose="020C0503030203020204" pitchFamily="34" charset="0"/>
              </a:rPr>
              <a:t>Choose the License </a:t>
            </a:r>
            <a:r>
              <a:rPr lang="en-US" altLang="zh-CN" dirty="0">
                <a:sym typeface="Huawei Sans" panose="020C0503030203020204" pitchFamily="34" charset="0"/>
              </a:rPr>
              <a:t>Transaction/Purchase </a:t>
            </a:r>
            <a:r>
              <a:rPr lang="en-US" altLang="zh-CN" dirty="0" smtClean="0">
                <a:sym typeface="Huawei Sans" panose="020C0503030203020204" pitchFamily="34" charset="0"/>
              </a:rPr>
              <a:t>Mode</a:t>
            </a:r>
            <a:endParaRPr lang="zh-CN" altLang="en-US" dirty="0">
              <a:cs typeface="+mn-ea"/>
              <a:sym typeface="Huawei Sans" panose="020C0503030203020204" pitchFamily="34" charset="0"/>
            </a:endParaRPr>
          </a:p>
        </p:txBody>
      </p:sp>
      <p:sp>
        <p:nvSpPr>
          <p:cNvPr id="43" name="文本占位符 2"/>
          <p:cNvSpPr txBox="1">
            <a:spLocks/>
          </p:cNvSpPr>
          <p:nvPr/>
        </p:nvSpPr>
        <p:spPr bwMode="gray">
          <a:xfrm>
            <a:off x="452438" y="951026"/>
            <a:ext cx="11296650" cy="68520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400" dirty="0" smtClean="0">
                <a:sym typeface="Huawei Sans" panose="020C0503030203020204" pitchFamily="34" charset="0"/>
              </a:rPr>
              <a:t>Select the cloud management deployment scenario (Huawei public cloud or MSP-owned cloud), then select the license transaction or purchase mode accordingly.</a:t>
            </a:r>
            <a:endParaRPr lang="en-US" sz="1400" dirty="0">
              <a:sym typeface="Huawei Sans" panose="020C0503030203020204" pitchFamily="34" charset="0"/>
            </a:endParaRPr>
          </a:p>
        </p:txBody>
      </p:sp>
      <p:sp>
        <p:nvSpPr>
          <p:cNvPr id="45" name="圆角矩形 44"/>
          <p:cNvSpPr/>
          <p:nvPr/>
        </p:nvSpPr>
        <p:spPr bwMode="gray">
          <a:xfrm>
            <a:off x="622541" y="1619712"/>
            <a:ext cx="5295417"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Scenario 1: Huawei public cloud</a:t>
            </a:r>
          </a:p>
        </p:txBody>
      </p:sp>
      <p:sp>
        <p:nvSpPr>
          <p:cNvPr id="48" name="圆角矩形 47"/>
          <p:cNvSpPr/>
          <p:nvPr/>
        </p:nvSpPr>
        <p:spPr bwMode="gray">
          <a:xfrm>
            <a:off x="6282738" y="1619712"/>
            <a:ext cx="5278024"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Scenario 2: </a:t>
            </a:r>
            <a:r>
              <a:rPr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MSP-</a:t>
            </a: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owned</a:t>
            </a:r>
            <a:r>
              <a:rPr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cloud</a:t>
            </a:r>
          </a:p>
        </p:txBody>
      </p:sp>
      <p:sp>
        <p:nvSpPr>
          <p:cNvPr id="44" name="圆角矩形 43"/>
          <p:cNvSpPr/>
          <p:nvPr/>
        </p:nvSpPr>
        <p:spPr bwMode="gray">
          <a:xfrm>
            <a:off x="622541" y="2028069"/>
            <a:ext cx="5295417" cy="417270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285750" indent="-200025">
              <a:lnSpc>
                <a:spcPct val="150000"/>
              </a:lnSpc>
              <a:spcAft>
                <a:spcPts val="600"/>
              </a:spcAft>
              <a:buFont typeface="Arial" panose="020B0604020202020204" pitchFamily="34" charset="0"/>
              <a:buChar char="•"/>
            </a:pP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Licenses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control </a:t>
            </a: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the available resources </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of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tenants</a:t>
            </a: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00025">
              <a:lnSpc>
                <a:spcPct val="150000"/>
              </a:lnSpc>
              <a:spcAft>
                <a:spcPts val="600"/>
              </a:spcAft>
              <a:buFont typeface="Arial" panose="020B0604020202020204" pitchFamily="34" charset="0"/>
              <a:buChar char="•"/>
            </a:pP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Online transaction mode is supported. That is, licenses</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can be purchased online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from </a:t>
            </a: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HUAWEI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CLOUD. </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License pooling is not supported in this mode</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00025">
              <a:lnSpc>
                <a:spcPct val="150000"/>
              </a:lnSpc>
              <a:spcAft>
                <a:spcPts val="600"/>
              </a:spcAft>
              <a:buFont typeface="Arial" panose="020B0604020202020204" pitchFamily="34" charset="0"/>
              <a:buChar char="•"/>
            </a:pP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Offline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transaction</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 mode is also supported.</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License a</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ctivation </a:t>
            </a: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codes need to be loaded on the CloudCampus cloud management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platform</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 License</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pooling </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and co-termination are supported in this mode</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矩形 48"/>
          <p:cNvSpPr/>
          <p:nvPr/>
        </p:nvSpPr>
        <p:spPr bwMode="gray">
          <a:xfrm>
            <a:off x="789640" y="4587599"/>
            <a:ext cx="4993271" cy="718868"/>
          </a:xfrm>
          <a:prstGeom prst="rect">
            <a:avLst/>
          </a:prstGeom>
          <a:solidFill>
            <a:schemeClr val="accent4">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377" eaLnBrk="0" hangingPunct="0">
              <a:defRPr/>
            </a:pPr>
            <a:endParaRPr lang="zh-CN" altLang="en-US" sz="1050" ker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bwMode="gray">
          <a:xfrm>
            <a:off x="789640" y="3936886"/>
            <a:ext cx="4993271" cy="458907"/>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377" eaLnBrk="0" hangingPunct="0">
              <a:defRPr/>
            </a:pPr>
            <a:endParaRPr lang="zh-CN" altLang="en-US" sz="1050" ker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797193" y="4788691"/>
            <a:ext cx="1667429" cy="461665"/>
          </a:xfrm>
          <a:prstGeom prst="rect">
            <a:avLst/>
          </a:prstGeom>
          <a:noFill/>
          <a:ln>
            <a:noFill/>
          </a:ln>
        </p:spPr>
        <p:txBody>
          <a:bodyPr wrap="square" rtlCol="0">
            <a:spAutoFit/>
          </a:bodyPr>
          <a:lstStyle/>
          <a:p>
            <a:pPr defTabSz="1219242">
              <a:defRPr/>
            </a:pPr>
            <a:r>
              <a:rPr sz="1200" b="1" dirty="0" smtClean="0">
                <a:latin typeface="Huawei Sans" panose="020C0503030203020204" pitchFamily="34" charset="0"/>
                <a:ea typeface="方正兰亭黑简体" panose="02000000000000000000" pitchFamily="2" charset="-122"/>
                <a:sym typeface="Huawei Sans" panose="020C0503030203020204" pitchFamily="34" charset="0"/>
              </a:rPr>
              <a:t>Huawei</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 </a:t>
            </a:r>
            <a:r>
              <a:rPr sz="1200" b="1" dirty="0" smtClean="0">
                <a:latin typeface="Huawei Sans" panose="020C0503030203020204" pitchFamily="34" charset="0"/>
                <a:ea typeface="方正兰亭黑简体" panose="02000000000000000000" pitchFamily="2" charset="-122"/>
                <a:sym typeface="Huawei Sans" panose="020C0503030203020204" pitchFamily="34" charset="0"/>
              </a:rPr>
              <a:t>customer </a:t>
            </a:r>
            <a:r>
              <a:rPr sz="1200" b="1" dirty="0">
                <a:latin typeface="Huawei Sans" panose="020C0503030203020204" pitchFamily="34" charset="0"/>
                <a:ea typeface="方正兰亭黑简体" panose="02000000000000000000" pitchFamily="2" charset="-122"/>
                <a:sym typeface="Huawei Sans" panose="020C0503030203020204" pitchFamily="34" charset="0"/>
              </a:rPr>
              <a:t>(tenant)</a:t>
            </a:r>
          </a:p>
        </p:txBody>
      </p:sp>
      <p:sp>
        <p:nvSpPr>
          <p:cNvPr id="55" name="圆角矩形 54"/>
          <p:cNvSpPr/>
          <p:nvPr/>
        </p:nvSpPr>
        <p:spPr bwMode="gray">
          <a:xfrm>
            <a:off x="3325243" y="4872699"/>
            <a:ext cx="772400" cy="340136"/>
          </a:xfrm>
          <a:prstGeom prst="roundRect">
            <a:avLst/>
          </a:prstGeom>
          <a:solidFill>
            <a:srgbClr val="F6B78C"/>
          </a:soli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algn="ctr" defTabSz="914377" eaLnBrk="0" hangingPunct="0"/>
            <a:r>
              <a:rPr lang="en-US" sz="1200" dirty="0">
                <a:latin typeface="Huawei Sans" panose="020C0503030203020204" pitchFamily="34" charset="0"/>
                <a:ea typeface="方正兰亭黑简体" panose="02000000000000000000" pitchFamily="2" charset="-122"/>
                <a:sym typeface="Huawei Sans" panose="020C0503030203020204" pitchFamily="34" charset="0"/>
              </a:rPr>
              <a:t>Channel </a:t>
            </a:r>
            <a:endParaRPr lang="en-US"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377" eaLnBrk="0"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partners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55"/>
          <p:cNvSpPr/>
          <p:nvPr/>
        </p:nvSpPr>
        <p:spPr bwMode="gray">
          <a:xfrm>
            <a:off x="2323709" y="4872698"/>
            <a:ext cx="869509" cy="344601"/>
          </a:xfrm>
          <a:prstGeom prst="roundRect">
            <a:avLst/>
          </a:prstGeom>
          <a:solidFill>
            <a:srgbClr val="F6B78C"/>
          </a:soli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algn="ctr" defTabSz="914377" eaLnBrk="0" hangingPunct="0"/>
            <a:r>
              <a:rPr lang="en-US" sz="1200" dirty="0">
                <a:latin typeface="Huawei Sans" panose="020C0503030203020204" pitchFamily="34" charset="0"/>
                <a:ea typeface="方正兰亭黑简体" panose="02000000000000000000" pitchFamily="2" charset="-122"/>
                <a:sym typeface="Huawei Sans" panose="020C0503030203020204" pitchFamily="34" charset="0"/>
              </a:rPr>
              <a:t>Strategic/</a:t>
            </a:r>
          </a:p>
          <a:p>
            <a:pPr algn="ctr" defTabSz="914377" eaLnBrk="0" hangingPunct="0"/>
            <a:r>
              <a:rPr lang="en-US" sz="1200" dirty="0">
                <a:latin typeface="Huawei Sans" panose="020C0503030203020204" pitchFamily="34" charset="0"/>
                <a:ea typeface="方正兰亭黑简体" panose="02000000000000000000" pitchFamily="2" charset="-122"/>
                <a:sym typeface="Huawei Sans" panose="020C0503030203020204" pitchFamily="34" charset="0"/>
              </a:rPr>
              <a:t>Core NAs</a:t>
            </a:r>
          </a:p>
        </p:txBody>
      </p:sp>
      <p:sp>
        <p:nvSpPr>
          <p:cNvPr id="58" name="圆角矩形 57"/>
          <p:cNvSpPr/>
          <p:nvPr/>
        </p:nvSpPr>
        <p:spPr bwMode="gray">
          <a:xfrm>
            <a:off x="4894819" y="4872699"/>
            <a:ext cx="756901" cy="340136"/>
          </a:xfrm>
          <a:prstGeom prst="roundRect">
            <a:avLst/>
          </a:prstGeom>
          <a:solidFill>
            <a:srgbClr val="F6B78C"/>
          </a:soli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algn="ctr" defTabSz="914377" eaLnBrk="0" hangingPunct="0"/>
            <a:r>
              <a:rPr lang="en-US" sz="1200" dirty="0">
                <a:latin typeface="Huawei Sans" panose="020C0503030203020204" pitchFamily="34" charset="0"/>
                <a:ea typeface="方正兰亭黑简体" panose="02000000000000000000" pitchFamily="2" charset="-122"/>
                <a:sym typeface="Huawei Sans" panose="020C0503030203020204" pitchFamily="34" charset="0"/>
              </a:rPr>
              <a:t>Retail </a:t>
            </a:r>
          </a:p>
          <a:p>
            <a:pPr algn="ctr" defTabSz="914377" eaLnBrk="0" hangingPunct="0"/>
            <a:r>
              <a:rPr lang="en-US" sz="1200" dirty="0">
                <a:latin typeface="Huawei Sans" panose="020C0503030203020204" pitchFamily="34" charset="0"/>
                <a:ea typeface="方正兰亭黑简体" panose="02000000000000000000" pitchFamily="2" charset="-122"/>
                <a:sym typeface="Huawei Sans" panose="020C0503030203020204" pitchFamily="34" charset="0"/>
              </a:rPr>
              <a:t>customers</a:t>
            </a:r>
          </a:p>
        </p:txBody>
      </p:sp>
      <p:sp>
        <p:nvSpPr>
          <p:cNvPr id="66" name="文本框 65"/>
          <p:cNvSpPr txBox="1"/>
          <p:nvPr/>
        </p:nvSpPr>
        <p:spPr bwMode="gray">
          <a:xfrm>
            <a:off x="815299" y="4017796"/>
            <a:ext cx="2076209" cy="276999"/>
          </a:xfrm>
          <a:prstGeom prst="rect">
            <a:avLst/>
          </a:prstGeom>
          <a:noFill/>
          <a:ln>
            <a:noFill/>
          </a:ln>
        </p:spPr>
        <p:txBody>
          <a:bodyPr wrap="none" rtlCol="0">
            <a:spAutoFit/>
          </a:bodyPr>
          <a:lstStyle/>
          <a:p>
            <a:pPr defTabSz="1219242">
              <a:defRPr/>
            </a:pPr>
            <a:r>
              <a:rPr sz="1200" b="1" dirty="0">
                <a:latin typeface="Huawei Sans" panose="020C0503030203020204" pitchFamily="34" charset="0"/>
                <a:ea typeface="方正兰亭黑简体" panose="02000000000000000000" pitchFamily="2" charset="-122"/>
                <a:sym typeface="Huawei Sans" panose="020C0503030203020204" pitchFamily="34" charset="0"/>
              </a:rPr>
              <a:t>License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transaction mo</a:t>
            </a:r>
            <a:r>
              <a:rPr sz="1200" b="1" dirty="0" smtClean="0">
                <a:latin typeface="Huawei Sans" panose="020C0503030203020204" pitchFamily="34" charset="0"/>
                <a:ea typeface="方正兰亭黑简体" panose="02000000000000000000" pitchFamily="2" charset="-122"/>
                <a:sym typeface="Huawei Sans" panose="020C0503030203020204" pitchFamily="34" charset="0"/>
              </a:rPr>
              <a:t>de</a:t>
            </a:r>
            <a:endParaRPr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圆角矩形 66"/>
          <p:cNvSpPr/>
          <p:nvPr/>
        </p:nvSpPr>
        <p:spPr bwMode="gray">
          <a:xfrm>
            <a:off x="2918917" y="3976222"/>
            <a:ext cx="843072" cy="373194"/>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algn="ctr" defTabSz="914377" eaLnBrk="0" hangingPunct="0">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Offline </a:t>
            </a:r>
            <a:endParaRPr lang="en-US"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377" eaLnBrk="0" hangingPunct="0">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transaction</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圆角矩形 67"/>
          <p:cNvSpPr/>
          <p:nvPr/>
        </p:nvSpPr>
        <p:spPr bwMode="gray">
          <a:xfrm>
            <a:off x="4025212" y="4020326"/>
            <a:ext cx="1447644" cy="271938"/>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algn="ctr" defTabSz="914377" eaLnBrk="0" hangingPunct="0">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Online transaction</a:t>
            </a:r>
          </a:p>
        </p:txBody>
      </p:sp>
      <p:cxnSp>
        <p:nvCxnSpPr>
          <p:cNvPr id="69" name="直接箭头连接符 68"/>
          <p:cNvCxnSpPr>
            <a:stCxn id="58" idx="1"/>
            <a:endCxn id="55" idx="3"/>
          </p:cNvCxnSpPr>
          <p:nvPr/>
        </p:nvCxnSpPr>
        <p:spPr bwMode="gray">
          <a:xfrm flipH="1">
            <a:off x="4097643" y="5042767"/>
            <a:ext cx="797176" cy="0"/>
          </a:xfrm>
          <a:prstGeom prst="straightConnector1">
            <a:avLst/>
          </a:prstGeom>
          <a:noFill/>
          <a:ln w="3175">
            <a:solidFill>
              <a:srgbClr val="ED6D00"/>
            </a:solidFill>
            <a:prstDash val="sysDash"/>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0" name="矩形 69"/>
          <p:cNvSpPr/>
          <p:nvPr/>
        </p:nvSpPr>
        <p:spPr bwMode="gray">
          <a:xfrm>
            <a:off x="4049573" y="4602502"/>
            <a:ext cx="931557" cy="46166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defTabSz="914377" eaLnBrk="0" hangingPunct="0">
              <a:defRPr/>
            </a:pPr>
            <a:r>
              <a:rPr sz="1200" dirty="0" smtClean="0">
                <a:latin typeface="Huawei Sans" panose="020C0503030203020204" pitchFamily="34" charset="0"/>
                <a:ea typeface="方正兰亭黑简体" panose="02000000000000000000" pitchFamily="2" charset="-122"/>
                <a:sym typeface="Huawei Sans" panose="020C0503030203020204" pitchFamily="34" charset="0"/>
              </a:rPr>
              <a:t>Offline</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purchase</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1" name="直接箭头连接符 70"/>
          <p:cNvCxnSpPr>
            <a:stCxn id="56" idx="0"/>
            <a:endCxn id="67" idx="2"/>
          </p:cNvCxnSpPr>
          <p:nvPr/>
        </p:nvCxnSpPr>
        <p:spPr bwMode="gray">
          <a:xfrm flipV="1">
            <a:off x="2758464" y="4349416"/>
            <a:ext cx="581989" cy="523282"/>
          </a:xfrm>
          <a:prstGeom prst="straightConnector1">
            <a:avLst/>
          </a:prstGeom>
          <a:noFill/>
          <a:ln w="12700">
            <a:solidFill>
              <a:srgbClr val="ED6D00"/>
            </a:solidFill>
            <a:prstDash val="solid"/>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 name="直接箭头连接符 71"/>
          <p:cNvCxnSpPr>
            <a:stCxn id="56" idx="0"/>
            <a:endCxn id="68" idx="2"/>
          </p:cNvCxnSpPr>
          <p:nvPr/>
        </p:nvCxnSpPr>
        <p:spPr bwMode="gray">
          <a:xfrm flipV="1">
            <a:off x="2758464" y="4292264"/>
            <a:ext cx="1990570" cy="580434"/>
          </a:xfrm>
          <a:prstGeom prst="straightConnector1">
            <a:avLst/>
          </a:prstGeom>
          <a:noFill/>
          <a:ln w="12700">
            <a:solidFill>
              <a:srgbClr val="ED6D00"/>
            </a:solidFill>
            <a:prstDash val="solid"/>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 name="直接箭头连接符 72"/>
          <p:cNvCxnSpPr>
            <a:stCxn id="55" idx="0"/>
            <a:endCxn id="67" idx="2"/>
          </p:cNvCxnSpPr>
          <p:nvPr/>
        </p:nvCxnSpPr>
        <p:spPr bwMode="gray">
          <a:xfrm flipH="1" flipV="1">
            <a:off x="3340453" y="4349416"/>
            <a:ext cx="370990" cy="523283"/>
          </a:xfrm>
          <a:prstGeom prst="straightConnector1">
            <a:avLst/>
          </a:prstGeom>
          <a:noFill/>
          <a:ln w="12700">
            <a:solidFill>
              <a:srgbClr val="ED6D00"/>
            </a:solidFill>
            <a:prstDash val="solid"/>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4" name="直接箭头连接符 73"/>
          <p:cNvCxnSpPr>
            <a:stCxn id="58" idx="0"/>
            <a:endCxn id="68" idx="2"/>
          </p:cNvCxnSpPr>
          <p:nvPr/>
        </p:nvCxnSpPr>
        <p:spPr bwMode="gray">
          <a:xfrm flipH="1" flipV="1">
            <a:off x="4749034" y="4292264"/>
            <a:ext cx="524236" cy="580435"/>
          </a:xfrm>
          <a:prstGeom prst="straightConnector1">
            <a:avLst/>
          </a:prstGeom>
          <a:noFill/>
          <a:ln w="12700">
            <a:solidFill>
              <a:srgbClr val="ED6D00"/>
            </a:solidFill>
            <a:prstDash val="solid"/>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5" name="Right Arrow 157"/>
          <p:cNvSpPr/>
          <p:nvPr/>
        </p:nvSpPr>
        <p:spPr bwMode="gray">
          <a:xfrm rot="5400000">
            <a:off x="3096272" y="5343776"/>
            <a:ext cx="380005" cy="287496"/>
          </a:xfrm>
          <a:prstGeom prst="rightArrow">
            <a:avLst>
              <a:gd name="adj1" fmla="val 69596"/>
              <a:gd name="adj2" fmla="val 50000"/>
            </a:avLst>
          </a:prstGeom>
          <a:gradFill flip="none" rotWithShape="1">
            <a:gsLst>
              <a:gs pos="15000">
                <a:srgbClr val="1AABE2">
                  <a:lumMod val="5000"/>
                  <a:lumOff val="95000"/>
                  <a:alpha val="0"/>
                </a:srgbClr>
              </a:gs>
              <a:gs pos="81000">
                <a:srgbClr val="FFF2CC"/>
              </a:gs>
            </a:gsLst>
            <a:lin ang="0" scaled="1"/>
            <a:tileRect/>
          </a:gradFill>
          <a:ln w="15875" cap="flat" cmpd="sng" algn="ctr">
            <a:gradFill flip="none" rotWithShape="1">
              <a:gsLst>
                <a:gs pos="11000">
                  <a:srgbClr val="1AABE2">
                    <a:lumMod val="0"/>
                    <a:lumOff val="100000"/>
                    <a:alpha val="0"/>
                  </a:srgbClr>
                </a:gs>
                <a:gs pos="67000">
                  <a:srgbClr val="FFD17D"/>
                </a:gs>
              </a:gsLst>
              <a:lin ang="0" scaled="1"/>
              <a:tileRect/>
            </a:gra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6" name="矩形 75"/>
          <p:cNvSpPr/>
          <p:nvPr/>
        </p:nvSpPr>
        <p:spPr bwMode="gray">
          <a:xfrm>
            <a:off x="789640" y="5735590"/>
            <a:ext cx="4993271" cy="336199"/>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377" eaLnBrk="0" hangingPunct="0">
              <a:defRP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CloudCampus cloud management platform</a:t>
            </a:r>
          </a:p>
        </p:txBody>
      </p:sp>
      <p:sp>
        <p:nvSpPr>
          <p:cNvPr id="47" name="圆角矩形 46"/>
          <p:cNvSpPr/>
          <p:nvPr/>
        </p:nvSpPr>
        <p:spPr bwMode="gray">
          <a:xfrm>
            <a:off x="6282738" y="2028069"/>
            <a:ext cx="5278024" cy="417270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285750" indent="-200025">
              <a:lnSpc>
                <a:spcPct val="150000"/>
              </a:lnSpc>
              <a:spcAft>
                <a:spcPts val="600"/>
              </a:spcAft>
              <a:buFont typeface="Arial" panose="020B0604020202020204" pitchFamily="34" charset="0"/>
              <a:buChar char="•"/>
            </a:pP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Licenses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control </a:t>
            </a: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the available resources of the CloudCampus </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cloud management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platform</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 but not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the </a:t>
            </a: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available resources of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tenants</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a:t>
            </a:r>
            <a:endPar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a:lnSpc>
                <a:spcPct val="150000"/>
              </a:lnSpc>
              <a:spcAft>
                <a:spcPts val="600"/>
              </a:spcAft>
              <a:buFont typeface="Arial" panose="020B0604020202020204" pitchFamily="34" charset="0"/>
              <a:buChar char="•"/>
            </a:pP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Only offline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transaction</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 mode is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supported</a:t>
            </a: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The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license </a:t>
            </a: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file needs to be loaded on the CloudCampus cloud management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platform</a:t>
            </a:r>
            <a:r>
              <a:rPr lang="en-US"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 License pooling and co-termination are supported in this mode.</a:t>
            </a:r>
            <a:endParaRPr lang="zh-CN" alt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7" name="矩形 76"/>
          <p:cNvSpPr/>
          <p:nvPr/>
        </p:nvSpPr>
        <p:spPr bwMode="gray">
          <a:xfrm>
            <a:off x="6389506" y="4140119"/>
            <a:ext cx="4993271" cy="447480"/>
          </a:xfrm>
          <a:prstGeom prst="rect">
            <a:avLst/>
          </a:prstGeom>
          <a:solidFill>
            <a:schemeClr val="accent4">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377" eaLnBrk="0" hangingPunct="0">
              <a:defRPr/>
            </a:pPr>
            <a:endParaRPr lang="zh-CN" altLang="en-US" sz="1050" ker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gray">
          <a:xfrm>
            <a:off x="6389506" y="3609459"/>
            <a:ext cx="4993271" cy="408336"/>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377" eaLnBrk="0" hangingPunct="0">
              <a:defRPr/>
            </a:pPr>
            <a:endParaRPr lang="zh-CN" altLang="en-US" sz="1050" ker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bwMode="gray">
          <a:xfrm>
            <a:off x="6415165" y="4225360"/>
            <a:ext cx="2114681" cy="276999"/>
          </a:xfrm>
          <a:prstGeom prst="rect">
            <a:avLst/>
          </a:prstGeom>
          <a:noFill/>
          <a:ln>
            <a:noFill/>
          </a:ln>
        </p:spPr>
        <p:txBody>
          <a:bodyPr wrap="none" rtlCol="0">
            <a:spAutoFit/>
          </a:bodyPr>
          <a:lstStyle/>
          <a:p>
            <a:pPr defTabSz="1219242">
              <a:defRPr/>
            </a:pPr>
            <a:r>
              <a:rPr sz="1200" b="1" dirty="0" smtClean="0">
                <a:latin typeface="Huawei Sans" panose="020C0503030203020204" pitchFamily="34" charset="0"/>
                <a:ea typeface="方正兰亭黑简体" panose="02000000000000000000" pitchFamily="2" charset="-122"/>
                <a:sym typeface="Huawei Sans" panose="020C0503030203020204" pitchFamily="34" charset="0"/>
              </a:rPr>
              <a:t>Huawei</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 </a:t>
            </a:r>
            <a:r>
              <a:rPr sz="1200" b="1" dirty="0" smtClean="0">
                <a:latin typeface="Huawei Sans" panose="020C0503030203020204" pitchFamily="34" charset="0"/>
                <a:ea typeface="方正兰亭黑简体" panose="02000000000000000000" pitchFamily="2" charset="-122"/>
                <a:sym typeface="Huawei Sans" panose="020C0503030203020204" pitchFamily="34" charset="0"/>
              </a:rPr>
              <a:t>customer </a:t>
            </a:r>
            <a:r>
              <a:rPr sz="1200" b="1" dirty="0">
                <a:latin typeface="Huawei Sans" panose="020C0503030203020204" pitchFamily="34" charset="0"/>
                <a:ea typeface="方正兰亭黑简体" panose="02000000000000000000" pitchFamily="2" charset="-122"/>
                <a:sym typeface="Huawei Sans" panose="020C0503030203020204" pitchFamily="34" charset="0"/>
              </a:rPr>
              <a:t>(MSP)</a:t>
            </a:r>
            <a:endParaRPr lang="zh-CN" altLang="en-US" sz="12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圆角矩形 79"/>
          <p:cNvSpPr/>
          <p:nvPr/>
        </p:nvSpPr>
        <p:spPr bwMode="gray">
          <a:xfrm>
            <a:off x="8606300" y="4227889"/>
            <a:ext cx="1290595" cy="271938"/>
          </a:xfrm>
          <a:prstGeom prst="roundRect">
            <a:avLst/>
          </a:prstGeom>
          <a:solidFill>
            <a:srgbClr val="F6B78C"/>
          </a:soli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algn="ctr" defTabSz="914377" eaLnBrk="0" hangingPunct="0"/>
            <a:r>
              <a:rPr sz="1200" dirty="0">
                <a:latin typeface="Huawei Sans" panose="020C0503030203020204" pitchFamily="34" charset="0"/>
                <a:ea typeface="方正兰亭黑简体" panose="02000000000000000000" pitchFamily="2" charset="-122"/>
                <a:sym typeface="Huawei Sans" panose="020C0503030203020204" pitchFamily="34" charset="0"/>
              </a:rPr>
              <a:t>MSP, carrier</a:t>
            </a:r>
          </a:p>
        </p:txBody>
      </p:sp>
      <p:sp>
        <p:nvSpPr>
          <p:cNvPr id="81" name="文本框 80"/>
          <p:cNvSpPr txBox="1"/>
          <p:nvPr/>
        </p:nvSpPr>
        <p:spPr bwMode="gray">
          <a:xfrm>
            <a:off x="6415165" y="3675128"/>
            <a:ext cx="2076209" cy="276999"/>
          </a:xfrm>
          <a:prstGeom prst="rect">
            <a:avLst/>
          </a:prstGeom>
          <a:noFill/>
          <a:ln>
            <a:noFill/>
          </a:ln>
        </p:spPr>
        <p:txBody>
          <a:bodyPr wrap="none" rtlCol="0">
            <a:spAutoFit/>
          </a:bodyPr>
          <a:lstStyle/>
          <a:p>
            <a:pPr defTabSz="1219242">
              <a:defRPr/>
            </a:pPr>
            <a:r>
              <a:rPr sz="1200" b="1" dirty="0">
                <a:latin typeface="Huawei Sans" panose="020C0503030203020204" pitchFamily="34" charset="0"/>
                <a:ea typeface="方正兰亭黑简体" panose="02000000000000000000" pitchFamily="2" charset="-122"/>
                <a:sym typeface="Huawei Sans" panose="020C0503030203020204" pitchFamily="34" charset="0"/>
              </a:rPr>
              <a:t>License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transaction m</a:t>
            </a:r>
            <a:r>
              <a:rPr sz="1200" b="1" dirty="0" smtClean="0">
                <a:latin typeface="Huawei Sans" panose="020C0503030203020204" pitchFamily="34" charset="0"/>
                <a:ea typeface="方正兰亭黑简体" panose="02000000000000000000" pitchFamily="2" charset="-122"/>
                <a:sym typeface="Huawei Sans" panose="020C0503030203020204" pitchFamily="34" charset="0"/>
              </a:rPr>
              <a:t>ode</a:t>
            </a:r>
            <a:endParaRPr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圆角矩形 81"/>
          <p:cNvSpPr/>
          <p:nvPr/>
        </p:nvSpPr>
        <p:spPr bwMode="gray">
          <a:xfrm>
            <a:off x="8572709" y="3677658"/>
            <a:ext cx="1357776" cy="271938"/>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algn="ctr" defTabSz="914377" eaLnBrk="0" hangingPunct="0">
              <a:defRPr/>
            </a:pPr>
            <a:r>
              <a:rPr sz="1200" dirty="0">
                <a:latin typeface="Huawei Sans" panose="020C0503030203020204" pitchFamily="34" charset="0"/>
                <a:ea typeface="方正兰亭黑简体" panose="02000000000000000000" pitchFamily="2" charset="-122"/>
                <a:sym typeface="Huawei Sans" panose="020C0503030203020204" pitchFamily="34" charset="0"/>
              </a:rPr>
              <a:t>Offline transaction</a:t>
            </a:r>
          </a:p>
        </p:txBody>
      </p:sp>
      <p:cxnSp>
        <p:nvCxnSpPr>
          <p:cNvPr id="83" name="直接箭头连接符 82"/>
          <p:cNvCxnSpPr>
            <a:stCxn id="80" idx="0"/>
            <a:endCxn id="82" idx="2"/>
          </p:cNvCxnSpPr>
          <p:nvPr/>
        </p:nvCxnSpPr>
        <p:spPr bwMode="gray">
          <a:xfrm flipH="1" flipV="1">
            <a:off x="9251597" y="3949596"/>
            <a:ext cx="1" cy="278293"/>
          </a:xfrm>
          <a:prstGeom prst="straightConnector1">
            <a:avLst/>
          </a:prstGeom>
          <a:noFill/>
          <a:ln w="12700">
            <a:solidFill>
              <a:srgbClr val="ED6D00"/>
            </a:solidFill>
            <a:prstDash val="solid"/>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4" name="Right Arrow 157"/>
          <p:cNvSpPr/>
          <p:nvPr/>
        </p:nvSpPr>
        <p:spPr bwMode="gray">
          <a:xfrm rot="5400000">
            <a:off x="9061595" y="4594439"/>
            <a:ext cx="380005" cy="287496"/>
          </a:xfrm>
          <a:prstGeom prst="rightArrow">
            <a:avLst>
              <a:gd name="adj1" fmla="val 69596"/>
              <a:gd name="adj2" fmla="val 50000"/>
            </a:avLst>
          </a:prstGeom>
          <a:gradFill flip="none" rotWithShape="1">
            <a:gsLst>
              <a:gs pos="15000">
                <a:srgbClr val="1AABE2">
                  <a:lumMod val="5000"/>
                  <a:lumOff val="95000"/>
                  <a:alpha val="0"/>
                </a:srgbClr>
              </a:gs>
              <a:gs pos="81000">
                <a:srgbClr val="FFF2CC"/>
              </a:gs>
            </a:gsLst>
            <a:lin ang="0" scaled="1"/>
            <a:tileRect/>
          </a:gradFill>
          <a:ln w="15875" cap="flat" cmpd="sng" algn="ctr">
            <a:gradFill flip="none" rotWithShape="1">
              <a:gsLst>
                <a:gs pos="11000">
                  <a:srgbClr val="1AABE2">
                    <a:lumMod val="0"/>
                    <a:lumOff val="100000"/>
                    <a:alpha val="0"/>
                  </a:srgbClr>
                </a:gs>
                <a:gs pos="67000">
                  <a:srgbClr val="FFD17D"/>
                </a:gs>
              </a:gsLst>
              <a:lin ang="0" scaled="1"/>
              <a:tileRect/>
            </a:gra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 name="矩形 84"/>
          <p:cNvSpPr/>
          <p:nvPr/>
        </p:nvSpPr>
        <p:spPr bwMode="gray">
          <a:xfrm>
            <a:off x="6389506" y="4956217"/>
            <a:ext cx="4993271" cy="336199"/>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377" eaLnBrk="0" hangingPunct="0">
              <a:defRP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CloudCampus cloud management platform</a:t>
            </a:r>
          </a:p>
        </p:txBody>
      </p:sp>
      <p:sp>
        <p:nvSpPr>
          <p:cNvPr id="86" name="矩形 85"/>
          <p:cNvSpPr/>
          <p:nvPr/>
        </p:nvSpPr>
        <p:spPr bwMode="gray">
          <a:xfrm>
            <a:off x="6389506" y="5652864"/>
            <a:ext cx="4993271" cy="447480"/>
          </a:xfrm>
          <a:prstGeom prst="rect">
            <a:avLst/>
          </a:prstGeom>
          <a:solidFill>
            <a:schemeClr val="accent4">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377" eaLnBrk="0" hangingPunct="0">
              <a:defRPr/>
            </a:pPr>
            <a:endParaRPr lang="zh-CN" altLang="en-US" sz="1050" ker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a:off x="6415165" y="5738105"/>
            <a:ext cx="2042547" cy="276999"/>
          </a:xfrm>
          <a:prstGeom prst="rect">
            <a:avLst/>
          </a:prstGeom>
          <a:noFill/>
          <a:ln>
            <a:noFill/>
          </a:ln>
        </p:spPr>
        <p:txBody>
          <a:bodyPr wrap="none" rtlCol="0">
            <a:spAutoFit/>
          </a:bodyPr>
          <a:lstStyle/>
          <a:p>
            <a:pPr defTabSz="1219242">
              <a:defRPr/>
            </a:pPr>
            <a:r>
              <a:rPr sz="1200" b="1" dirty="0" smtClean="0">
                <a:latin typeface="Huawei Sans" panose="020C0503030203020204" pitchFamily="34" charset="0"/>
                <a:ea typeface="方正兰亭黑简体" panose="02000000000000000000" pitchFamily="2" charset="-122"/>
                <a:sym typeface="Huawei Sans" panose="020C0503030203020204" pitchFamily="34" charset="0"/>
              </a:rPr>
              <a:t>MSP</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a:t>
            </a:r>
            <a:r>
              <a:rPr sz="12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sz="1200" b="1" dirty="0">
                <a:latin typeface="Huawei Sans" panose="020C0503030203020204" pitchFamily="34" charset="0"/>
                <a:ea typeface="方正兰亭黑简体" panose="02000000000000000000" pitchFamily="2" charset="-122"/>
                <a:sym typeface="Huawei Sans" panose="020C0503030203020204" pitchFamily="34" charset="0"/>
              </a:rPr>
              <a:t>customer (tenant)</a:t>
            </a:r>
            <a:endParaRPr lang="zh-CN" altLang="en-US" sz="12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圆角矩形 87"/>
          <p:cNvSpPr/>
          <p:nvPr/>
        </p:nvSpPr>
        <p:spPr bwMode="gray">
          <a:xfrm>
            <a:off x="8572709" y="5740635"/>
            <a:ext cx="756901" cy="271938"/>
          </a:xfrm>
          <a:prstGeom prst="roundRect">
            <a:avLst/>
          </a:prstGeom>
          <a:solidFill>
            <a:srgbClr val="F6B78C"/>
          </a:soli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algn="ctr" defTabSz="914377" eaLnBrk="0" hangingPunct="0"/>
            <a:r>
              <a:rPr sz="1200" dirty="0">
                <a:latin typeface="Huawei Sans" panose="020C0503030203020204" pitchFamily="34" charset="0"/>
                <a:ea typeface="方正兰亭黑简体" panose="02000000000000000000" pitchFamily="2" charset="-122"/>
                <a:sym typeface="Huawei Sans" panose="020C0503030203020204" pitchFamily="34" charset="0"/>
              </a:rPr>
              <a:t>Tenant 1</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圆角矩形 88"/>
          <p:cNvSpPr/>
          <p:nvPr/>
        </p:nvSpPr>
        <p:spPr bwMode="gray">
          <a:xfrm>
            <a:off x="9903669" y="5740635"/>
            <a:ext cx="756901" cy="271938"/>
          </a:xfrm>
          <a:prstGeom prst="roundRect">
            <a:avLst/>
          </a:prstGeom>
          <a:solidFill>
            <a:srgbClr val="F6B78C"/>
          </a:soli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algn="ctr" defTabSz="914377" eaLnBrk="0" hangingPunct="0"/>
            <a:r>
              <a:rPr sz="1200" dirty="0">
                <a:latin typeface="Huawei Sans" panose="020C0503030203020204" pitchFamily="34" charset="0"/>
                <a:ea typeface="方正兰亭黑简体" panose="02000000000000000000" pitchFamily="2" charset="-122"/>
                <a:sym typeface="Huawei Sans" panose="020C0503030203020204" pitchFamily="34" charset="0"/>
              </a:rPr>
              <a:t>Tenant </a:t>
            </a:r>
            <a:r>
              <a:rPr sz="1200" i="1" dirty="0">
                <a:latin typeface="Huawei Sans" panose="020C0503030203020204" pitchFamily="34" charset="0"/>
                <a:ea typeface="方正兰亭黑简体" panose="02000000000000000000" pitchFamily="2" charset="-122"/>
                <a:sym typeface="Huawei Sans" panose="020C0503030203020204" pitchFamily="34" charset="0"/>
              </a:rPr>
              <a:t>N</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Right Arrow 157"/>
          <p:cNvSpPr/>
          <p:nvPr/>
        </p:nvSpPr>
        <p:spPr bwMode="gray">
          <a:xfrm rot="16200000">
            <a:off x="9061596" y="5362998"/>
            <a:ext cx="380005" cy="287496"/>
          </a:xfrm>
          <a:prstGeom prst="rightArrow">
            <a:avLst>
              <a:gd name="adj1" fmla="val 69596"/>
              <a:gd name="adj2" fmla="val 50000"/>
            </a:avLst>
          </a:prstGeom>
          <a:gradFill flip="none" rotWithShape="1">
            <a:gsLst>
              <a:gs pos="15000">
                <a:srgbClr val="1AABE2">
                  <a:lumMod val="5000"/>
                  <a:lumOff val="95000"/>
                  <a:alpha val="0"/>
                </a:srgbClr>
              </a:gs>
              <a:gs pos="81000">
                <a:srgbClr val="FFF2CC"/>
              </a:gs>
            </a:gsLst>
            <a:lin ang="0" scaled="1"/>
            <a:tileRect/>
          </a:gradFill>
          <a:ln w="15875" cap="flat" cmpd="sng" algn="ctr">
            <a:gradFill flip="none" rotWithShape="1">
              <a:gsLst>
                <a:gs pos="11000">
                  <a:srgbClr val="1AABE2">
                    <a:lumMod val="0"/>
                    <a:lumOff val="100000"/>
                    <a:alpha val="0"/>
                  </a:srgbClr>
                </a:gs>
                <a:gs pos="67000">
                  <a:srgbClr val="FFD17D"/>
                </a:gs>
              </a:gsLst>
              <a:lin ang="0" scaled="1"/>
              <a:tileRect/>
            </a:gra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91" name="Group 3"/>
          <p:cNvGrpSpPr/>
          <p:nvPr/>
        </p:nvGrpSpPr>
        <p:grpSpPr bwMode="gray">
          <a:xfrm>
            <a:off x="9485657" y="5876604"/>
            <a:ext cx="261965" cy="61979"/>
            <a:chOff x="559282" y="6488261"/>
            <a:chExt cx="261965" cy="61979"/>
          </a:xfrm>
          <a:solidFill>
            <a:schemeClr val="bg1">
              <a:lumMod val="50000"/>
            </a:schemeClr>
          </a:solidFill>
        </p:grpSpPr>
        <p:sp>
          <p:nvSpPr>
            <p:cNvPr id="92"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0703412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smtClean="0">
                <a:cs typeface="+mn-ea"/>
                <a:sym typeface="Huawei Sans" panose="020C0503030203020204" pitchFamily="34" charset="0"/>
              </a:rPr>
              <a:t>Choose the License Consumption and Termination Modes</a:t>
            </a:r>
            <a:endParaRPr lang="zh-CN" altLang="en-US" dirty="0">
              <a:cs typeface="+mn-ea"/>
              <a:sym typeface="Huawei Sans" panose="020C0503030203020204" pitchFamily="34" charset="0"/>
            </a:endParaRPr>
          </a:p>
        </p:txBody>
      </p:sp>
      <p:sp>
        <p:nvSpPr>
          <p:cNvPr id="3" name="文本占位符 2"/>
          <p:cNvSpPr>
            <a:spLocks noGrp="1"/>
          </p:cNvSpPr>
          <p:nvPr>
            <p:ph type="body" sz="quarter" idx="4294967295"/>
          </p:nvPr>
        </p:nvSpPr>
        <p:spPr bwMode="gray">
          <a:xfrm>
            <a:off x="442912" y="939800"/>
            <a:ext cx="11306175" cy="745741"/>
          </a:xfrm>
          <a:prstGeom prst="rect">
            <a:avLst/>
          </a:prstGeom>
        </p:spPr>
        <p:txBody>
          <a:bodyPr/>
          <a:lstStyle/>
          <a:p>
            <a:r>
              <a:rPr lang="en-US" altLang="zh-CN" sz="1600" dirty="0">
                <a:cs typeface="+mn-ea"/>
                <a:sym typeface="Huawei Sans" panose="020C0503030203020204" pitchFamily="34" charset="0"/>
              </a:rPr>
              <a:t>In the Huawei public cloud scenario, both the co-termination and non-co-termination licensing models are supported.</a:t>
            </a:r>
            <a:endParaRPr lang="zh-CN" altLang="en-US" sz="1600" dirty="0">
              <a:cs typeface="+mn-ea"/>
              <a:sym typeface="Huawei Sans" panose="020C0503030203020204" pitchFamily="34" charset="0"/>
            </a:endParaRPr>
          </a:p>
        </p:txBody>
      </p:sp>
      <p:sp>
        <p:nvSpPr>
          <p:cNvPr id="4" name="圆角矩形 3"/>
          <p:cNvSpPr/>
          <p:nvPr/>
        </p:nvSpPr>
        <p:spPr bwMode="gray">
          <a:xfrm>
            <a:off x="731839" y="1858513"/>
            <a:ext cx="5262561" cy="2146204"/>
          </a:xfrm>
          <a:prstGeom prst="roundRect">
            <a:avLst>
              <a:gd name="adj" fmla="val 0"/>
            </a:avLst>
          </a:prstGeom>
          <a:solidFill>
            <a:srgbClr val="F9F9F9"/>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lnSpc>
                <a:spcPts val="2400"/>
              </a:lnSpc>
              <a:spcAft>
                <a:spcPts val="600"/>
              </a:spcAft>
            </a:pPr>
            <a:r>
              <a:rPr lang="en-US" altLang="zh-CN" sz="1600" b="1" dirty="0" smtClean="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rPr>
              <a:t>Co-termination licensing mode </a:t>
            </a:r>
          </a:p>
          <a:p>
            <a:pPr marL="182563" indent="-182563">
              <a:lnSpc>
                <a:spcPts val="2400"/>
              </a:lnSpc>
              <a:spcAft>
                <a:spcPts val="600"/>
              </a:spcAft>
              <a:buFont typeface="Arial" panose="020B0604020202020204" pitchFamily="34" charset="0"/>
              <a:buChar char="•"/>
            </a:pPr>
            <a:r>
              <a:rPr lang="en-US" altLang="zh-CN" sz="1400" dirty="0" smtClean="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Licenses </a:t>
            </a:r>
            <a:r>
              <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are pooled and shared by all devices, </a:t>
            </a:r>
            <a:r>
              <a:rPr lang="en-US" altLang="zh-CN" sz="1400" dirty="0" smtClean="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and co-terminate </a:t>
            </a:r>
            <a:r>
              <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for all devices.</a:t>
            </a:r>
            <a:endParaRPr lang="en-US" altLang="zh-CN" sz="1400" dirty="0" smtClean="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2563" indent="-182563">
              <a:lnSpc>
                <a:spcPts val="2400"/>
              </a:lnSpc>
              <a:spcAft>
                <a:spcPts val="600"/>
              </a:spcAft>
              <a:buFont typeface="Arial" panose="020B0604020202020204" pitchFamily="34" charset="0"/>
              <a:buChar char="•"/>
            </a:pPr>
            <a:r>
              <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Co-termination of licenses cannot be undone. Therefore, the license termination time must be properly designed.</a:t>
            </a:r>
            <a:endParaRPr lang="zh-CN" altLang="en-US"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圆角矩形 4"/>
          <p:cNvSpPr/>
          <p:nvPr/>
        </p:nvSpPr>
        <p:spPr bwMode="gray">
          <a:xfrm>
            <a:off x="6197603" y="1858513"/>
            <a:ext cx="5506271" cy="2146204"/>
          </a:xfrm>
          <a:prstGeom prst="roundRect">
            <a:avLst>
              <a:gd name="adj" fmla="val 0"/>
            </a:avLst>
          </a:prstGeom>
          <a:solidFill>
            <a:srgbClr val="F9F9F9"/>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lnSpc>
                <a:spcPts val="2400"/>
              </a:lnSpc>
              <a:spcAft>
                <a:spcPts val="600"/>
              </a:spcAft>
            </a:pPr>
            <a:r>
              <a:rPr lang="en-US" altLang="zh-CN" sz="1600" b="1"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rPr>
              <a:t>Non-co-termination licensing mode</a:t>
            </a:r>
          </a:p>
          <a:p>
            <a:pPr marL="182563" indent="-182563">
              <a:lnSpc>
                <a:spcPct val="140000"/>
              </a:lnSpc>
              <a:buFont typeface="Arial" panose="020B0604020202020204" pitchFamily="34" charset="0"/>
              <a:buChar char="•"/>
            </a:pPr>
            <a:r>
              <a:rPr lang="en-US" altLang="zh-CN" sz="1400" dirty="0" smtClean="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Licenses are pooled and shared by device type. License resources are exclusive to devices of one type and not shared by devices of other types.</a:t>
            </a:r>
          </a:p>
          <a:p>
            <a:pPr marL="182563" indent="-182563">
              <a:lnSpc>
                <a:spcPct val="140000"/>
              </a:lnSpc>
              <a:buFont typeface="Arial" panose="020B0604020202020204" pitchFamily="34" charset="0"/>
              <a:buChar char="•"/>
            </a:pPr>
            <a:r>
              <a:rPr lang="en-US" altLang="zh-CN" sz="1400" dirty="0" smtClean="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Licenses for different types of devices terminate separately, while licenses for devices of the same type co-terminate.</a:t>
            </a: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Right Arrow 157"/>
          <p:cNvSpPr/>
          <p:nvPr/>
        </p:nvSpPr>
        <p:spPr bwMode="gray">
          <a:xfrm rot="5400000">
            <a:off x="3133216" y="4076497"/>
            <a:ext cx="459805" cy="316246"/>
          </a:xfrm>
          <a:prstGeom prst="rightArrow">
            <a:avLst>
              <a:gd name="adj1" fmla="val 69596"/>
              <a:gd name="adj2" fmla="val 50000"/>
            </a:avLst>
          </a:prstGeom>
          <a:gradFill flip="none" rotWithShape="1">
            <a:gsLst>
              <a:gs pos="15000">
                <a:srgbClr val="1AABE2">
                  <a:lumMod val="5000"/>
                  <a:lumOff val="95000"/>
                  <a:alpha val="0"/>
                </a:srgbClr>
              </a:gs>
              <a:gs pos="81000">
                <a:srgbClr val="FFF2CC"/>
              </a:gs>
            </a:gsLst>
            <a:lin ang="0" scaled="1"/>
            <a:tileRect/>
          </a:gradFill>
          <a:ln w="15875" cap="flat" cmpd="sng" algn="ctr">
            <a:gradFill flip="none" rotWithShape="1">
              <a:gsLst>
                <a:gs pos="11000">
                  <a:srgbClr val="1AABE2">
                    <a:lumMod val="0"/>
                    <a:lumOff val="100000"/>
                    <a:alpha val="0"/>
                  </a:srgbClr>
                </a:gs>
                <a:gs pos="67000">
                  <a:srgbClr val="FFD17D"/>
                </a:gs>
              </a:gsLst>
              <a:lin ang="0" scaled="1"/>
              <a:tileRect/>
            </a:gra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Right Arrow 157"/>
          <p:cNvSpPr/>
          <p:nvPr/>
        </p:nvSpPr>
        <p:spPr bwMode="gray">
          <a:xfrm rot="5400000">
            <a:off x="8598981" y="4076497"/>
            <a:ext cx="459805" cy="316246"/>
          </a:xfrm>
          <a:prstGeom prst="rightArrow">
            <a:avLst>
              <a:gd name="adj1" fmla="val 69596"/>
              <a:gd name="adj2" fmla="val 50000"/>
            </a:avLst>
          </a:prstGeom>
          <a:gradFill flip="none" rotWithShape="1">
            <a:gsLst>
              <a:gs pos="15000">
                <a:srgbClr val="1AABE2">
                  <a:lumMod val="5000"/>
                  <a:lumOff val="95000"/>
                  <a:alpha val="0"/>
                </a:srgbClr>
              </a:gs>
              <a:gs pos="81000">
                <a:srgbClr val="FFF2CC"/>
              </a:gs>
            </a:gsLst>
            <a:lin ang="0" scaled="1"/>
            <a:tileRect/>
          </a:gradFill>
          <a:ln w="15875" cap="flat" cmpd="sng" algn="ctr">
            <a:gradFill flip="none" rotWithShape="1">
              <a:gsLst>
                <a:gs pos="11000">
                  <a:srgbClr val="1AABE2">
                    <a:lumMod val="0"/>
                    <a:lumOff val="100000"/>
                    <a:alpha val="0"/>
                  </a:srgbClr>
                </a:gs>
                <a:gs pos="67000">
                  <a:srgbClr val="FFD17D"/>
                </a:gs>
              </a:gsLst>
              <a:lin ang="0" scaled="1"/>
              <a:tileRect/>
            </a:gra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1839" y="4541292"/>
            <a:ext cx="5271370" cy="1504860"/>
          </a:xfrm>
          <a:prstGeom prst="rect">
            <a:avLst/>
          </a:prstGeom>
          <a:ln w="12700">
            <a:solidFill>
              <a:schemeClr val="bg1">
                <a:lumMod val="85000"/>
              </a:schemeClr>
            </a:solidFill>
          </a:ln>
        </p:spPr>
      </p:pic>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r="8293" b="28361"/>
          <a:stretch/>
        </p:blipFill>
        <p:spPr>
          <a:xfrm>
            <a:off x="6197603" y="4529545"/>
            <a:ext cx="5251447" cy="1528355"/>
          </a:xfrm>
          <a:prstGeom prst="rect">
            <a:avLst/>
          </a:prstGeom>
          <a:ln w="12700">
            <a:solidFill>
              <a:schemeClr val="bg1">
                <a:lumMod val="85000"/>
              </a:schemeClr>
            </a:solidFill>
          </a:ln>
        </p:spPr>
      </p:pic>
    </p:spTree>
    <p:extLst>
      <p:ext uri="{BB962C8B-B14F-4D97-AF65-F5344CB8AC3E}">
        <p14:creationId xmlns:p14="http://schemas.microsoft.com/office/powerpoint/2010/main" val="30893725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
          <p:cNvSpPr>
            <a:spLocks noGrp="1"/>
          </p:cNvSpPr>
          <p:nvPr>
            <p:ph type="title"/>
          </p:nvPr>
        </p:nvSpPr>
        <p:spPr bwMode="gray"/>
        <p:txBody>
          <a:bodyPr>
            <a:normAutofit/>
          </a:bodyPr>
          <a:lstStyle/>
          <a:p>
            <a:r>
              <a:rPr lang="en-US" altLang="zh-CN" dirty="0">
                <a:solidFill>
                  <a:prstClr val="black"/>
                </a:solidFill>
                <a:cs typeface="+mn-ea"/>
                <a:sym typeface="Huawei Sans" panose="020C0503030203020204" pitchFamily="34" charset="0"/>
              </a:rPr>
              <a:t>Overall Design Process</a:t>
            </a:r>
            <a:endParaRPr dirty="0">
              <a:sym typeface="Huawei Sans" panose="020C0503030203020204" pitchFamily="34" charset="0"/>
            </a:endParaRPr>
          </a:p>
        </p:txBody>
      </p:sp>
      <p:sp>
        <p:nvSpPr>
          <p:cNvPr id="32" name="TextBox 303"/>
          <p:cNvSpPr txBox="1"/>
          <p:nvPr/>
        </p:nvSpPr>
        <p:spPr bwMode="gray">
          <a:xfrm>
            <a:off x="1727200" y="1210686"/>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zh-CN" altLang="en-US" sz="140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TextBox 303"/>
          <p:cNvSpPr txBox="1"/>
          <p:nvPr/>
        </p:nvSpPr>
        <p:spPr bwMode="gray">
          <a:xfrm>
            <a:off x="1727200" y="2615071"/>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Aft>
                <a:spcPts val="600"/>
              </a:spcAft>
            </a:pPr>
            <a:endParaRPr lang="zh-CN" altLang="en-US" sz="140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五边形 34"/>
          <p:cNvSpPr/>
          <p:nvPr/>
        </p:nvSpPr>
        <p:spPr bwMode="grayWhite">
          <a:xfrm>
            <a:off x="2113280" y="3052471"/>
            <a:ext cx="2304000" cy="360000"/>
          </a:xfrm>
          <a:prstGeom prst="homePlate">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architecture</a:t>
            </a:r>
          </a:p>
        </p:txBody>
      </p:sp>
      <p:sp>
        <p:nvSpPr>
          <p:cNvPr id="48" name="TextBox 303"/>
          <p:cNvSpPr txBox="1"/>
          <p:nvPr/>
        </p:nvSpPr>
        <p:spPr bwMode="gray">
          <a:xfrm>
            <a:off x="1727200" y="4008582"/>
            <a:ext cx="9732963" cy="1440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Aft>
                <a:spcPts val="600"/>
              </a:spcAft>
            </a:pPr>
            <a:endParaRPr lang="zh-CN" altLang="en-US" sz="120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五边形 48"/>
          <p:cNvSpPr/>
          <p:nvPr/>
        </p:nvSpPr>
        <p:spPr bwMode="gray">
          <a:xfrm>
            <a:off x="2113280" y="431471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basic services</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燕尾形 49"/>
          <p:cNvSpPr/>
          <p:nvPr/>
        </p:nvSpPr>
        <p:spPr bwMode="gray">
          <a:xfrm>
            <a:off x="4337749"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deployment</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燕尾形 50"/>
          <p:cNvSpPr/>
          <p:nvPr/>
        </p:nvSpPr>
        <p:spPr bwMode="gray">
          <a:xfrm>
            <a:off x="6562218"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WLAN</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燕尾形 51"/>
          <p:cNvSpPr/>
          <p:nvPr/>
        </p:nvSpPr>
        <p:spPr bwMode="gray">
          <a:xfrm>
            <a:off x="8786686"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NAC</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五边形 52"/>
          <p:cNvSpPr/>
          <p:nvPr/>
        </p:nvSpPr>
        <p:spPr bwMode="gray">
          <a:xfrm>
            <a:off x="2113280" y="4782453"/>
            <a:ext cx="272288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VAS and O&amp;M</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燕尾形 53"/>
          <p:cNvSpPr/>
          <p:nvPr/>
        </p:nvSpPr>
        <p:spPr bwMode="gray">
          <a:xfrm>
            <a:off x="4337749"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Networking scheme</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燕尾形 54"/>
          <p:cNvSpPr/>
          <p:nvPr/>
        </p:nvSpPr>
        <p:spPr bwMode="gray">
          <a:xfrm>
            <a:off x="6562218"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Reliability</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燕尾形 57"/>
          <p:cNvSpPr/>
          <p:nvPr/>
        </p:nvSpPr>
        <p:spPr bwMode="gray">
          <a:xfrm>
            <a:off x="8786686"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WAN interconnection</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五边形 60"/>
          <p:cNvSpPr/>
          <p:nvPr/>
        </p:nvSpPr>
        <p:spPr bwMode="gray">
          <a:xfrm>
            <a:off x="2113280" y="1649828"/>
            <a:ext cx="3060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management mode</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燕尾形 61"/>
          <p:cNvSpPr/>
          <p:nvPr/>
        </p:nvSpPr>
        <p:spPr bwMode="gray">
          <a:xfrm>
            <a:off x="5071983" y="1649828"/>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O&amp;M mode</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燕尾形 62"/>
          <p:cNvSpPr/>
          <p:nvPr/>
        </p:nvSpPr>
        <p:spPr bwMode="gray">
          <a:xfrm>
            <a:off x="8030686" y="1649828"/>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License</a:t>
            </a:r>
            <a:r>
              <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scheme</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TextBox 303"/>
          <p:cNvSpPr txBox="1"/>
          <p:nvPr/>
        </p:nvSpPr>
        <p:spPr bwMode="gray">
          <a:xfrm>
            <a:off x="655638" y="1210686"/>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cs typeface="+mn-ea"/>
              </a:defRPr>
            </a:lvl1pPr>
          </a:lstStyle>
          <a:p>
            <a:r>
              <a:rPr lang="en-US" altLang="zh-CN" dirty="0">
                <a:ea typeface="方正兰亭黑简体" panose="02000000000000000000" pitchFamily="2" charset="-122"/>
                <a:sym typeface="Huawei Sans" panose="020C0503030203020204" pitchFamily="34" charset="0"/>
              </a:rPr>
              <a:t>Overall design</a:t>
            </a:r>
            <a:endParaRPr lang="zh-CN" altLang="en-US" dirty="0">
              <a:ea typeface="方正兰亭黑简体" panose="02000000000000000000" pitchFamily="2" charset="-122"/>
              <a:sym typeface="Huawei Sans" panose="020C0503030203020204" pitchFamily="34" charset="0"/>
            </a:endParaRPr>
          </a:p>
        </p:txBody>
      </p:sp>
      <p:sp>
        <p:nvSpPr>
          <p:cNvPr id="30" name="TextBox 303"/>
          <p:cNvSpPr txBox="1"/>
          <p:nvPr/>
        </p:nvSpPr>
        <p:spPr bwMode="grayWhite">
          <a:xfrm>
            <a:off x="655638" y="2615071"/>
            <a:ext cx="972000" cy="1234800"/>
          </a:xfrm>
          <a:prstGeom prst="rect">
            <a:avLst/>
          </a:prstGeom>
          <a:solidFill>
            <a:schemeClr val="bg1">
              <a:lumMod val="95000"/>
            </a:schemeClr>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rgbClr val="ED6D00"/>
                </a:solidFill>
                <a:latin typeface="Huawei Sans" panose="020C0503030203020204" pitchFamily="34" charset="0"/>
                <a:cs typeface="+mn-ea"/>
              </a:defRPr>
            </a:lvl1pPr>
          </a:lstStyle>
          <a:p>
            <a:r>
              <a:rPr lang="en-US" altLang="zh-CN" dirty="0">
                <a:ea typeface="方正兰亭黑简体" panose="02000000000000000000" pitchFamily="2" charset="-122"/>
                <a:sym typeface="Huawei Sans" panose="020C0503030203020204" pitchFamily="34" charset="0"/>
              </a:rPr>
              <a:t>Networking design</a:t>
            </a:r>
          </a:p>
        </p:txBody>
      </p:sp>
      <p:sp>
        <p:nvSpPr>
          <p:cNvPr id="33" name="TextBox 303"/>
          <p:cNvSpPr txBox="1"/>
          <p:nvPr/>
        </p:nvSpPr>
        <p:spPr bwMode="gray">
          <a:xfrm>
            <a:off x="655638" y="4019456"/>
            <a:ext cx="972000" cy="1429126"/>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chemeClr val="bg1">
                    <a:lumMod val="75000"/>
                  </a:schemeClr>
                </a:solidFill>
              </a:defRPr>
            </a:lvl1pPr>
          </a:lstStyle>
          <a:p>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design</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8" name="直接箭头连接符 37"/>
          <p:cNvCxnSpPr>
            <a:stCxn id="25" idx="2"/>
            <a:endCxn id="30" idx="0"/>
          </p:cNvCxnSpPr>
          <p:nvPr/>
        </p:nvCxnSpPr>
        <p:spPr bwMode="gray">
          <a:xfrm>
            <a:off x="1141638" y="2445486"/>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stCxn id="30" idx="2"/>
            <a:endCxn id="33" idx="0"/>
          </p:cNvCxnSpPr>
          <p:nvPr/>
        </p:nvCxnSpPr>
        <p:spPr bwMode="gray">
          <a:xfrm>
            <a:off x="1141638" y="3849871"/>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66799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圆角矩形 86"/>
          <p:cNvSpPr/>
          <p:nvPr/>
        </p:nvSpPr>
        <p:spPr>
          <a:xfrm>
            <a:off x="4457220" y="3352801"/>
            <a:ext cx="3264380" cy="2204720"/>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97" name="Group 161"/>
          <p:cNvGrpSpPr/>
          <p:nvPr/>
        </p:nvGrpSpPr>
        <p:grpSpPr>
          <a:xfrm rot="10800000">
            <a:off x="5469738" y="3867183"/>
            <a:ext cx="1560982" cy="594957"/>
            <a:chOff x="-1233037" y="914446"/>
            <a:chExt cx="1573823" cy="778776"/>
          </a:xfrm>
        </p:grpSpPr>
        <p:cxnSp>
          <p:nvCxnSpPr>
            <p:cNvPr id="99" name="Straight Connector 163"/>
            <p:cNvCxnSpPr/>
            <p:nvPr/>
          </p:nvCxnSpPr>
          <p:spPr>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164"/>
            <p:cNvCxnSpPr/>
            <p:nvPr/>
          </p:nvCxnSpPr>
          <p:spPr>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normAutofit/>
          </a:bodyPr>
          <a:lstStyle/>
          <a:p>
            <a:r>
              <a:rPr dirty="0">
                <a:sym typeface="Huawei Sans" panose="020C0503030203020204" pitchFamily="34" charset="0"/>
              </a:rPr>
              <a:t>Network Architecture </a:t>
            </a:r>
            <a:r>
              <a:rPr dirty="0" smtClean="0">
                <a:sym typeface="Huawei Sans" panose="020C0503030203020204" pitchFamily="34" charset="0"/>
              </a:rPr>
              <a:t>Design: </a:t>
            </a:r>
            <a:r>
              <a:rPr dirty="0">
                <a:sym typeface="Huawei Sans" panose="020C0503030203020204" pitchFamily="34" charset="0"/>
              </a:rPr>
              <a:t>Intranet Architecture (1)</a:t>
            </a:r>
            <a:endParaRPr lang="zh-CN" altLang="en-US" dirty="0">
              <a:cs typeface="+mn-ea"/>
              <a:sym typeface="Huawei Sans" panose="020C0503030203020204" pitchFamily="34" charset="0"/>
            </a:endParaRPr>
          </a:p>
        </p:txBody>
      </p:sp>
      <p:sp>
        <p:nvSpPr>
          <p:cNvPr id="10" name="圆角矩形 9"/>
          <p:cNvSpPr/>
          <p:nvPr/>
        </p:nvSpPr>
        <p:spPr>
          <a:xfrm>
            <a:off x="1028582" y="4060168"/>
            <a:ext cx="993121" cy="1530111"/>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1" name="直接连接符 10"/>
          <p:cNvCxnSpPr/>
          <p:nvPr/>
        </p:nvCxnSpPr>
        <p:spPr>
          <a:xfrm>
            <a:off x="1525077" y="3352801"/>
            <a:ext cx="0" cy="13890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任意多边形 14"/>
          <p:cNvSpPr/>
          <p:nvPr/>
        </p:nvSpPr>
        <p:spPr>
          <a:xfrm>
            <a:off x="1082335" y="3110607"/>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文本框 18"/>
          <p:cNvSpPr txBox="1"/>
          <p:nvPr/>
        </p:nvSpPr>
        <p:spPr>
          <a:xfrm>
            <a:off x="1310845" y="4905880"/>
            <a:ext cx="404278" cy="307777"/>
          </a:xfrm>
          <a:prstGeom prst="rect">
            <a:avLst/>
          </a:prstGeom>
          <a:noFill/>
        </p:spPr>
        <p:txBody>
          <a:bodyPr wrap="non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0" name="图片 19" descr="云AP蓝.png"/>
          <p:cNvPicPr>
            <a:picLocks noChangeAspect="1"/>
          </p:cNvPicPr>
          <p:nvPr/>
        </p:nvPicPr>
        <p:blipFill>
          <a:blip r:embed="rId3" cstate="print"/>
          <a:stretch>
            <a:fillRect/>
          </a:stretch>
        </p:blipFill>
        <p:spPr>
          <a:xfrm>
            <a:off x="1279603" y="4422489"/>
            <a:ext cx="490541" cy="401352"/>
          </a:xfrm>
          <a:prstGeom prst="rect">
            <a:avLst/>
          </a:prstGeom>
        </p:spPr>
      </p:pic>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6019" y="2364714"/>
            <a:ext cx="951607" cy="540946"/>
          </a:xfrm>
          <a:prstGeom prst="rect">
            <a:avLst/>
          </a:prstGeom>
        </p:spPr>
      </p:pic>
      <p:sp>
        <p:nvSpPr>
          <p:cNvPr id="30" name="圆角矩形 29"/>
          <p:cNvSpPr/>
          <p:nvPr/>
        </p:nvSpPr>
        <p:spPr>
          <a:xfrm>
            <a:off x="2124214" y="4060168"/>
            <a:ext cx="993121" cy="1530111"/>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1" name="直接连接符 30"/>
          <p:cNvCxnSpPr/>
          <p:nvPr/>
        </p:nvCxnSpPr>
        <p:spPr>
          <a:xfrm>
            <a:off x="2620709" y="3151352"/>
            <a:ext cx="0" cy="159045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任意多边形 31"/>
          <p:cNvSpPr/>
          <p:nvPr/>
        </p:nvSpPr>
        <p:spPr>
          <a:xfrm>
            <a:off x="2177967" y="3110607"/>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文本框 32"/>
          <p:cNvSpPr txBox="1"/>
          <p:nvPr/>
        </p:nvSpPr>
        <p:spPr>
          <a:xfrm>
            <a:off x="2406477" y="4905880"/>
            <a:ext cx="410690" cy="307777"/>
          </a:xfrm>
          <a:prstGeom prst="rect">
            <a:avLst/>
          </a:prstGeom>
          <a:noFill/>
        </p:spPr>
        <p:txBody>
          <a:bodyPr wrap="non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圆角矩形 35"/>
          <p:cNvSpPr/>
          <p:nvPr/>
        </p:nvSpPr>
        <p:spPr>
          <a:xfrm>
            <a:off x="3205249" y="4060168"/>
            <a:ext cx="993121" cy="1530111"/>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7" name="直接连接符 36"/>
          <p:cNvCxnSpPr/>
          <p:nvPr/>
        </p:nvCxnSpPr>
        <p:spPr>
          <a:xfrm>
            <a:off x="3701744" y="3166649"/>
            <a:ext cx="0" cy="157515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任意多边形 37"/>
          <p:cNvSpPr/>
          <p:nvPr/>
        </p:nvSpPr>
        <p:spPr>
          <a:xfrm>
            <a:off x="3259002" y="3110607"/>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文本框 38"/>
          <p:cNvSpPr txBox="1"/>
          <p:nvPr/>
        </p:nvSpPr>
        <p:spPr>
          <a:xfrm>
            <a:off x="3333274" y="4905880"/>
            <a:ext cx="827471"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irewall</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2"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auto">
          <a:xfrm>
            <a:off x="2375254" y="4422339"/>
            <a:ext cx="490909" cy="401652"/>
          </a:xfrm>
          <a:prstGeom prst="rect">
            <a:avLst/>
          </a:prstGeom>
          <a:noFill/>
        </p:spPr>
      </p:pic>
      <p:pic>
        <p:nvPicPr>
          <p:cNvPr id="84"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54615" y="4422339"/>
            <a:ext cx="490909" cy="401653"/>
          </a:xfrm>
          <a:prstGeom prst="rect">
            <a:avLst/>
          </a:prstGeom>
        </p:spPr>
      </p:pic>
      <p:sp>
        <p:nvSpPr>
          <p:cNvPr id="86" name="矩形 85"/>
          <p:cNvSpPr/>
          <p:nvPr/>
        </p:nvSpPr>
        <p:spPr>
          <a:xfrm>
            <a:off x="1082335" y="5664731"/>
            <a:ext cx="3334884" cy="584775"/>
          </a:xfrm>
          <a:prstGeom prst="rect">
            <a:avLst/>
          </a:prstGeom>
        </p:spPr>
        <p:txBody>
          <a:bodyPr wrap="square">
            <a:spAutoFit/>
          </a:bodyPr>
          <a:lstStyle/>
          <a:p>
            <a:pPr algn="ctr"/>
            <a:r>
              <a:rPr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Single-device networking architecture</a:t>
            </a:r>
          </a:p>
        </p:txBody>
      </p:sp>
      <p:cxnSp>
        <p:nvCxnSpPr>
          <p:cNvPr id="88" name="直接连接符 87"/>
          <p:cNvCxnSpPr/>
          <p:nvPr/>
        </p:nvCxnSpPr>
        <p:spPr>
          <a:xfrm>
            <a:off x="6251904" y="2858719"/>
            <a:ext cx="0" cy="1883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任意多边形 88"/>
          <p:cNvSpPr/>
          <p:nvPr/>
        </p:nvSpPr>
        <p:spPr>
          <a:xfrm>
            <a:off x="5809162" y="2574499"/>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4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40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0" name="文本框 89"/>
          <p:cNvSpPr txBox="1"/>
          <p:nvPr/>
        </p:nvSpPr>
        <p:spPr>
          <a:xfrm>
            <a:off x="6473187" y="3512468"/>
            <a:ext cx="916638" cy="523220"/>
          </a:xfrm>
          <a:prstGeom prst="rect">
            <a:avLst/>
          </a:prstGeom>
          <a:noFill/>
        </p:spPr>
        <p:txBody>
          <a:bodyPr wrap="squar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 or AR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91" name="图片 9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76101" y="1785654"/>
            <a:ext cx="951607" cy="540946"/>
          </a:xfrm>
          <a:prstGeom prst="rect">
            <a:avLst/>
          </a:prstGeom>
        </p:spPr>
      </p:pic>
      <p:pic>
        <p:nvPicPr>
          <p:cNvPr id="94"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04775" y="3465531"/>
            <a:ext cx="490909" cy="401653"/>
          </a:xfrm>
          <a:prstGeom prst="rect">
            <a:avLst/>
          </a:prstGeom>
        </p:spPr>
      </p:pic>
      <p:pic>
        <p:nvPicPr>
          <p:cNvPr id="96" name="图片 76" descr="接入交换机.png"/>
          <p:cNvPicPr>
            <a:picLocks noChangeAspect="1"/>
          </p:cNvPicPr>
          <p:nvPr/>
        </p:nvPicPr>
        <p:blipFill>
          <a:blip r:embed="rId7" cstate="print"/>
          <a:stretch>
            <a:fillRect/>
          </a:stretch>
        </p:blipFill>
        <p:spPr>
          <a:xfrm>
            <a:off x="6008629" y="4422188"/>
            <a:ext cx="490909" cy="401653"/>
          </a:xfrm>
          <a:prstGeom prst="rect">
            <a:avLst/>
          </a:prstGeom>
        </p:spPr>
      </p:pic>
      <p:pic>
        <p:nvPicPr>
          <p:cNvPr id="101" name="图片 100" descr="云AP蓝.png"/>
          <p:cNvPicPr>
            <a:picLocks noChangeAspect="1"/>
          </p:cNvPicPr>
          <p:nvPr/>
        </p:nvPicPr>
        <p:blipFill>
          <a:blip r:embed="rId3" cstate="print"/>
          <a:stretch>
            <a:fillRect/>
          </a:stretch>
        </p:blipFill>
        <p:spPr>
          <a:xfrm>
            <a:off x="5232951" y="4422489"/>
            <a:ext cx="490541" cy="401352"/>
          </a:xfrm>
          <a:prstGeom prst="rect">
            <a:avLst/>
          </a:prstGeom>
        </p:spPr>
      </p:pic>
      <p:pic>
        <p:nvPicPr>
          <p:cNvPr id="102" name="图片 101" descr="云AP蓝.png"/>
          <p:cNvPicPr>
            <a:picLocks noChangeAspect="1"/>
          </p:cNvPicPr>
          <p:nvPr/>
        </p:nvPicPr>
        <p:blipFill>
          <a:blip r:embed="rId3" cstate="print"/>
          <a:stretch>
            <a:fillRect/>
          </a:stretch>
        </p:blipFill>
        <p:spPr>
          <a:xfrm>
            <a:off x="6784676" y="4422489"/>
            <a:ext cx="490541" cy="401352"/>
          </a:xfrm>
          <a:prstGeom prst="rect">
            <a:avLst/>
          </a:prstGeom>
        </p:spPr>
      </p:pic>
      <p:sp>
        <p:nvSpPr>
          <p:cNvPr id="103" name="文本框 102"/>
          <p:cNvSpPr txBox="1"/>
          <p:nvPr/>
        </p:nvSpPr>
        <p:spPr>
          <a:xfrm>
            <a:off x="5265663" y="4905880"/>
            <a:ext cx="404278" cy="307777"/>
          </a:xfrm>
          <a:prstGeom prst="rect">
            <a:avLst/>
          </a:prstGeom>
          <a:noFill/>
        </p:spPr>
        <p:txBody>
          <a:bodyPr wrap="none" rtlCol="0">
            <a:spAutoFit/>
          </a:bodyPr>
          <a:lstStyle/>
          <a:p>
            <a:r>
              <a:rPr sz="14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40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4" name="文本框 103"/>
          <p:cNvSpPr txBox="1"/>
          <p:nvPr/>
        </p:nvSpPr>
        <p:spPr>
          <a:xfrm>
            <a:off x="6006756" y="4905880"/>
            <a:ext cx="721672"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5" name="文本框 104"/>
          <p:cNvSpPr txBox="1"/>
          <p:nvPr/>
        </p:nvSpPr>
        <p:spPr>
          <a:xfrm>
            <a:off x="6798838" y="4905880"/>
            <a:ext cx="404278" cy="307777"/>
          </a:xfrm>
          <a:prstGeom prst="rect">
            <a:avLst/>
          </a:prstGeom>
          <a:noFill/>
        </p:spPr>
        <p:txBody>
          <a:bodyPr wrap="none" rtlCol="0">
            <a:spAutoFit/>
          </a:bodyPr>
          <a:lstStyle/>
          <a:p>
            <a:r>
              <a:rPr sz="14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40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6" name="矩形 105"/>
          <p:cNvSpPr/>
          <p:nvPr/>
        </p:nvSpPr>
        <p:spPr>
          <a:xfrm>
            <a:off x="4571999" y="5664731"/>
            <a:ext cx="3281853" cy="584775"/>
          </a:xfrm>
          <a:prstGeom prst="rect">
            <a:avLst/>
          </a:prstGeom>
        </p:spPr>
        <p:txBody>
          <a:bodyPr wrap="square">
            <a:spAutoFit/>
          </a:bodyPr>
          <a:lstStyle/>
          <a:p>
            <a:pPr algn="ctr"/>
            <a:r>
              <a:rPr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Single-layer networking architecture</a:t>
            </a:r>
          </a:p>
        </p:txBody>
      </p:sp>
      <p:sp>
        <p:nvSpPr>
          <p:cNvPr id="107" name="圆角矩形 106"/>
          <p:cNvSpPr/>
          <p:nvPr/>
        </p:nvSpPr>
        <p:spPr>
          <a:xfrm>
            <a:off x="7999425" y="2663711"/>
            <a:ext cx="3264380" cy="2893810"/>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08" name="Group 161"/>
          <p:cNvGrpSpPr/>
          <p:nvPr/>
        </p:nvGrpSpPr>
        <p:grpSpPr>
          <a:xfrm rot="10800000">
            <a:off x="9093223" y="3867183"/>
            <a:ext cx="1560982" cy="594957"/>
            <a:chOff x="-1233037" y="914446"/>
            <a:chExt cx="1573823" cy="778776"/>
          </a:xfrm>
        </p:grpSpPr>
        <p:cxnSp>
          <p:nvCxnSpPr>
            <p:cNvPr id="109" name="Straight Connector 163"/>
            <p:cNvCxnSpPr/>
            <p:nvPr/>
          </p:nvCxnSpPr>
          <p:spPr>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64"/>
            <p:cNvCxnSpPr/>
            <p:nvPr/>
          </p:nvCxnSpPr>
          <p:spPr>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1" name="直接连接符 110"/>
          <p:cNvCxnSpPr/>
          <p:nvPr/>
        </p:nvCxnSpPr>
        <p:spPr>
          <a:xfrm>
            <a:off x="9875389" y="2092960"/>
            <a:ext cx="0" cy="26488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2" name="任意多边形 111"/>
          <p:cNvSpPr/>
          <p:nvPr/>
        </p:nvSpPr>
        <p:spPr>
          <a:xfrm>
            <a:off x="9432647" y="1922689"/>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4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40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3" name="文本框 112"/>
          <p:cNvSpPr txBox="1"/>
          <p:nvPr/>
        </p:nvSpPr>
        <p:spPr>
          <a:xfrm>
            <a:off x="10116992" y="2843575"/>
            <a:ext cx="899875" cy="523220"/>
          </a:xfrm>
          <a:prstGeom prst="rect">
            <a:avLst/>
          </a:prstGeom>
          <a:noFill/>
        </p:spPr>
        <p:txBody>
          <a:bodyPr wrap="squar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 or AR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14" name="图片 1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99586" y="1186774"/>
            <a:ext cx="951607" cy="540946"/>
          </a:xfrm>
          <a:prstGeom prst="rect">
            <a:avLst/>
          </a:prstGeom>
        </p:spPr>
      </p:pic>
      <p:pic>
        <p:nvPicPr>
          <p:cNvPr id="116" name="图片 76" descr="接入交换机.png"/>
          <p:cNvPicPr>
            <a:picLocks noChangeAspect="1"/>
          </p:cNvPicPr>
          <p:nvPr/>
        </p:nvPicPr>
        <p:blipFill>
          <a:blip r:embed="rId7" cstate="print"/>
          <a:stretch>
            <a:fillRect/>
          </a:stretch>
        </p:blipFill>
        <p:spPr>
          <a:xfrm>
            <a:off x="9632114" y="4422188"/>
            <a:ext cx="490909" cy="401653"/>
          </a:xfrm>
          <a:prstGeom prst="rect">
            <a:avLst/>
          </a:prstGeom>
        </p:spPr>
      </p:pic>
      <p:pic>
        <p:nvPicPr>
          <p:cNvPr id="117" name="图片 116" descr="云AP蓝.png"/>
          <p:cNvPicPr>
            <a:picLocks noChangeAspect="1"/>
          </p:cNvPicPr>
          <p:nvPr/>
        </p:nvPicPr>
        <p:blipFill>
          <a:blip r:embed="rId3" cstate="print"/>
          <a:stretch>
            <a:fillRect/>
          </a:stretch>
        </p:blipFill>
        <p:spPr>
          <a:xfrm>
            <a:off x="8856436" y="4422489"/>
            <a:ext cx="490541" cy="401352"/>
          </a:xfrm>
          <a:prstGeom prst="rect">
            <a:avLst/>
          </a:prstGeom>
        </p:spPr>
      </p:pic>
      <p:pic>
        <p:nvPicPr>
          <p:cNvPr id="118" name="图片 117" descr="云AP蓝.png"/>
          <p:cNvPicPr>
            <a:picLocks noChangeAspect="1"/>
          </p:cNvPicPr>
          <p:nvPr/>
        </p:nvPicPr>
        <p:blipFill>
          <a:blip r:embed="rId3" cstate="print"/>
          <a:stretch>
            <a:fillRect/>
          </a:stretch>
        </p:blipFill>
        <p:spPr>
          <a:xfrm>
            <a:off x="10408161" y="4422489"/>
            <a:ext cx="490541" cy="401352"/>
          </a:xfrm>
          <a:prstGeom prst="rect">
            <a:avLst/>
          </a:prstGeom>
        </p:spPr>
      </p:pic>
      <p:sp>
        <p:nvSpPr>
          <p:cNvPr id="119" name="文本框 118"/>
          <p:cNvSpPr txBox="1"/>
          <p:nvPr/>
        </p:nvSpPr>
        <p:spPr>
          <a:xfrm>
            <a:off x="8889148" y="4905880"/>
            <a:ext cx="404278" cy="307777"/>
          </a:xfrm>
          <a:prstGeom prst="rect">
            <a:avLst/>
          </a:prstGeom>
          <a:noFill/>
        </p:spPr>
        <p:txBody>
          <a:bodyPr wrap="none" rtlCol="0">
            <a:spAutoFit/>
          </a:bodyPr>
          <a:lstStyle/>
          <a:p>
            <a:r>
              <a:rPr sz="14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40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0" name="文本框 119"/>
          <p:cNvSpPr txBox="1"/>
          <p:nvPr/>
        </p:nvSpPr>
        <p:spPr>
          <a:xfrm>
            <a:off x="9630241" y="4905880"/>
            <a:ext cx="721672"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1" name="文本框 120"/>
          <p:cNvSpPr txBox="1"/>
          <p:nvPr/>
        </p:nvSpPr>
        <p:spPr>
          <a:xfrm>
            <a:off x="10422323" y="4905880"/>
            <a:ext cx="404278" cy="307777"/>
          </a:xfrm>
          <a:prstGeom prst="rect">
            <a:avLst/>
          </a:prstGeom>
          <a:noFill/>
        </p:spPr>
        <p:txBody>
          <a:bodyPr wrap="none" rtlCol="0">
            <a:spAutoFit/>
          </a:bodyPr>
          <a:lstStyle/>
          <a:p>
            <a:r>
              <a:rPr sz="14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40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2" name="矩形 121"/>
          <p:cNvSpPr/>
          <p:nvPr/>
        </p:nvSpPr>
        <p:spPr>
          <a:xfrm>
            <a:off x="8130448" y="5664731"/>
            <a:ext cx="3233550" cy="584775"/>
          </a:xfrm>
          <a:prstGeom prst="rect">
            <a:avLst/>
          </a:prstGeom>
        </p:spPr>
        <p:txBody>
          <a:bodyPr wrap="square">
            <a:spAutoFit/>
          </a:bodyPr>
          <a:lstStyle/>
          <a:p>
            <a:pPr algn="ctr"/>
            <a:r>
              <a:rPr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Two-</a:t>
            </a: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t>
            </a:r>
            <a:r>
              <a:rPr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ayer </a:t>
            </a: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networking a</a:t>
            </a:r>
            <a:r>
              <a:rPr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rchitecture</a:t>
            </a:r>
            <a:endParaRPr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5"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28260" y="2776318"/>
            <a:ext cx="490909" cy="401653"/>
          </a:xfrm>
          <a:prstGeom prst="rect">
            <a:avLst/>
          </a:prstGeom>
        </p:spPr>
      </p:pic>
      <p:pic>
        <p:nvPicPr>
          <p:cNvPr id="127" name="图片 87" descr="汇聚交换机.png"/>
          <p:cNvPicPr>
            <a:picLocks noChangeAspect="1"/>
          </p:cNvPicPr>
          <p:nvPr/>
        </p:nvPicPr>
        <p:blipFill>
          <a:blip r:embed="rId8" cstate="print"/>
          <a:stretch>
            <a:fillRect/>
          </a:stretch>
        </p:blipFill>
        <p:spPr>
          <a:xfrm>
            <a:off x="9628259" y="3459999"/>
            <a:ext cx="490909" cy="401653"/>
          </a:xfrm>
          <a:prstGeom prst="rect">
            <a:avLst/>
          </a:prstGeom>
        </p:spPr>
      </p:pic>
      <p:sp>
        <p:nvSpPr>
          <p:cNvPr id="128" name="文本框 127"/>
          <p:cNvSpPr txBox="1"/>
          <p:nvPr/>
        </p:nvSpPr>
        <p:spPr>
          <a:xfrm>
            <a:off x="10116992" y="3513285"/>
            <a:ext cx="721672"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9" name="矩形 128"/>
          <p:cNvSpPr/>
          <p:nvPr/>
        </p:nvSpPr>
        <p:spPr>
          <a:xfrm>
            <a:off x="4439209" y="4453737"/>
            <a:ext cx="947325" cy="523220"/>
          </a:xfrm>
          <a:prstGeom prst="rect">
            <a:avLst/>
          </a:prstGeom>
        </p:spPr>
        <p:txBody>
          <a:bodyPr wrap="square">
            <a:spAutoFit/>
          </a:bodyPr>
          <a:lstStyle/>
          <a:p>
            <a:pPr algn="ct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Access layer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0" name="矩形 129"/>
          <p:cNvSpPr/>
          <p:nvPr/>
        </p:nvSpPr>
        <p:spPr>
          <a:xfrm>
            <a:off x="7980450" y="4453737"/>
            <a:ext cx="1046070" cy="523220"/>
          </a:xfrm>
          <a:prstGeom prst="rect">
            <a:avLst/>
          </a:prstGeom>
        </p:spPr>
        <p:txBody>
          <a:bodyPr wrap="square">
            <a:spAutoFit/>
          </a:bodyPr>
          <a:lstStyle/>
          <a:p>
            <a:pPr algn="ct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Access layer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1" name="矩形 130"/>
          <p:cNvSpPr/>
          <p:nvPr/>
        </p:nvSpPr>
        <p:spPr>
          <a:xfrm>
            <a:off x="7917824" y="3508821"/>
            <a:ext cx="1347965" cy="523220"/>
          </a:xfrm>
          <a:prstGeom prst="rect">
            <a:avLst/>
          </a:prstGeom>
        </p:spPr>
        <p:txBody>
          <a:bodyPr wrap="square">
            <a:spAutoFit/>
          </a:bodyPr>
          <a:lstStyle/>
          <a:p>
            <a:pPr algn="ct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Aggregation layer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9354295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圆角矩形 62"/>
          <p:cNvSpPr/>
          <p:nvPr/>
        </p:nvSpPr>
        <p:spPr>
          <a:xfrm>
            <a:off x="5638670" y="2663711"/>
            <a:ext cx="5628770" cy="2893810"/>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35" name="直接连接符 134"/>
          <p:cNvCxnSpPr/>
          <p:nvPr/>
        </p:nvCxnSpPr>
        <p:spPr>
          <a:xfrm>
            <a:off x="8656505" y="2114550"/>
            <a:ext cx="0" cy="21067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2" name="Group 161"/>
          <p:cNvGrpSpPr/>
          <p:nvPr/>
        </p:nvGrpSpPr>
        <p:grpSpPr>
          <a:xfrm rot="10800000" flipV="1">
            <a:off x="7598024" y="4227603"/>
            <a:ext cx="1149736" cy="616934"/>
            <a:chOff x="-1233037" y="914446"/>
            <a:chExt cx="1573823" cy="778776"/>
          </a:xfrm>
        </p:grpSpPr>
        <p:cxnSp>
          <p:nvCxnSpPr>
            <p:cNvPr id="133" name="Straight Connector 163"/>
            <p:cNvCxnSpPr/>
            <p:nvPr/>
          </p:nvCxnSpPr>
          <p:spPr>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Straight Connector 164"/>
            <p:cNvCxnSpPr/>
            <p:nvPr/>
          </p:nvCxnSpPr>
          <p:spPr>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3" name="Group 161"/>
          <p:cNvGrpSpPr/>
          <p:nvPr/>
        </p:nvGrpSpPr>
        <p:grpSpPr>
          <a:xfrm rot="10800000">
            <a:off x="7439757" y="4221281"/>
            <a:ext cx="1472461" cy="594957"/>
            <a:chOff x="-3661019" y="914446"/>
            <a:chExt cx="4001805" cy="778776"/>
          </a:xfrm>
        </p:grpSpPr>
        <p:cxnSp>
          <p:nvCxnSpPr>
            <p:cNvPr id="124" name="Straight Connector 163"/>
            <p:cNvCxnSpPr/>
            <p:nvPr/>
          </p:nvCxnSpPr>
          <p:spPr>
            <a:xfrm flipH="1" flipV="1">
              <a:off x="-3661019" y="914446"/>
              <a:ext cx="786913"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64"/>
            <p:cNvCxnSpPr/>
            <p:nvPr/>
          </p:nvCxnSpPr>
          <p:spPr>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lstStyle/>
          <a:p>
            <a:r>
              <a:rPr lang="en-US" smtClean="0">
                <a:sym typeface="Huawei Sans" panose="020C0503030203020204" pitchFamily="34" charset="0"/>
              </a:rPr>
              <a:t>Network Architecture Design: Intranet Architecture (2)</a:t>
            </a:r>
            <a:endParaRPr lang="en-US" altLang="zh-CN" dirty="0">
              <a:sym typeface="Huawei Sans" panose="020C0503030203020204" pitchFamily="34" charset="0"/>
            </a:endParaRPr>
          </a:p>
        </p:txBody>
      </p:sp>
      <p:sp>
        <p:nvSpPr>
          <p:cNvPr id="107" name="圆角矩形 106"/>
          <p:cNvSpPr/>
          <p:nvPr/>
        </p:nvSpPr>
        <p:spPr>
          <a:xfrm>
            <a:off x="1303985" y="2663711"/>
            <a:ext cx="3264380" cy="2893810"/>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08" name="Group 161"/>
          <p:cNvGrpSpPr/>
          <p:nvPr/>
        </p:nvGrpSpPr>
        <p:grpSpPr>
          <a:xfrm rot="10800000">
            <a:off x="2397783" y="4221282"/>
            <a:ext cx="1560982" cy="594957"/>
            <a:chOff x="-1233037" y="914446"/>
            <a:chExt cx="1573823" cy="778776"/>
          </a:xfrm>
        </p:grpSpPr>
        <p:cxnSp>
          <p:nvCxnSpPr>
            <p:cNvPr id="109" name="Straight Connector 163"/>
            <p:cNvCxnSpPr/>
            <p:nvPr/>
          </p:nvCxnSpPr>
          <p:spPr>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64"/>
            <p:cNvCxnSpPr/>
            <p:nvPr/>
          </p:nvCxnSpPr>
          <p:spPr>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1" name="直接连接符 110"/>
          <p:cNvCxnSpPr/>
          <p:nvPr/>
        </p:nvCxnSpPr>
        <p:spPr>
          <a:xfrm>
            <a:off x="3179949" y="2038350"/>
            <a:ext cx="0" cy="291568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2" name="任意多边形 111"/>
          <p:cNvSpPr/>
          <p:nvPr/>
        </p:nvSpPr>
        <p:spPr>
          <a:xfrm>
            <a:off x="2737207" y="1922689"/>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4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40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3" name="文本框 112"/>
          <p:cNvSpPr txBox="1"/>
          <p:nvPr/>
        </p:nvSpPr>
        <p:spPr>
          <a:xfrm>
            <a:off x="3421552" y="2843575"/>
            <a:ext cx="1029882" cy="523220"/>
          </a:xfrm>
          <a:prstGeom prst="rect">
            <a:avLst/>
          </a:prstGeom>
          <a:noFill/>
        </p:spPr>
        <p:txBody>
          <a:bodyPr wrap="squar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 or AR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14" name="图片 1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4146" y="1217254"/>
            <a:ext cx="951607" cy="540946"/>
          </a:xfrm>
          <a:prstGeom prst="rect">
            <a:avLst/>
          </a:prstGeom>
        </p:spPr>
      </p:pic>
      <p:pic>
        <p:nvPicPr>
          <p:cNvPr id="116" name="图片 76" descr="接入交换机.png"/>
          <p:cNvPicPr>
            <a:picLocks noChangeAspect="1"/>
          </p:cNvPicPr>
          <p:nvPr/>
        </p:nvPicPr>
        <p:blipFill>
          <a:blip r:embed="rId4" cstate="print"/>
          <a:stretch>
            <a:fillRect/>
          </a:stretch>
        </p:blipFill>
        <p:spPr>
          <a:xfrm>
            <a:off x="2979273" y="4803449"/>
            <a:ext cx="405710" cy="331945"/>
          </a:xfrm>
          <a:prstGeom prst="rect">
            <a:avLst/>
          </a:prstGeom>
        </p:spPr>
      </p:pic>
      <p:pic>
        <p:nvPicPr>
          <p:cNvPr id="117" name="图片 116" descr="云AP蓝.png"/>
          <p:cNvPicPr>
            <a:picLocks noChangeAspect="1"/>
          </p:cNvPicPr>
          <p:nvPr/>
        </p:nvPicPr>
        <p:blipFill>
          <a:blip r:embed="rId5" cstate="print"/>
          <a:stretch>
            <a:fillRect/>
          </a:stretch>
        </p:blipFill>
        <p:spPr>
          <a:xfrm>
            <a:off x="2203564" y="4803725"/>
            <a:ext cx="405405" cy="331695"/>
          </a:xfrm>
          <a:prstGeom prst="rect">
            <a:avLst/>
          </a:prstGeom>
        </p:spPr>
      </p:pic>
      <p:pic>
        <p:nvPicPr>
          <p:cNvPr id="118" name="图片 117" descr="云AP蓝.png"/>
          <p:cNvPicPr>
            <a:picLocks noChangeAspect="1"/>
          </p:cNvPicPr>
          <p:nvPr/>
        </p:nvPicPr>
        <p:blipFill>
          <a:blip r:embed="rId5" cstate="print"/>
          <a:stretch>
            <a:fillRect/>
          </a:stretch>
        </p:blipFill>
        <p:spPr>
          <a:xfrm>
            <a:off x="3755289" y="4803725"/>
            <a:ext cx="405405" cy="331695"/>
          </a:xfrm>
          <a:prstGeom prst="rect">
            <a:avLst/>
          </a:prstGeom>
        </p:spPr>
      </p:pic>
      <p:sp>
        <p:nvSpPr>
          <p:cNvPr id="119" name="文本框 118"/>
          <p:cNvSpPr txBox="1"/>
          <p:nvPr/>
        </p:nvSpPr>
        <p:spPr>
          <a:xfrm>
            <a:off x="2193708" y="5177971"/>
            <a:ext cx="404278" cy="307777"/>
          </a:xfrm>
          <a:prstGeom prst="rect">
            <a:avLst/>
          </a:prstGeom>
          <a:noFill/>
        </p:spPr>
        <p:txBody>
          <a:bodyPr wrap="none" rtlCol="0">
            <a:spAutoFit/>
          </a:bodyPr>
          <a:lstStyle/>
          <a:p>
            <a:r>
              <a:rPr sz="14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40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0" name="文本框 119"/>
          <p:cNvSpPr txBox="1"/>
          <p:nvPr/>
        </p:nvSpPr>
        <p:spPr>
          <a:xfrm>
            <a:off x="2846665" y="5177971"/>
            <a:ext cx="721672"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1" name="文本框 120"/>
          <p:cNvSpPr txBox="1"/>
          <p:nvPr/>
        </p:nvSpPr>
        <p:spPr>
          <a:xfrm>
            <a:off x="3726883" y="5177971"/>
            <a:ext cx="404278" cy="307777"/>
          </a:xfrm>
          <a:prstGeom prst="rect">
            <a:avLst/>
          </a:prstGeom>
          <a:noFill/>
        </p:spPr>
        <p:txBody>
          <a:bodyPr wrap="none" rtlCol="0">
            <a:spAutoFit/>
          </a:bodyPr>
          <a:lstStyle/>
          <a:p>
            <a:r>
              <a:rPr sz="14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40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2" name="矩形 121"/>
          <p:cNvSpPr/>
          <p:nvPr/>
        </p:nvSpPr>
        <p:spPr>
          <a:xfrm>
            <a:off x="1574111" y="5628003"/>
            <a:ext cx="3020737" cy="584775"/>
          </a:xfrm>
          <a:prstGeom prst="rect">
            <a:avLst/>
          </a:prstGeom>
        </p:spPr>
        <p:txBody>
          <a:bodyPr wrap="square">
            <a:spAutoFit/>
          </a:bodyPr>
          <a:lstStyle/>
          <a:p>
            <a:pPr algn="ctr"/>
            <a:r>
              <a:rPr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Three-layer networking architecture</a:t>
            </a:r>
          </a:p>
        </p:txBody>
      </p:sp>
      <p:pic>
        <p:nvPicPr>
          <p:cNvPr id="125"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75419" y="2811172"/>
            <a:ext cx="405710" cy="331945"/>
          </a:xfrm>
          <a:prstGeom prst="rect">
            <a:avLst/>
          </a:prstGeom>
        </p:spPr>
      </p:pic>
      <p:pic>
        <p:nvPicPr>
          <p:cNvPr id="127" name="图片 87" descr="汇聚交换机.png"/>
          <p:cNvPicPr>
            <a:picLocks noChangeAspect="1"/>
          </p:cNvPicPr>
          <p:nvPr/>
        </p:nvPicPr>
        <p:blipFill>
          <a:blip r:embed="rId7" cstate="print"/>
          <a:stretch>
            <a:fillRect/>
          </a:stretch>
        </p:blipFill>
        <p:spPr>
          <a:xfrm>
            <a:off x="2975418" y="4028799"/>
            <a:ext cx="405710" cy="331945"/>
          </a:xfrm>
          <a:prstGeom prst="rect">
            <a:avLst/>
          </a:prstGeom>
        </p:spPr>
      </p:pic>
      <p:sp>
        <p:nvSpPr>
          <p:cNvPr id="128" name="文本框 127"/>
          <p:cNvSpPr txBox="1"/>
          <p:nvPr/>
        </p:nvSpPr>
        <p:spPr>
          <a:xfrm>
            <a:off x="3421552" y="4047231"/>
            <a:ext cx="721672"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0" name="矩形 129"/>
          <p:cNvSpPr/>
          <p:nvPr/>
        </p:nvSpPr>
        <p:spPr>
          <a:xfrm>
            <a:off x="1359005" y="4726500"/>
            <a:ext cx="931013" cy="523220"/>
          </a:xfrm>
          <a:prstGeom prst="rect">
            <a:avLst/>
          </a:prstGeom>
        </p:spPr>
        <p:txBody>
          <a:bodyPr wrap="square">
            <a:spAutoFit/>
          </a:bodyPr>
          <a:lstStyle/>
          <a:p>
            <a:pPr algn="ct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Access layer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1" name="矩形 130"/>
          <p:cNvSpPr/>
          <p:nvPr/>
        </p:nvSpPr>
        <p:spPr>
          <a:xfrm>
            <a:off x="1178320" y="3969123"/>
            <a:ext cx="1292383" cy="523220"/>
          </a:xfrm>
          <a:prstGeom prst="rect">
            <a:avLst/>
          </a:prstGeom>
        </p:spPr>
        <p:txBody>
          <a:bodyPr wrap="square">
            <a:spAutoFit/>
          </a:bodyPr>
          <a:lstStyle/>
          <a:p>
            <a:pPr algn="ct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Aggregation layer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0" name="图片 86" descr="核心交换机.png"/>
          <p:cNvPicPr>
            <a:picLocks noChangeAspect="1"/>
          </p:cNvPicPr>
          <p:nvPr/>
        </p:nvPicPr>
        <p:blipFill>
          <a:blip r:embed="rId8" cstate="print"/>
          <a:stretch>
            <a:fillRect/>
          </a:stretch>
        </p:blipFill>
        <p:spPr>
          <a:xfrm>
            <a:off x="2975418" y="3437307"/>
            <a:ext cx="405710" cy="331945"/>
          </a:xfrm>
          <a:prstGeom prst="rect">
            <a:avLst/>
          </a:prstGeom>
        </p:spPr>
      </p:pic>
      <p:sp>
        <p:nvSpPr>
          <p:cNvPr id="61" name="文本框 60"/>
          <p:cNvSpPr txBox="1"/>
          <p:nvPr/>
        </p:nvSpPr>
        <p:spPr>
          <a:xfrm>
            <a:off x="3421552" y="3437307"/>
            <a:ext cx="721672"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矩形 61"/>
          <p:cNvSpPr/>
          <p:nvPr/>
        </p:nvSpPr>
        <p:spPr>
          <a:xfrm>
            <a:off x="1527767" y="3363662"/>
            <a:ext cx="593489" cy="523220"/>
          </a:xfrm>
          <a:prstGeom prst="rect">
            <a:avLst/>
          </a:prstGeom>
        </p:spPr>
        <p:txBody>
          <a:bodyPr wrap="square">
            <a:spAutoFit/>
          </a:bodyPr>
          <a:lstStyle/>
          <a:p>
            <a:pPr algn="ct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Core layer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7" name="直接连接符 66"/>
          <p:cNvCxnSpPr/>
          <p:nvPr/>
        </p:nvCxnSpPr>
        <p:spPr>
          <a:xfrm>
            <a:off x="7682977" y="2218764"/>
            <a:ext cx="0" cy="20025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任意多边形 67"/>
          <p:cNvSpPr/>
          <p:nvPr/>
        </p:nvSpPr>
        <p:spPr>
          <a:xfrm>
            <a:off x="7240235" y="1922689"/>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文本框 68"/>
          <p:cNvSpPr txBox="1"/>
          <p:nvPr/>
        </p:nvSpPr>
        <p:spPr>
          <a:xfrm>
            <a:off x="8996707" y="2843575"/>
            <a:ext cx="1337226" cy="307777"/>
          </a:xfrm>
          <a:prstGeom prst="rect">
            <a:avLst/>
          </a:prstGeom>
          <a:noFill/>
        </p:spPr>
        <p:txBody>
          <a:bodyPr wrap="non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 or AR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0" name="图片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97089" y="1217254"/>
            <a:ext cx="951607" cy="540946"/>
          </a:xfrm>
          <a:prstGeom prst="rect">
            <a:avLst/>
          </a:prstGeom>
        </p:spPr>
      </p:pic>
      <p:pic>
        <p:nvPicPr>
          <p:cNvPr id="71" name="图片 76" descr="接入交换机.png"/>
          <p:cNvPicPr>
            <a:picLocks noChangeAspect="1"/>
          </p:cNvPicPr>
          <p:nvPr/>
        </p:nvPicPr>
        <p:blipFill>
          <a:blip r:embed="rId4" cstate="print"/>
          <a:stretch>
            <a:fillRect/>
          </a:stretch>
        </p:blipFill>
        <p:spPr>
          <a:xfrm>
            <a:off x="7966048" y="4803449"/>
            <a:ext cx="405710" cy="331945"/>
          </a:xfrm>
          <a:prstGeom prst="rect">
            <a:avLst/>
          </a:prstGeom>
        </p:spPr>
      </p:pic>
      <p:pic>
        <p:nvPicPr>
          <p:cNvPr id="72" name="图片 71" descr="云AP蓝.png"/>
          <p:cNvPicPr>
            <a:picLocks noChangeAspect="1"/>
          </p:cNvPicPr>
          <p:nvPr/>
        </p:nvPicPr>
        <p:blipFill>
          <a:blip r:embed="rId5" cstate="print"/>
          <a:stretch>
            <a:fillRect/>
          </a:stretch>
        </p:blipFill>
        <p:spPr>
          <a:xfrm>
            <a:off x="7213868" y="4803725"/>
            <a:ext cx="405405" cy="331695"/>
          </a:xfrm>
          <a:prstGeom prst="rect">
            <a:avLst/>
          </a:prstGeom>
        </p:spPr>
      </p:pic>
      <p:pic>
        <p:nvPicPr>
          <p:cNvPr id="73" name="图片 72" descr="云AP蓝.png"/>
          <p:cNvPicPr>
            <a:picLocks noChangeAspect="1"/>
          </p:cNvPicPr>
          <p:nvPr/>
        </p:nvPicPr>
        <p:blipFill>
          <a:blip r:embed="rId5" cstate="print"/>
          <a:stretch>
            <a:fillRect/>
          </a:stretch>
        </p:blipFill>
        <p:spPr>
          <a:xfrm>
            <a:off x="8765593" y="4803725"/>
            <a:ext cx="405405" cy="331695"/>
          </a:xfrm>
          <a:prstGeom prst="rect">
            <a:avLst/>
          </a:prstGeom>
        </p:spPr>
      </p:pic>
      <p:sp>
        <p:nvSpPr>
          <p:cNvPr id="74" name="文本框 73"/>
          <p:cNvSpPr txBox="1"/>
          <p:nvPr/>
        </p:nvSpPr>
        <p:spPr>
          <a:xfrm>
            <a:off x="7204012" y="5177971"/>
            <a:ext cx="404278" cy="307777"/>
          </a:xfrm>
          <a:prstGeom prst="rect">
            <a:avLst/>
          </a:prstGeom>
          <a:noFill/>
        </p:spPr>
        <p:txBody>
          <a:bodyPr wrap="non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5" name="文本框 74"/>
          <p:cNvSpPr txBox="1"/>
          <p:nvPr/>
        </p:nvSpPr>
        <p:spPr>
          <a:xfrm>
            <a:off x="7861099" y="5177971"/>
            <a:ext cx="721672"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6" name="文本框 75"/>
          <p:cNvSpPr txBox="1"/>
          <p:nvPr/>
        </p:nvSpPr>
        <p:spPr>
          <a:xfrm>
            <a:off x="8737187" y="5177971"/>
            <a:ext cx="404278" cy="307777"/>
          </a:xfrm>
          <a:prstGeom prst="rect">
            <a:avLst/>
          </a:prstGeom>
          <a:noFill/>
        </p:spPr>
        <p:txBody>
          <a:bodyPr wrap="non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7" name="矩形 76"/>
          <p:cNvSpPr/>
          <p:nvPr/>
        </p:nvSpPr>
        <p:spPr>
          <a:xfrm>
            <a:off x="6830458" y="5628003"/>
            <a:ext cx="3282073" cy="584775"/>
          </a:xfrm>
          <a:prstGeom prst="rect">
            <a:avLst/>
          </a:prstGeom>
        </p:spPr>
        <p:txBody>
          <a:bodyPr wrap="square">
            <a:spAutoFit/>
          </a:bodyPr>
          <a:lstStyle/>
          <a:p>
            <a:pPr algn="ctr"/>
            <a:r>
              <a:rPr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Highly reliable </a:t>
            </a:r>
            <a:r>
              <a:rPr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a:t>
            </a:r>
            <a:r>
              <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ing</a:t>
            </a:r>
            <a:r>
              <a:rPr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architecture</a:t>
            </a:r>
          </a:p>
        </p:txBody>
      </p:sp>
      <p:pic>
        <p:nvPicPr>
          <p:cNvPr id="78"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78447" y="2811172"/>
            <a:ext cx="405710" cy="331945"/>
          </a:xfrm>
          <a:prstGeom prst="rect">
            <a:avLst/>
          </a:prstGeom>
        </p:spPr>
      </p:pic>
      <p:pic>
        <p:nvPicPr>
          <p:cNvPr id="79" name="图片 87" descr="汇聚交换机.png"/>
          <p:cNvPicPr>
            <a:picLocks noChangeAspect="1"/>
          </p:cNvPicPr>
          <p:nvPr/>
        </p:nvPicPr>
        <p:blipFill>
          <a:blip r:embed="rId7" cstate="print"/>
          <a:stretch>
            <a:fillRect/>
          </a:stretch>
        </p:blipFill>
        <p:spPr>
          <a:xfrm>
            <a:off x="7478446" y="4028799"/>
            <a:ext cx="405710" cy="331945"/>
          </a:xfrm>
          <a:prstGeom prst="rect">
            <a:avLst/>
          </a:prstGeom>
        </p:spPr>
      </p:pic>
      <p:sp>
        <p:nvSpPr>
          <p:cNvPr id="80" name="文本框 79"/>
          <p:cNvSpPr txBox="1"/>
          <p:nvPr/>
        </p:nvSpPr>
        <p:spPr>
          <a:xfrm>
            <a:off x="8996707" y="4047231"/>
            <a:ext cx="721672"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 name="矩形 80"/>
          <p:cNvSpPr/>
          <p:nvPr/>
        </p:nvSpPr>
        <p:spPr>
          <a:xfrm>
            <a:off x="5910778" y="4800144"/>
            <a:ext cx="1165704" cy="307777"/>
          </a:xfrm>
          <a:prstGeom prst="rect">
            <a:avLst/>
          </a:prstGeom>
        </p:spPr>
        <p:txBody>
          <a:bodyPr wrap="none">
            <a:spAutoFit/>
          </a:bodyPr>
          <a:lstStyle/>
          <a:p>
            <a:pPr algn="ct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Access layer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3" name="矩形 82"/>
          <p:cNvSpPr/>
          <p:nvPr/>
        </p:nvSpPr>
        <p:spPr>
          <a:xfrm>
            <a:off x="5670327" y="4042767"/>
            <a:ext cx="1646605" cy="307777"/>
          </a:xfrm>
          <a:prstGeom prst="rect">
            <a:avLst/>
          </a:prstGeom>
        </p:spPr>
        <p:txBody>
          <a:bodyPr wrap="none">
            <a:spAutoFit/>
          </a:bodyPr>
          <a:lstStyle/>
          <a:p>
            <a:pPr algn="ct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Aggregation layer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5" name="图片 86" descr="核心交换机.png"/>
          <p:cNvPicPr>
            <a:picLocks noChangeAspect="1"/>
          </p:cNvPicPr>
          <p:nvPr/>
        </p:nvPicPr>
        <p:blipFill>
          <a:blip r:embed="rId8" cstate="print"/>
          <a:stretch>
            <a:fillRect/>
          </a:stretch>
        </p:blipFill>
        <p:spPr>
          <a:xfrm>
            <a:off x="7478446" y="3437307"/>
            <a:ext cx="405710" cy="331945"/>
          </a:xfrm>
          <a:prstGeom prst="rect">
            <a:avLst/>
          </a:prstGeom>
        </p:spPr>
      </p:pic>
      <p:sp>
        <p:nvSpPr>
          <p:cNvPr id="92" name="文本框 91"/>
          <p:cNvSpPr txBox="1"/>
          <p:nvPr/>
        </p:nvSpPr>
        <p:spPr>
          <a:xfrm>
            <a:off x="8996707" y="3437307"/>
            <a:ext cx="721672"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3" name="矩形 92"/>
          <p:cNvSpPr/>
          <p:nvPr/>
        </p:nvSpPr>
        <p:spPr>
          <a:xfrm>
            <a:off x="5986118" y="3437306"/>
            <a:ext cx="1015022" cy="307777"/>
          </a:xfrm>
          <a:prstGeom prst="rect">
            <a:avLst/>
          </a:prstGeom>
        </p:spPr>
        <p:txBody>
          <a:bodyPr wrap="none">
            <a:spAutoFit/>
          </a:bodyPr>
          <a:lstStyle/>
          <a:p>
            <a:pPr algn="ct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Core layer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95"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53651" y="2811172"/>
            <a:ext cx="405710" cy="331945"/>
          </a:xfrm>
          <a:prstGeom prst="rect">
            <a:avLst/>
          </a:prstGeom>
        </p:spPr>
      </p:pic>
      <p:pic>
        <p:nvPicPr>
          <p:cNvPr id="98" name="图片 87" descr="汇聚交换机.png"/>
          <p:cNvPicPr>
            <a:picLocks noChangeAspect="1"/>
          </p:cNvPicPr>
          <p:nvPr/>
        </p:nvPicPr>
        <p:blipFill>
          <a:blip r:embed="rId7" cstate="print"/>
          <a:stretch>
            <a:fillRect/>
          </a:stretch>
        </p:blipFill>
        <p:spPr>
          <a:xfrm>
            <a:off x="8453650" y="4028799"/>
            <a:ext cx="405710" cy="331945"/>
          </a:xfrm>
          <a:prstGeom prst="rect">
            <a:avLst/>
          </a:prstGeom>
        </p:spPr>
      </p:pic>
      <p:pic>
        <p:nvPicPr>
          <p:cNvPr id="115" name="图片 86" descr="核心交换机.png"/>
          <p:cNvPicPr>
            <a:picLocks noChangeAspect="1"/>
          </p:cNvPicPr>
          <p:nvPr/>
        </p:nvPicPr>
        <p:blipFill>
          <a:blip r:embed="rId8" cstate="print"/>
          <a:stretch>
            <a:fillRect/>
          </a:stretch>
        </p:blipFill>
        <p:spPr>
          <a:xfrm>
            <a:off x="8453650" y="3437307"/>
            <a:ext cx="405710" cy="331945"/>
          </a:xfrm>
          <a:prstGeom prst="rect">
            <a:avLst/>
          </a:prstGeom>
        </p:spPr>
      </p:pic>
      <p:sp>
        <p:nvSpPr>
          <p:cNvPr id="5" name="椭圆 4"/>
          <p:cNvSpPr/>
          <p:nvPr/>
        </p:nvSpPr>
        <p:spPr>
          <a:xfrm>
            <a:off x="7947554" y="4639970"/>
            <a:ext cx="450675" cy="86530"/>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6" name="任意多边形 135"/>
          <p:cNvSpPr/>
          <p:nvPr/>
        </p:nvSpPr>
        <p:spPr>
          <a:xfrm>
            <a:off x="8217973" y="1922689"/>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37" name="直接连接符 136"/>
          <p:cNvCxnSpPr/>
          <p:nvPr/>
        </p:nvCxnSpPr>
        <p:spPr bwMode="grayWhite">
          <a:xfrm>
            <a:off x="7884157" y="2941585"/>
            <a:ext cx="56949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bwMode="grayWhite">
          <a:xfrm>
            <a:off x="7884157" y="3002545"/>
            <a:ext cx="56949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9" name="椭圆 138"/>
          <p:cNvSpPr/>
          <p:nvPr/>
        </p:nvSpPr>
        <p:spPr bwMode="grayWhite">
          <a:xfrm>
            <a:off x="8123851" y="2901692"/>
            <a:ext cx="98080" cy="139357"/>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40" name="直接连接符 139"/>
          <p:cNvCxnSpPr/>
          <p:nvPr/>
        </p:nvCxnSpPr>
        <p:spPr bwMode="grayWhite">
          <a:xfrm>
            <a:off x="7884157" y="3581506"/>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bwMode="grayWhite">
          <a:xfrm>
            <a:off x="7884157" y="3642466"/>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142" name="椭圆 141"/>
          <p:cNvSpPr/>
          <p:nvPr/>
        </p:nvSpPr>
        <p:spPr bwMode="grayWhite">
          <a:xfrm>
            <a:off x="8123851" y="3541613"/>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43" name="直接连接符 142"/>
          <p:cNvCxnSpPr/>
          <p:nvPr/>
        </p:nvCxnSpPr>
        <p:spPr bwMode="grayWhite">
          <a:xfrm>
            <a:off x="7884157" y="4173027"/>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bwMode="grayWhite">
          <a:xfrm>
            <a:off x="7884157" y="4233987"/>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145" name="椭圆 144"/>
          <p:cNvSpPr/>
          <p:nvPr/>
        </p:nvSpPr>
        <p:spPr bwMode="grayWhite">
          <a:xfrm>
            <a:off x="8123851" y="4133134"/>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6" name="椭圆 145"/>
          <p:cNvSpPr/>
          <p:nvPr/>
        </p:nvSpPr>
        <p:spPr>
          <a:xfrm>
            <a:off x="7529976" y="3855788"/>
            <a:ext cx="1285830" cy="86530"/>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82" name="直接连接符 81"/>
          <p:cNvCxnSpPr/>
          <p:nvPr/>
        </p:nvCxnSpPr>
        <p:spPr bwMode="grayWhite">
          <a:xfrm>
            <a:off x="9280954" y="1447182"/>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White">
          <a:xfrm>
            <a:off x="9280954" y="1508142"/>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86" name="椭圆 85"/>
          <p:cNvSpPr/>
          <p:nvPr/>
        </p:nvSpPr>
        <p:spPr bwMode="grayWhite">
          <a:xfrm>
            <a:off x="9520648" y="1407289"/>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 name="文本框 86"/>
          <p:cNvSpPr txBox="1"/>
          <p:nvPr/>
        </p:nvSpPr>
        <p:spPr>
          <a:xfrm>
            <a:off x="9858423" y="1323078"/>
            <a:ext cx="1886090" cy="830997"/>
          </a:xfrm>
          <a:prstGeom prst="rect">
            <a:avLst/>
          </a:prstGeom>
          <a:noFill/>
        </p:spPr>
        <p:txBody>
          <a:bodyPr wrap="square" rtlCol="0">
            <a:spAutoFit/>
          </a:bodyPr>
          <a:lstStyle/>
          <a:p>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Stack link</a:t>
            </a:r>
            <a:endPar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(Note: Unless otherwise specified, the symbol indicates stacking.)</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88" name="直接连接符 87"/>
          <p:cNvCxnSpPr/>
          <p:nvPr/>
        </p:nvCxnSpPr>
        <p:spPr>
          <a:xfrm>
            <a:off x="9280954" y="1074750"/>
            <a:ext cx="56949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9280954" y="1135710"/>
            <a:ext cx="56949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0" name="椭圆 89"/>
          <p:cNvSpPr/>
          <p:nvPr/>
        </p:nvSpPr>
        <p:spPr>
          <a:xfrm>
            <a:off x="9520648" y="1034857"/>
            <a:ext cx="98080" cy="139357"/>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1" name="文本框 90"/>
          <p:cNvSpPr txBox="1"/>
          <p:nvPr/>
        </p:nvSpPr>
        <p:spPr>
          <a:xfrm>
            <a:off x="9858422" y="957944"/>
            <a:ext cx="1367682" cy="276999"/>
          </a:xfrm>
          <a:prstGeom prst="rect">
            <a:avLst/>
          </a:prstGeom>
          <a:noFill/>
        </p:spPr>
        <p:txBody>
          <a:bodyPr wrap="none" rtlCol="0">
            <a:spAutoFit/>
          </a:bodyPr>
          <a:lstStyle/>
          <a:p>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Link aggregation</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39408447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dirty="0">
                <a:sym typeface="Huawei Sans" panose="020C0503030203020204" pitchFamily="34" charset="0"/>
              </a:rPr>
              <a:t>Network Architecture </a:t>
            </a:r>
            <a:r>
              <a:rPr dirty="0" smtClean="0">
                <a:sym typeface="Huawei Sans" panose="020C0503030203020204" pitchFamily="34" charset="0"/>
              </a:rPr>
              <a:t>Design: </a:t>
            </a:r>
            <a:r>
              <a:rPr dirty="0">
                <a:sym typeface="Huawei Sans" panose="020C0503030203020204" pitchFamily="34" charset="0"/>
              </a:rPr>
              <a:t>WAN </a:t>
            </a:r>
            <a:r>
              <a:rPr dirty="0" smtClean="0">
                <a:sym typeface="Huawei Sans" panose="020C0503030203020204" pitchFamily="34" charset="0"/>
              </a:rPr>
              <a:t>Interconnection</a:t>
            </a:r>
            <a:endParaRPr lang="zh-CN" altLang="en-US" dirty="0">
              <a:cs typeface="+mn-ea"/>
              <a:sym typeface="Huawei Sans" panose="020C0503030203020204" pitchFamily="34" charset="0"/>
            </a:endParaRPr>
          </a:p>
        </p:txBody>
      </p:sp>
      <p:grpSp>
        <p:nvGrpSpPr>
          <p:cNvPr id="3" name="组合 2"/>
          <p:cNvGrpSpPr/>
          <p:nvPr/>
        </p:nvGrpSpPr>
        <p:grpSpPr bwMode="grayWhite">
          <a:xfrm>
            <a:off x="1331589" y="3507960"/>
            <a:ext cx="2082514" cy="764405"/>
            <a:chOff x="6600056" y="4353447"/>
            <a:chExt cx="1296144" cy="833967"/>
          </a:xfrm>
        </p:grpSpPr>
        <p:cxnSp>
          <p:nvCxnSpPr>
            <p:cNvPr id="4" name="直接连接符 3"/>
            <p:cNvCxnSpPr/>
            <p:nvPr/>
          </p:nvCxnSpPr>
          <p:spPr bwMode="grayWhite">
            <a:xfrm flipH="1">
              <a:off x="6600056" y="4353447"/>
              <a:ext cx="648072" cy="833967"/>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grayWhite">
            <a:xfrm>
              <a:off x="7248128" y="4353447"/>
              <a:ext cx="648072" cy="833967"/>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a:off x="2355287" y="2644607"/>
            <a:ext cx="0" cy="1699947"/>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a:xfrm>
            <a:off x="1669566" y="3170794"/>
            <a:ext cx="1371444" cy="91698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endParaRPr lang="zh-CN" altLang="en-US" sz="1400" b="1">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文本框 12"/>
          <p:cNvSpPr txBox="1"/>
          <p:nvPr/>
        </p:nvSpPr>
        <p:spPr>
          <a:xfrm>
            <a:off x="2079838" y="1704331"/>
            <a:ext cx="545342" cy="523220"/>
          </a:xfrm>
          <a:prstGeom prst="rect">
            <a:avLst/>
          </a:prstGeom>
          <a:noFill/>
        </p:spPr>
        <p:txBody>
          <a:bodyPr wrap="none" rtlCol="0">
            <a:spAutoFit/>
          </a:bodyPr>
          <a:lstStyle/>
          <a:p>
            <a:pPr algn="ctr"/>
            <a:r>
              <a:rPr sz="1400" b="1">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Hub</a:t>
            </a:r>
          </a:p>
          <a:p>
            <a:pPr algn="ctr"/>
            <a:r>
              <a:rPr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HQ</a:t>
            </a:r>
            <a:endParaRPr lang="zh-CN" altLang="en-US" sz="1400" b="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文本框 13"/>
          <p:cNvSpPr txBox="1"/>
          <p:nvPr/>
        </p:nvSpPr>
        <p:spPr>
          <a:xfrm>
            <a:off x="654388" y="4624993"/>
            <a:ext cx="946093" cy="523220"/>
          </a:xfrm>
          <a:prstGeom prst="rect">
            <a:avLst/>
          </a:prstGeom>
          <a:noFill/>
        </p:spPr>
        <p:txBody>
          <a:bodyPr wrap="none" rtlCol="0">
            <a:spAutoFit/>
          </a:bodyPr>
          <a:lstStyle/>
          <a:p>
            <a:pPr algn="ct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Branch</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a:t>
            </a:r>
            <a:endParaRPr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a:r>
              <a:rPr sz="14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Spoke</a:t>
            </a:r>
            <a:endParaRPr lang="zh-CN" altLang="en-US" sz="1400" b="1"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任意多边形 16"/>
          <p:cNvSpPr/>
          <p:nvPr/>
        </p:nvSpPr>
        <p:spPr>
          <a:xfrm flipH="1" flipV="1">
            <a:off x="1199770" y="2691934"/>
            <a:ext cx="1058789" cy="1496081"/>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20060 w 3620060"/>
              <a:gd name="connsiteY0" fmla="*/ 0 h 1664132"/>
              <a:gd name="connsiteX1" fmla="*/ 0 w 3620060"/>
              <a:gd name="connsiteY1" fmla="*/ 1664132 h 1664132"/>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87085 w 3987085"/>
              <a:gd name="connsiteY0" fmla="*/ 0 h 1655741"/>
              <a:gd name="connsiteX1" fmla="*/ 0 w 3987085"/>
              <a:gd name="connsiteY1" fmla="*/ 1655741 h 165574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Lst>
            <a:ahLst/>
            <a:cxnLst>
              <a:cxn ang="0">
                <a:pos x="connsiteX0" y="connsiteY0"/>
              </a:cxn>
              <a:cxn ang="0">
                <a:pos x="connsiteX1" y="connsiteY1"/>
              </a:cxn>
            </a:cxnLst>
            <a:rect l="l" t="t" r="r" b="b"/>
            <a:pathLst>
              <a:path w="3399845" h="1647351">
                <a:moveTo>
                  <a:pt x="3399845" y="0"/>
                </a:moveTo>
                <a:cubicBezTo>
                  <a:pt x="1758931" y="427359"/>
                  <a:pt x="442813" y="626990"/>
                  <a:pt x="0" y="1647351"/>
                </a:cubicBezTo>
              </a:path>
            </a:pathLst>
          </a:custGeom>
          <a:noFill/>
          <a:ln w="28575">
            <a:solidFill>
              <a:srgbClr val="ED6D00"/>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8" name="直接连接符 17"/>
          <p:cNvCxnSpPr/>
          <p:nvPr/>
        </p:nvCxnSpPr>
        <p:spPr>
          <a:xfrm>
            <a:off x="2354818" y="2674405"/>
            <a:ext cx="0" cy="1545407"/>
          </a:xfrm>
          <a:prstGeom prst="line">
            <a:avLst/>
          </a:prstGeom>
          <a:noFill/>
          <a:ln w="28575">
            <a:solidFill>
              <a:srgbClr val="ED6D00"/>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cxnSp>
      <p:pic>
        <p:nvPicPr>
          <p:cNvPr id="2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03041" y="4251370"/>
            <a:ext cx="446281" cy="365138"/>
          </a:xfrm>
          <a:prstGeom prst="rect">
            <a:avLst/>
          </a:prstGeom>
          <a:noFill/>
        </p:spPr>
      </p:pic>
      <p:pic>
        <p:nvPicPr>
          <p:cNvPr id="2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132146" y="4251370"/>
            <a:ext cx="446281" cy="365138"/>
          </a:xfrm>
          <a:prstGeom prst="rect">
            <a:avLst/>
          </a:prstGeom>
          <a:noFill/>
        </p:spPr>
      </p:pic>
      <p:pic>
        <p:nvPicPr>
          <p:cNvPr id="2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361251" y="4251370"/>
            <a:ext cx="446281" cy="365138"/>
          </a:xfrm>
          <a:prstGeom prst="rect">
            <a:avLst/>
          </a:prstGeom>
          <a:noFill/>
        </p:spPr>
      </p:pic>
      <p:pic>
        <p:nvPicPr>
          <p:cNvPr id="2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132146" y="2281048"/>
            <a:ext cx="446281" cy="365138"/>
          </a:xfrm>
          <a:prstGeom prst="rect">
            <a:avLst/>
          </a:prstGeom>
          <a:noFill/>
        </p:spPr>
      </p:pic>
      <p:sp>
        <p:nvSpPr>
          <p:cNvPr id="25" name="文本框 24"/>
          <p:cNvSpPr txBox="1"/>
          <p:nvPr/>
        </p:nvSpPr>
        <p:spPr>
          <a:xfrm>
            <a:off x="1877961" y="4624993"/>
            <a:ext cx="946093" cy="523220"/>
          </a:xfrm>
          <a:prstGeom prst="rect">
            <a:avLst/>
          </a:prstGeom>
          <a:noFill/>
        </p:spPr>
        <p:txBody>
          <a:bodyPr wrap="none" rtlCol="0">
            <a:spAutoFit/>
          </a:bodyPr>
          <a:lstStyle/>
          <a:p>
            <a:pPr algn="ct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Branch</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a:t>
            </a:r>
            <a:endParaRPr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a:r>
              <a:rPr sz="14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Spoke</a:t>
            </a:r>
            <a:endParaRPr lang="zh-CN" altLang="en-US" sz="1400" b="1"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文本框 25"/>
          <p:cNvSpPr txBox="1"/>
          <p:nvPr/>
        </p:nvSpPr>
        <p:spPr>
          <a:xfrm>
            <a:off x="3111344" y="4624993"/>
            <a:ext cx="946093" cy="523220"/>
          </a:xfrm>
          <a:prstGeom prst="rect">
            <a:avLst/>
          </a:prstGeom>
          <a:noFill/>
        </p:spPr>
        <p:txBody>
          <a:bodyPr wrap="none" rtlCol="0">
            <a:spAutoFit/>
          </a:bodyPr>
          <a:lstStyle/>
          <a:p>
            <a:pPr algn="ct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Branch</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a:t>
            </a:r>
            <a:endParaRPr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a:r>
              <a:rPr sz="14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Spoke</a:t>
            </a:r>
            <a:endParaRPr lang="zh-CN" altLang="en-US" sz="1400" b="1"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任意多边形 27"/>
          <p:cNvSpPr/>
          <p:nvPr/>
        </p:nvSpPr>
        <p:spPr>
          <a:xfrm flipV="1">
            <a:off x="2469105" y="2691934"/>
            <a:ext cx="1058789" cy="1496081"/>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20060 w 3620060"/>
              <a:gd name="connsiteY0" fmla="*/ 0 h 1664132"/>
              <a:gd name="connsiteX1" fmla="*/ 0 w 3620060"/>
              <a:gd name="connsiteY1" fmla="*/ 1664132 h 1664132"/>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87085 w 3987085"/>
              <a:gd name="connsiteY0" fmla="*/ 0 h 1655741"/>
              <a:gd name="connsiteX1" fmla="*/ 0 w 3987085"/>
              <a:gd name="connsiteY1" fmla="*/ 1655741 h 165574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Lst>
            <a:ahLst/>
            <a:cxnLst>
              <a:cxn ang="0">
                <a:pos x="connsiteX0" y="connsiteY0"/>
              </a:cxn>
              <a:cxn ang="0">
                <a:pos x="connsiteX1" y="connsiteY1"/>
              </a:cxn>
            </a:cxnLst>
            <a:rect l="l" t="t" r="r" b="b"/>
            <a:pathLst>
              <a:path w="3399845" h="1647351">
                <a:moveTo>
                  <a:pt x="3399845" y="0"/>
                </a:moveTo>
                <a:cubicBezTo>
                  <a:pt x="1758931" y="427359"/>
                  <a:pt x="442813" y="626990"/>
                  <a:pt x="0" y="1647351"/>
                </a:cubicBezTo>
              </a:path>
            </a:pathLst>
          </a:custGeom>
          <a:noFill/>
          <a:ln w="28575">
            <a:solidFill>
              <a:srgbClr val="ED6D00"/>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8" name="组合 47"/>
          <p:cNvGrpSpPr/>
          <p:nvPr/>
        </p:nvGrpSpPr>
        <p:grpSpPr bwMode="grayWhite">
          <a:xfrm>
            <a:off x="4959866" y="3507960"/>
            <a:ext cx="2082514" cy="764405"/>
            <a:chOff x="6600056" y="4353447"/>
            <a:chExt cx="1296144" cy="833967"/>
          </a:xfrm>
        </p:grpSpPr>
        <p:cxnSp>
          <p:nvCxnSpPr>
            <p:cNvPr id="49" name="直接连接符 48"/>
            <p:cNvCxnSpPr/>
            <p:nvPr/>
          </p:nvCxnSpPr>
          <p:spPr bwMode="grayWhite">
            <a:xfrm flipH="1">
              <a:off x="6600056" y="4353447"/>
              <a:ext cx="648072" cy="833967"/>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bwMode="grayWhite">
            <a:xfrm>
              <a:off x="7248128" y="4353447"/>
              <a:ext cx="648072" cy="833967"/>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51" name="直接连接符 50"/>
          <p:cNvCxnSpPr/>
          <p:nvPr/>
        </p:nvCxnSpPr>
        <p:spPr>
          <a:xfrm>
            <a:off x="5983564" y="2644607"/>
            <a:ext cx="0" cy="1699947"/>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2" name="任意多边形 51"/>
          <p:cNvSpPr/>
          <p:nvPr/>
        </p:nvSpPr>
        <p:spPr>
          <a:xfrm>
            <a:off x="5297843" y="3170794"/>
            <a:ext cx="1371444" cy="91698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endParaRPr lang="zh-CN" altLang="en-US" sz="1400" b="1">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文本框 52"/>
          <p:cNvSpPr txBox="1"/>
          <p:nvPr/>
        </p:nvSpPr>
        <p:spPr>
          <a:xfrm>
            <a:off x="5746587" y="1919774"/>
            <a:ext cx="468397" cy="307777"/>
          </a:xfrm>
          <a:prstGeom prst="rect">
            <a:avLst/>
          </a:prstGeom>
          <a:noFill/>
        </p:spPr>
        <p:txBody>
          <a:bodyPr wrap="none" rtlCol="0">
            <a:spAutoFit/>
          </a:bodyPr>
          <a:lstStyle/>
          <a:p>
            <a:pPr algn="ctr"/>
            <a:r>
              <a:rPr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HQ</a:t>
            </a:r>
            <a:endParaRPr lang="zh-CN" altLang="en-US" sz="1400" b="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文本框 53"/>
          <p:cNvSpPr txBox="1"/>
          <p:nvPr/>
        </p:nvSpPr>
        <p:spPr>
          <a:xfrm>
            <a:off x="4282665" y="4624993"/>
            <a:ext cx="946093" cy="523220"/>
          </a:xfrm>
          <a:prstGeom prst="rect">
            <a:avLst/>
          </a:prstGeom>
          <a:noFill/>
        </p:spPr>
        <p:txBody>
          <a:bodyPr wrap="none" rtlCol="0">
            <a:spAutoFit/>
          </a:bodyPr>
          <a:lstStyle/>
          <a:p>
            <a:pPr algn="ct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Branch</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a:t>
            </a:r>
            <a:endParaRPr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a:endParaRPr lang="zh-CN" altLang="en-US" sz="1400" b="1"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任意多边形 54"/>
          <p:cNvSpPr/>
          <p:nvPr/>
        </p:nvSpPr>
        <p:spPr>
          <a:xfrm flipH="1" flipV="1">
            <a:off x="4828047" y="2691934"/>
            <a:ext cx="1058789" cy="1496081"/>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20060 w 3620060"/>
              <a:gd name="connsiteY0" fmla="*/ 0 h 1664132"/>
              <a:gd name="connsiteX1" fmla="*/ 0 w 3620060"/>
              <a:gd name="connsiteY1" fmla="*/ 1664132 h 1664132"/>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87085 w 3987085"/>
              <a:gd name="connsiteY0" fmla="*/ 0 h 1655741"/>
              <a:gd name="connsiteX1" fmla="*/ 0 w 3987085"/>
              <a:gd name="connsiteY1" fmla="*/ 1655741 h 165574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Lst>
            <a:ahLst/>
            <a:cxnLst>
              <a:cxn ang="0">
                <a:pos x="connsiteX0" y="connsiteY0"/>
              </a:cxn>
              <a:cxn ang="0">
                <a:pos x="connsiteX1" y="connsiteY1"/>
              </a:cxn>
            </a:cxnLst>
            <a:rect l="l" t="t" r="r" b="b"/>
            <a:pathLst>
              <a:path w="3399845" h="1647351">
                <a:moveTo>
                  <a:pt x="3399845" y="0"/>
                </a:moveTo>
                <a:cubicBezTo>
                  <a:pt x="1758931" y="427359"/>
                  <a:pt x="442813" y="626990"/>
                  <a:pt x="0" y="1647351"/>
                </a:cubicBezTo>
              </a:path>
            </a:pathLst>
          </a:custGeom>
          <a:noFill/>
          <a:ln w="28575">
            <a:solidFill>
              <a:srgbClr val="ED6D00"/>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6" name="直接连接符 55"/>
          <p:cNvCxnSpPr/>
          <p:nvPr/>
        </p:nvCxnSpPr>
        <p:spPr>
          <a:xfrm>
            <a:off x="5983095" y="2674405"/>
            <a:ext cx="0" cy="1545407"/>
          </a:xfrm>
          <a:prstGeom prst="line">
            <a:avLst/>
          </a:prstGeom>
          <a:noFill/>
          <a:ln w="28575">
            <a:solidFill>
              <a:srgbClr val="ED6D00"/>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cxnSp>
      <p:pic>
        <p:nvPicPr>
          <p:cNvPr id="5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531318" y="4251370"/>
            <a:ext cx="446281" cy="365138"/>
          </a:xfrm>
          <a:prstGeom prst="rect">
            <a:avLst/>
          </a:prstGeom>
          <a:noFill/>
        </p:spPr>
      </p:pic>
      <p:pic>
        <p:nvPicPr>
          <p:cNvPr id="5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760423" y="4251370"/>
            <a:ext cx="446281" cy="365138"/>
          </a:xfrm>
          <a:prstGeom prst="rect">
            <a:avLst/>
          </a:prstGeom>
          <a:noFill/>
        </p:spPr>
      </p:pic>
      <p:pic>
        <p:nvPicPr>
          <p:cNvPr id="5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989528" y="4251370"/>
            <a:ext cx="446281" cy="365138"/>
          </a:xfrm>
          <a:prstGeom prst="rect">
            <a:avLst/>
          </a:prstGeom>
          <a:noFill/>
        </p:spPr>
      </p:pic>
      <p:pic>
        <p:nvPicPr>
          <p:cNvPr id="6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760423" y="2281048"/>
            <a:ext cx="446281" cy="365138"/>
          </a:xfrm>
          <a:prstGeom prst="rect">
            <a:avLst/>
          </a:prstGeom>
          <a:noFill/>
        </p:spPr>
      </p:pic>
      <p:sp>
        <p:nvSpPr>
          <p:cNvPr id="61" name="文本框 60"/>
          <p:cNvSpPr txBox="1"/>
          <p:nvPr/>
        </p:nvSpPr>
        <p:spPr>
          <a:xfrm>
            <a:off x="5506238" y="4624993"/>
            <a:ext cx="946093" cy="523220"/>
          </a:xfrm>
          <a:prstGeom prst="rect">
            <a:avLst/>
          </a:prstGeom>
          <a:noFill/>
        </p:spPr>
        <p:txBody>
          <a:bodyPr wrap="none" rtlCol="0">
            <a:spAutoFit/>
          </a:bodyPr>
          <a:lstStyle/>
          <a:p>
            <a:pPr algn="ct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Branch</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a:t>
            </a:r>
            <a:endParaRPr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a:endParaRPr lang="zh-CN" altLang="en-US" sz="1400" b="1"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文本框 61"/>
          <p:cNvSpPr txBox="1"/>
          <p:nvPr/>
        </p:nvSpPr>
        <p:spPr>
          <a:xfrm>
            <a:off x="6739621" y="4624993"/>
            <a:ext cx="946093" cy="307777"/>
          </a:xfrm>
          <a:prstGeom prst="rect">
            <a:avLst/>
          </a:prstGeom>
          <a:noFill/>
        </p:spPr>
        <p:txBody>
          <a:bodyPr wrap="none" rtlCol="0">
            <a:spAutoFit/>
          </a:bodyPr>
          <a:lstStyle/>
          <a:p>
            <a:pPr algn="ct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Branch</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a:t>
            </a:r>
            <a:endParaRPr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任意多边形 62"/>
          <p:cNvSpPr/>
          <p:nvPr/>
        </p:nvSpPr>
        <p:spPr>
          <a:xfrm flipV="1">
            <a:off x="6097382" y="2691934"/>
            <a:ext cx="1058789" cy="1496081"/>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20060 w 3620060"/>
              <a:gd name="connsiteY0" fmla="*/ 0 h 1664132"/>
              <a:gd name="connsiteX1" fmla="*/ 0 w 3620060"/>
              <a:gd name="connsiteY1" fmla="*/ 1664132 h 1664132"/>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87085 w 3987085"/>
              <a:gd name="connsiteY0" fmla="*/ 0 h 1655741"/>
              <a:gd name="connsiteX1" fmla="*/ 0 w 3987085"/>
              <a:gd name="connsiteY1" fmla="*/ 1655741 h 165574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Lst>
            <a:ahLst/>
            <a:cxnLst>
              <a:cxn ang="0">
                <a:pos x="connsiteX0" y="connsiteY0"/>
              </a:cxn>
              <a:cxn ang="0">
                <a:pos x="connsiteX1" y="connsiteY1"/>
              </a:cxn>
            </a:cxnLst>
            <a:rect l="l" t="t" r="r" b="b"/>
            <a:pathLst>
              <a:path w="3399845" h="1647351">
                <a:moveTo>
                  <a:pt x="3399845" y="0"/>
                </a:moveTo>
                <a:cubicBezTo>
                  <a:pt x="1758931" y="427359"/>
                  <a:pt x="442813" y="626990"/>
                  <a:pt x="0" y="1647351"/>
                </a:cubicBezTo>
              </a:path>
            </a:pathLst>
          </a:custGeom>
          <a:noFill/>
          <a:ln w="28575">
            <a:solidFill>
              <a:srgbClr val="ED6D00"/>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任意多边形 63"/>
          <p:cNvSpPr/>
          <p:nvPr/>
        </p:nvSpPr>
        <p:spPr>
          <a:xfrm flipV="1">
            <a:off x="5019066" y="3961550"/>
            <a:ext cx="904302" cy="349137"/>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519755 w 4106290"/>
              <a:gd name="connsiteY0" fmla="*/ 0 h 707298"/>
              <a:gd name="connsiteX1" fmla="*/ 4085210 w 4106290"/>
              <a:gd name="connsiteY1" fmla="*/ 707298 h 707298"/>
              <a:gd name="connsiteX0" fmla="*/ 1 w 3642122"/>
              <a:gd name="connsiteY0" fmla="*/ 0 h 707298"/>
              <a:gd name="connsiteX1" fmla="*/ 3565456 w 3642122"/>
              <a:gd name="connsiteY1" fmla="*/ 707298 h 707298"/>
              <a:gd name="connsiteX0" fmla="*/ 0 w 3895581"/>
              <a:gd name="connsiteY0" fmla="*/ 0 h 692782"/>
              <a:gd name="connsiteX1" fmla="*/ 3828117 w 3895581"/>
              <a:gd name="connsiteY1" fmla="*/ 692782 h 692782"/>
              <a:gd name="connsiteX0" fmla="*/ 0 w 4169601"/>
              <a:gd name="connsiteY0" fmla="*/ 66438 h 398395"/>
              <a:gd name="connsiteX1" fmla="*/ 4109929 w 4169601"/>
              <a:gd name="connsiteY1" fmla="*/ 398396 h 398395"/>
              <a:gd name="connsiteX0" fmla="*/ 0 w 4109930"/>
              <a:gd name="connsiteY0" fmla="*/ 0 h 511565"/>
              <a:gd name="connsiteX1" fmla="*/ 4109929 w 4109930"/>
              <a:gd name="connsiteY1" fmla="*/ 331958 h 511565"/>
              <a:gd name="connsiteX0" fmla="*/ 0 w 3053130"/>
              <a:gd name="connsiteY0" fmla="*/ 0 h 365530"/>
              <a:gd name="connsiteX1" fmla="*/ 3053130 w 3053130"/>
              <a:gd name="connsiteY1" fmla="*/ 124290 h 365530"/>
              <a:gd name="connsiteX0" fmla="*/ 0 w 3053130"/>
              <a:gd name="connsiteY0" fmla="*/ 0 h 445020"/>
              <a:gd name="connsiteX1" fmla="*/ 3053130 w 3053130"/>
              <a:gd name="connsiteY1" fmla="*/ 124290 h 445020"/>
              <a:gd name="connsiteX0" fmla="*/ 0 w 3053130"/>
              <a:gd name="connsiteY0" fmla="*/ 0 h 439270"/>
              <a:gd name="connsiteX1" fmla="*/ 3053130 w 3053130"/>
              <a:gd name="connsiteY1" fmla="*/ 124290 h 439270"/>
              <a:gd name="connsiteX0" fmla="*/ 0 w 3162724"/>
              <a:gd name="connsiteY0" fmla="*/ 0 h 395511"/>
              <a:gd name="connsiteX1" fmla="*/ 3162724 w 3162724"/>
              <a:gd name="connsiteY1" fmla="*/ 56797 h 395511"/>
              <a:gd name="connsiteX0" fmla="*/ 0 w 3162724"/>
              <a:gd name="connsiteY0" fmla="*/ 0 h 412009"/>
              <a:gd name="connsiteX1" fmla="*/ 3162724 w 3162724"/>
              <a:gd name="connsiteY1" fmla="*/ 82756 h 412009"/>
              <a:gd name="connsiteX0" fmla="*/ 0 w 3162724"/>
              <a:gd name="connsiteY0" fmla="*/ 0 h 406029"/>
              <a:gd name="connsiteX1" fmla="*/ 3162724 w 3162724"/>
              <a:gd name="connsiteY1" fmla="*/ 82756 h 406029"/>
              <a:gd name="connsiteX0" fmla="*/ 0 w 3162724"/>
              <a:gd name="connsiteY0" fmla="*/ 0 h 403084"/>
              <a:gd name="connsiteX1" fmla="*/ 3162724 w 3162724"/>
              <a:gd name="connsiteY1" fmla="*/ 82756 h 403084"/>
              <a:gd name="connsiteX0" fmla="*/ 0 w 2204559"/>
              <a:gd name="connsiteY0" fmla="*/ 0 h 412692"/>
              <a:gd name="connsiteX1" fmla="*/ 2204559 w 2204559"/>
              <a:gd name="connsiteY1" fmla="*/ 97293 h 412692"/>
              <a:gd name="connsiteX0" fmla="*/ 0 w 2204559"/>
              <a:gd name="connsiteY0" fmla="*/ 0 h 304467"/>
              <a:gd name="connsiteX1" fmla="*/ 2204559 w 2204559"/>
              <a:gd name="connsiteY1" fmla="*/ 97293 h 304467"/>
              <a:gd name="connsiteX0" fmla="*/ 0 w 2304759"/>
              <a:gd name="connsiteY0" fmla="*/ 0 h 301926"/>
              <a:gd name="connsiteX1" fmla="*/ 2304759 w 2304759"/>
              <a:gd name="connsiteY1" fmla="*/ 93140 h 301926"/>
              <a:gd name="connsiteX0" fmla="*/ 0 w 2229609"/>
              <a:gd name="connsiteY0" fmla="*/ 0 h 289484"/>
              <a:gd name="connsiteX1" fmla="*/ 2229609 w 2229609"/>
              <a:gd name="connsiteY1" fmla="*/ 72373 h 289484"/>
              <a:gd name="connsiteX0" fmla="*/ 0 w 2229609"/>
              <a:gd name="connsiteY0" fmla="*/ 0 h 285452"/>
              <a:gd name="connsiteX1" fmla="*/ 2229609 w 2229609"/>
              <a:gd name="connsiteY1" fmla="*/ 72373 h 285452"/>
            </a:gdLst>
            <a:ahLst/>
            <a:cxnLst>
              <a:cxn ang="0">
                <a:pos x="connsiteX0" y="connsiteY0"/>
              </a:cxn>
              <a:cxn ang="0">
                <a:pos x="connsiteX1" y="connsiteY1"/>
              </a:cxn>
            </a:cxnLst>
            <a:rect l="l" t="t" r="r" b="b"/>
            <a:pathLst>
              <a:path w="2229609" h="285452">
                <a:moveTo>
                  <a:pt x="0" y="0"/>
                </a:moveTo>
                <a:cubicBezTo>
                  <a:pt x="1330997" y="312840"/>
                  <a:pt x="1814747" y="413020"/>
                  <a:pt x="2229609" y="72373"/>
                </a:cubicBezTo>
              </a:path>
            </a:pathLst>
          </a:custGeom>
          <a:noFill/>
          <a:ln w="28575">
            <a:solidFill>
              <a:srgbClr val="ED6D00"/>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任意多边形 65"/>
          <p:cNvSpPr/>
          <p:nvPr/>
        </p:nvSpPr>
        <p:spPr>
          <a:xfrm flipH="1" flipV="1">
            <a:off x="6060323" y="3961550"/>
            <a:ext cx="904302" cy="349137"/>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519755 w 4106290"/>
              <a:gd name="connsiteY0" fmla="*/ 0 h 707298"/>
              <a:gd name="connsiteX1" fmla="*/ 4085210 w 4106290"/>
              <a:gd name="connsiteY1" fmla="*/ 707298 h 707298"/>
              <a:gd name="connsiteX0" fmla="*/ 1 w 3642122"/>
              <a:gd name="connsiteY0" fmla="*/ 0 h 707298"/>
              <a:gd name="connsiteX1" fmla="*/ 3565456 w 3642122"/>
              <a:gd name="connsiteY1" fmla="*/ 707298 h 707298"/>
              <a:gd name="connsiteX0" fmla="*/ 0 w 3895581"/>
              <a:gd name="connsiteY0" fmla="*/ 0 h 692782"/>
              <a:gd name="connsiteX1" fmla="*/ 3828117 w 3895581"/>
              <a:gd name="connsiteY1" fmla="*/ 692782 h 692782"/>
              <a:gd name="connsiteX0" fmla="*/ 0 w 4169601"/>
              <a:gd name="connsiteY0" fmla="*/ 66438 h 398395"/>
              <a:gd name="connsiteX1" fmla="*/ 4109929 w 4169601"/>
              <a:gd name="connsiteY1" fmla="*/ 398396 h 398395"/>
              <a:gd name="connsiteX0" fmla="*/ 0 w 4109930"/>
              <a:gd name="connsiteY0" fmla="*/ 0 h 511565"/>
              <a:gd name="connsiteX1" fmla="*/ 4109929 w 4109930"/>
              <a:gd name="connsiteY1" fmla="*/ 331958 h 511565"/>
              <a:gd name="connsiteX0" fmla="*/ 0 w 3053130"/>
              <a:gd name="connsiteY0" fmla="*/ 0 h 365530"/>
              <a:gd name="connsiteX1" fmla="*/ 3053130 w 3053130"/>
              <a:gd name="connsiteY1" fmla="*/ 124290 h 365530"/>
              <a:gd name="connsiteX0" fmla="*/ 0 w 3053130"/>
              <a:gd name="connsiteY0" fmla="*/ 0 h 445020"/>
              <a:gd name="connsiteX1" fmla="*/ 3053130 w 3053130"/>
              <a:gd name="connsiteY1" fmla="*/ 124290 h 445020"/>
              <a:gd name="connsiteX0" fmla="*/ 0 w 3053130"/>
              <a:gd name="connsiteY0" fmla="*/ 0 h 439270"/>
              <a:gd name="connsiteX1" fmla="*/ 3053130 w 3053130"/>
              <a:gd name="connsiteY1" fmla="*/ 124290 h 439270"/>
              <a:gd name="connsiteX0" fmla="*/ 0 w 3162724"/>
              <a:gd name="connsiteY0" fmla="*/ 0 h 395511"/>
              <a:gd name="connsiteX1" fmla="*/ 3162724 w 3162724"/>
              <a:gd name="connsiteY1" fmla="*/ 56797 h 395511"/>
              <a:gd name="connsiteX0" fmla="*/ 0 w 3162724"/>
              <a:gd name="connsiteY0" fmla="*/ 0 h 412009"/>
              <a:gd name="connsiteX1" fmla="*/ 3162724 w 3162724"/>
              <a:gd name="connsiteY1" fmla="*/ 82756 h 412009"/>
              <a:gd name="connsiteX0" fmla="*/ 0 w 3162724"/>
              <a:gd name="connsiteY0" fmla="*/ 0 h 406029"/>
              <a:gd name="connsiteX1" fmla="*/ 3162724 w 3162724"/>
              <a:gd name="connsiteY1" fmla="*/ 82756 h 406029"/>
              <a:gd name="connsiteX0" fmla="*/ 0 w 3162724"/>
              <a:gd name="connsiteY0" fmla="*/ 0 h 403084"/>
              <a:gd name="connsiteX1" fmla="*/ 3162724 w 3162724"/>
              <a:gd name="connsiteY1" fmla="*/ 82756 h 403084"/>
              <a:gd name="connsiteX0" fmla="*/ 0 w 2204559"/>
              <a:gd name="connsiteY0" fmla="*/ 0 h 412692"/>
              <a:gd name="connsiteX1" fmla="*/ 2204559 w 2204559"/>
              <a:gd name="connsiteY1" fmla="*/ 97293 h 412692"/>
              <a:gd name="connsiteX0" fmla="*/ 0 w 2204559"/>
              <a:gd name="connsiteY0" fmla="*/ 0 h 304467"/>
              <a:gd name="connsiteX1" fmla="*/ 2204559 w 2204559"/>
              <a:gd name="connsiteY1" fmla="*/ 97293 h 304467"/>
              <a:gd name="connsiteX0" fmla="*/ 0 w 2304759"/>
              <a:gd name="connsiteY0" fmla="*/ 0 h 301926"/>
              <a:gd name="connsiteX1" fmla="*/ 2304759 w 2304759"/>
              <a:gd name="connsiteY1" fmla="*/ 93140 h 301926"/>
              <a:gd name="connsiteX0" fmla="*/ 0 w 2229609"/>
              <a:gd name="connsiteY0" fmla="*/ 0 h 289484"/>
              <a:gd name="connsiteX1" fmla="*/ 2229609 w 2229609"/>
              <a:gd name="connsiteY1" fmla="*/ 72373 h 289484"/>
              <a:gd name="connsiteX0" fmla="*/ 0 w 2229609"/>
              <a:gd name="connsiteY0" fmla="*/ 0 h 285452"/>
              <a:gd name="connsiteX1" fmla="*/ 2229609 w 2229609"/>
              <a:gd name="connsiteY1" fmla="*/ 72373 h 285452"/>
            </a:gdLst>
            <a:ahLst/>
            <a:cxnLst>
              <a:cxn ang="0">
                <a:pos x="connsiteX0" y="connsiteY0"/>
              </a:cxn>
              <a:cxn ang="0">
                <a:pos x="connsiteX1" y="connsiteY1"/>
              </a:cxn>
            </a:cxnLst>
            <a:rect l="l" t="t" r="r" b="b"/>
            <a:pathLst>
              <a:path w="2229609" h="285452">
                <a:moveTo>
                  <a:pt x="0" y="0"/>
                </a:moveTo>
                <a:cubicBezTo>
                  <a:pt x="1330997" y="312840"/>
                  <a:pt x="1814747" y="413020"/>
                  <a:pt x="2229609" y="72373"/>
                </a:cubicBezTo>
              </a:path>
            </a:pathLst>
          </a:custGeom>
          <a:noFill/>
          <a:ln w="28575">
            <a:solidFill>
              <a:srgbClr val="ED6D00"/>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7" name="任意多边形 66"/>
          <p:cNvSpPr/>
          <p:nvPr/>
        </p:nvSpPr>
        <p:spPr>
          <a:xfrm flipH="1" flipV="1">
            <a:off x="4959866" y="3689595"/>
            <a:ext cx="2082514" cy="527979"/>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519755 w 4106290"/>
              <a:gd name="connsiteY0" fmla="*/ 0 h 707298"/>
              <a:gd name="connsiteX1" fmla="*/ 4085210 w 4106290"/>
              <a:gd name="connsiteY1" fmla="*/ 707298 h 707298"/>
              <a:gd name="connsiteX0" fmla="*/ 1 w 3642122"/>
              <a:gd name="connsiteY0" fmla="*/ 0 h 707298"/>
              <a:gd name="connsiteX1" fmla="*/ 3565456 w 3642122"/>
              <a:gd name="connsiteY1" fmla="*/ 707298 h 707298"/>
              <a:gd name="connsiteX0" fmla="*/ 0 w 3895581"/>
              <a:gd name="connsiteY0" fmla="*/ 0 h 692782"/>
              <a:gd name="connsiteX1" fmla="*/ 3828117 w 3895581"/>
              <a:gd name="connsiteY1" fmla="*/ 692782 h 692782"/>
              <a:gd name="connsiteX0" fmla="*/ 0 w 4169601"/>
              <a:gd name="connsiteY0" fmla="*/ 66438 h 398395"/>
              <a:gd name="connsiteX1" fmla="*/ 4109929 w 4169601"/>
              <a:gd name="connsiteY1" fmla="*/ 398396 h 398395"/>
              <a:gd name="connsiteX0" fmla="*/ 0 w 4109930"/>
              <a:gd name="connsiteY0" fmla="*/ 0 h 511565"/>
              <a:gd name="connsiteX1" fmla="*/ 4109929 w 4109930"/>
              <a:gd name="connsiteY1" fmla="*/ 331958 h 511565"/>
              <a:gd name="connsiteX0" fmla="*/ 0 w 3053130"/>
              <a:gd name="connsiteY0" fmla="*/ 0 h 365530"/>
              <a:gd name="connsiteX1" fmla="*/ 3053130 w 3053130"/>
              <a:gd name="connsiteY1" fmla="*/ 124290 h 365530"/>
              <a:gd name="connsiteX0" fmla="*/ 0 w 3053130"/>
              <a:gd name="connsiteY0" fmla="*/ 0 h 445020"/>
              <a:gd name="connsiteX1" fmla="*/ 3053130 w 3053130"/>
              <a:gd name="connsiteY1" fmla="*/ 124290 h 445020"/>
              <a:gd name="connsiteX0" fmla="*/ 0 w 3053130"/>
              <a:gd name="connsiteY0" fmla="*/ 0 h 439270"/>
              <a:gd name="connsiteX1" fmla="*/ 3053130 w 3053130"/>
              <a:gd name="connsiteY1" fmla="*/ 124290 h 439270"/>
              <a:gd name="connsiteX0" fmla="*/ 0 w 3162724"/>
              <a:gd name="connsiteY0" fmla="*/ 0 h 395511"/>
              <a:gd name="connsiteX1" fmla="*/ 3162724 w 3162724"/>
              <a:gd name="connsiteY1" fmla="*/ 56797 h 395511"/>
              <a:gd name="connsiteX0" fmla="*/ 0 w 3162724"/>
              <a:gd name="connsiteY0" fmla="*/ 0 h 412009"/>
              <a:gd name="connsiteX1" fmla="*/ 3162724 w 3162724"/>
              <a:gd name="connsiteY1" fmla="*/ 82756 h 412009"/>
              <a:gd name="connsiteX0" fmla="*/ 0 w 3162724"/>
              <a:gd name="connsiteY0" fmla="*/ 0 h 406029"/>
              <a:gd name="connsiteX1" fmla="*/ 3162724 w 3162724"/>
              <a:gd name="connsiteY1" fmla="*/ 82756 h 406029"/>
              <a:gd name="connsiteX0" fmla="*/ 0 w 3186202"/>
              <a:gd name="connsiteY0" fmla="*/ 0 h 423166"/>
              <a:gd name="connsiteX1" fmla="*/ 3186202 w 3186202"/>
              <a:gd name="connsiteY1" fmla="*/ 108715 h 423166"/>
              <a:gd name="connsiteX0" fmla="*/ 0 w 3186202"/>
              <a:gd name="connsiteY0" fmla="*/ 0 h 589726"/>
              <a:gd name="connsiteX1" fmla="*/ 3186202 w 3186202"/>
              <a:gd name="connsiteY1" fmla="*/ 108715 h 589726"/>
              <a:gd name="connsiteX0" fmla="*/ 0 w 3176140"/>
              <a:gd name="connsiteY0" fmla="*/ 2907 h 517190"/>
              <a:gd name="connsiteX1" fmla="*/ 3176140 w 3176140"/>
              <a:gd name="connsiteY1" fmla="*/ 0 h 517190"/>
              <a:gd name="connsiteX0" fmla="*/ 0 w 3176140"/>
              <a:gd name="connsiteY0" fmla="*/ 2907 h 622764"/>
              <a:gd name="connsiteX1" fmla="*/ 3176140 w 3176140"/>
              <a:gd name="connsiteY1" fmla="*/ 0 h 622764"/>
              <a:gd name="connsiteX0" fmla="*/ 0 w 3176140"/>
              <a:gd name="connsiteY0" fmla="*/ 2907 h 624530"/>
              <a:gd name="connsiteX1" fmla="*/ 3176140 w 3176140"/>
              <a:gd name="connsiteY1" fmla="*/ 0 h 624530"/>
              <a:gd name="connsiteX0" fmla="*/ 0 w 3196264"/>
              <a:gd name="connsiteY0" fmla="*/ 5503 h 625664"/>
              <a:gd name="connsiteX1" fmla="*/ 3196264 w 3196264"/>
              <a:gd name="connsiteY1" fmla="*/ 0 h 625664"/>
              <a:gd name="connsiteX0" fmla="*/ 0 w 3196264"/>
              <a:gd name="connsiteY0" fmla="*/ 5503 h 622525"/>
              <a:gd name="connsiteX1" fmla="*/ 3196264 w 3196264"/>
              <a:gd name="connsiteY1" fmla="*/ 0 h 622525"/>
              <a:gd name="connsiteX0" fmla="*/ 0 w 3206326"/>
              <a:gd name="connsiteY0" fmla="*/ 10695 h 624809"/>
              <a:gd name="connsiteX1" fmla="*/ 3206326 w 3206326"/>
              <a:gd name="connsiteY1" fmla="*/ 0 h 624809"/>
              <a:gd name="connsiteX0" fmla="*/ 0 w 3206326"/>
              <a:gd name="connsiteY0" fmla="*/ 10695 h 660271"/>
              <a:gd name="connsiteX1" fmla="*/ 3206326 w 3206326"/>
              <a:gd name="connsiteY1" fmla="*/ 0 h 660271"/>
            </a:gdLst>
            <a:ahLst/>
            <a:cxnLst>
              <a:cxn ang="0">
                <a:pos x="connsiteX0" y="connsiteY0"/>
              </a:cxn>
              <a:cxn ang="0">
                <a:pos x="connsiteX1" y="connsiteY1"/>
              </a:cxn>
            </a:cxnLst>
            <a:rect l="l" t="t" r="r" b="b"/>
            <a:pathLst>
              <a:path w="3206326" h="660271">
                <a:moveTo>
                  <a:pt x="0" y="10695"/>
                </a:moveTo>
                <a:cubicBezTo>
                  <a:pt x="1429314" y="790270"/>
                  <a:pt x="1573926" y="963134"/>
                  <a:pt x="3206326" y="0"/>
                </a:cubicBezTo>
              </a:path>
            </a:pathLst>
          </a:custGeom>
          <a:noFill/>
          <a:ln w="28575">
            <a:solidFill>
              <a:srgbClr val="ED6D00"/>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9" name="组合 68"/>
          <p:cNvGrpSpPr/>
          <p:nvPr/>
        </p:nvGrpSpPr>
        <p:grpSpPr bwMode="grayWhite">
          <a:xfrm>
            <a:off x="8883053" y="3507960"/>
            <a:ext cx="2082514" cy="764405"/>
            <a:chOff x="6600056" y="4353447"/>
            <a:chExt cx="1296144" cy="833967"/>
          </a:xfrm>
        </p:grpSpPr>
        <p:cxnSp>
          <p:nvCxnSpPr>
            <p:cNvPr id="70" name="直接连接符 69"/>
            <p:cNvCxnSpPr/>
            <p:nvPr/>
          </p:nvCxnSpPr>
          <p:spPr bwMode="grayWhite">
            <a:xfrm flipH="1">
              <a:off x="6600056" y="4353447"/>
              <a:ext cx="648072" cy="833967"/>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bwMode="grayWhite">
            <a:xfrm>
              <a:off x="7248128" y="4353447"/>
              <a:ext cx="648072" cy="833967"/>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72" name="直接连接符 71"/>
          <p:cNvCxnSpPr/>
          <p:nvPr/>
        </p:nvCxnSpPr>
        <p:spPr>
          <a:xfrm>
            <a:off x="9906751" y="2644607"/>
            <a:ext cx="0" cy="1699947"/>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3" name="任意多边形 72"/>
          <p:cNvSpPr/>
          <p:nvPr/>
        </p:nvSpPr>
        <p:spPr>
          <a:xfrm>
            <a:off x="9221030" y="3170794"/>
            <a:ext cx="1371444" cy="91698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endParaRPr lang="zh-CN" altLang="en-US" sz="1400" b="1">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4" name="文本框 73"/>
          <p:cNvSpPr txBox="1"/>
          <p:nvPr/>
        </p:nvSpPr>
        <p:spPr>
          <a:xfrm>
            <a:off x="9669774" y="1919774"/>
            <a:ext cx="468397" cy="307777"/>
          </a:xfrm>
          <a:prstGeom prst="rect">
            <a:avLst/>
          </a:prstGeom>
          <a:noFill/>
        </p:spPr>
        <p:txBody>
          <a:bodyPr wrap="none" rtlCol="0">
            <a:spAutoFit/>
          </a:bodyPr>
          <a:lstStyle/>
          <a:p>
            <a:pPr algn="ctr"/>
            <a:r>
              <a:rPr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HQ</a:t>
            </a:r>
            <a:endParaRPr lang="zh-CN" altLang="en-US" sz="1400" b="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5" name="文本框 74"/>
          <p:cNvSpPr txBox="1"/>
          <p:nvPr/>
        </p:nvSpPr>
        <p:spPr>
          <a:xfrm>
            <a:off x="8205852" y="4624993"/>
            <a:ext cx="946093" cy="307777"/>
          </a:xfrm>
          <a:prstGeom prst="rect">
            <a:avLst/>
          </a:prstGeom>
          <a:noFill/>
        </p:spPr>
        <p:txBody>
          <a:bodyPr wrap="none" rtlCol="0">
            <a:spAutoFit/>
          </a:bodyPr>
          <a:lstStyle/>
          <a:p>
            <a:pPr algn="ct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Branch</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a:t>
            </a:r>
            <a:endParaRPr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任意多边形 75"/>
          <p:cNvSpPr/>
          <p:nvPr/>
        </p:nvSpPr>
        <p:spPr>
          <a:xfrm flipH="1" flipV="1">
            <a:off x="8751234" y="2691934"/>
            <a:ext cx="1058789" cy="1496081"/>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20060 w 3620060"/>
              <a:gd name="connsiteY0" fmla="*/ 0 h 1664132"/>
              <a:gd name="connsiteX1" fmla="*/ 0 w 3620060"/>
              <a:gd name="connsiteY1" fmla="*/ 1664132 h 1664132"/>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87085 w 3987085"/>
              <a:gd name="connsiteY0" fmla="*/ 0 h 1655741"/>
              <a:gd name="connsiteX1" fmla="*/ 0 w 3987085"/>
              <a:gd name="connsiteY1" fmla="*/ 1655741 h 165574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Lst>
            <a:ahLst/>
            <a:cxnLst>
              <a:cxn ang="0">
                <a:pos x="connsiteX0" y="connsiteY0"/>
              </a:cxn>
              <a:cxn ang="0">
                <a:pos x="connsiteX1" y="connsiteY1"/>
              </a:cxn>
            </a:cxnLst>
            <a:rect l="l" t="t" r="r" b="b"/>
            <a:pathLst>
              <a:path w="3399845" h="1647351">
                <a:moveTo>
                  <a:pt x="3399845" y="0"/>
                </a:moveTo>
                <a:cubicBezTo>
                  <a:pt x="1758931" y="427359"/>
                  <a:pt x="442813" y="626990"/>
                  <a:pt x="0" y="1647351"/>
                </a:cubicBezTo>
              </a:path>
            </a:pathLst>
          </a:custGeom>
          <a:noFill/>
          <a:ln w="28575">
            <a:solidFill>
              <a:srgbClr val="ED6D00"/>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7" name="直接连接符 76"/>
          <p:cNvCxnSpPr/>
          <p:nvPr/>
        </p:nvCxnSpPr>
        <p:spPr>
          <a:xfrm>
            <a:off x="9906282" y="2674405"/>
            <a:ext cx="0" cy="1545407"/>
          </a:xfrm>
          <a:prstGeom prst="line">
            <a:avLst/>
          </a:prstGeom>
          <a:noFill/>
          <a:ln w="28575">
            <a:solidFill>
              <a:srgbClr val="ED6D00"/>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cxnSp>
      <p:pic>
        <p:nvPicPr>
          <p:cNvPr id="7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454505" y="4251370"/>
            <a:ext cx="446281" cy="365138"/>
          </a:xfrm>
          <a:prstGeom prst="rect">
            <a:avLst/>
          </a:prstGeom>
          <a:noFill/>
        </p:spPr>
      </p:pic>
      <p:pic>
        <p:nvPicPr>
          <p:cNvPr id="7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683610" y="4251370"/>
            <a:ext cx="446281" cy="365138"/>
          </a:xfrm>
          <a:prstGeom prst="rect">
            <a:avLst/>
          </a:prstGeom>
          <a:noFill/>
        </p:spPr>
      </p:pic>
      <p:pic>
        <p:nvPicPr>
          <p:cNvPr id="8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0912715" y="4251370"/>
            <a:ext cx="446281" cy="365138"/>
          </a:xfrm>
          <a:prstGeom prst="rect">
            <a:avLst/>
          </a:prstGeom>
          <a:noFill/>
        </p:spPr>
      </p:pic>
      <p:pic>
        <p:nvPicPr>
          <p:cNvPr id="8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683610" y="2281048"/>
            <a:ext cx="446281" cy="365138"/>
          </a:xfrm>
          <a:prstGeom prst="rect">
            <a:avLst/>
          </a:prstGeom>
          <a:noFill/>
        </p:spPr>
      </p:pic>
      <p:sp>
        <p:nvSpPr>
          <p:cNvPr id="82" name="文本框 81"/>
          <p:cNvSpPr txBox="1"/>
          <p:nvPr/>
        </p:nvSpPr>
        <p:spPr>
          <a:xfrm>
            <a:off x="9429425" y="4624993"/>
            <a:ext cx="946093" cy="307777"/>
          </a:xfrm>
          <a:prstGeom prst="rect">
            <a:avLst/>
          </a:prstGeom>
          <a:noFill/>
        </p:spPr>
        <p:txBody>
          <a:bodyPr wrap="none" rtlCol="0">
            <a:spAutoFit/>
          </a:bodyPr>
          <a:lstStyle/>
          <a:p>
            <a:pPr algn="ct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Branch</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a:t>
            </a:r>
            <a:endParaRPr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a:xfrm>
            <a:off x="10662808" y="4624993"/>
            <a:ext cx="946093" cy="307777"/>
          </a:xfrm>
          <a:prstGeom prst="rect">
            <a:avLst/>
          </a:prstGeom>
          <a:noFill/>
        </p:spPr>
        <p:txBody>
          <a:bodyPr wrap="none" rtlCol="0">
            <a:spAutoFit/>
          </a:bodyPr>
          <a:lstStyle/>
          <a:p>
            <a:pPr algn="ct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Branch</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a:t>
            </a:r>
            <a:endParaRPr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任意多边形 83"/>
          <p:cNvSpPr/>
          <p:nvPr/>
        </p:nvSpPr>
        <p:spPr>
          <a:xfrm flipV="1">
            <a:off x="10020569" y="2691934"/>
            <a:ext cx="1058789" cy="1496081"/>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20060 w 3620060"/>
              <a:gd name="connsiteY0" fmla="*/ 0 h 1664132"/>
              <a:gd name="connsiteX1" fmla="*/ 0 w 3620060"/>
              <a:gd name="connsiteY1" fmla="*/ 1664132 h 1664132"/>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87085 w 3987085"/>
              <a:gd name="connsiteY0" fmla="*/ 0 h 1655741"/>
              <a:gd name="connsiteX1" fmla="*/ 0 w 3987085"/>
              <a:gd name="connsiteY1" fmla="*/ 1655741 h 165574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Lst>
            <a:ahLst/>
            <a:cxnLst>
              <a:cxn ang="0">
                <a:pos x="connsiteX0" y="connsiteY0"/>
              </a:cxn>
              <a:cxn ang="0">
                <a:pos x="connsiteX1" y="connsiteY1"/>
              </a:cxn>
            </a:cxnLst>
            <a:rect l="l" t="t" r="r" b="b"/>
            <a:pathLst>
              <a:path w="3399845" h="1647351">
                <a:moveTo>
                  <a:pt x="3399845" y="0"/>
                </a:moveTo>
                <a:cubicBezTo>
                  <a:pt x="1758931" y="427359"/>
                  <a:pt x="442813" y="626990"/>
                  <a:pt x="0" y="1647351"/>
                </a:cubicBezTo>
              </a:path>
            </a:pathLst>
          </a:custGeom>
          <a:noFill/>
          <a:ln w="28575">
            <a:solidFill>
              <a:srgbClr val="ED6D00"/>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 name="任意多边形 84"/>
          <p:cNvSpPr/>
          <p:nvPr/>
        </p:nvSpPr>
        <p:spPr>
          <a:xfrm flipV="1">
            <a:off x="8942253" y="3961550"/>
            <a:ext cx="904302" cy="349137"/>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519755 w 4106290"/>
              <a:gd name="connsiteY0" fmla="*/ 0 h 707298"/>
              <a:gd name="connsiteX1" fmla="*/ 4085210 w 4106290"/>
              <a:gd name="connsiteY1" fmla="*/ 707298 h 707298"/>
              <a:gd name="connsiteX0" fmla="*/ 1 w 3642122"/>
              <a:gd name="connsiteY0" fmla="*/ 0 h 707298"/>
              <a:gd name="connsiteX1" fmla="*/ 3565456 w 3642122"/>
              <a:gd name="connsiteY1" fmla="*/ 707298 h 707298"/>
              <a:gd name="connsiteX0" fmla="*/ 0 w 3895581"/>
              <a:gd name="connsiteY0" fmla="*/ 0 h 692782"/>
              <a:gd name="connsiteX1" fmla="*/ 3828117 w 3895581"/>
              <a:gd name="connsiteY1" fmla="*/ 692782 h 692782"/>
              <a:gd name="connsiteX0" fmla="*/ 0 w 4169601"/>
              <a:gd name="connsiteY0" fmla="*/ 66438 h 398395"/>
              <a:gd name="connsiteX1" fmla="*/ 4109929 w 4169601"/>
              <a:gd name="connsiteY1" fmla="*/ 398396 h 398395"/>
              <a:gd name="connsiteX0" fmla="*/ 0 w 4109930"/>
              <a:gd name="connsiteY0" fmla="*/ 0 h 511565"/>
              <a:gd name="connsiteX1" fmla="*/ 4109929 w 4109930"/>
              <a:gd name="connsiteY1" fmla="*/ 331958 h 511565"/>
              <a:gd name="connsiteX0" fmla="*/ 0 w 3053130"/>
              <a:gd name="connsiteY0" fmla="*/ 0 h 365530"/>
              <a:gd name="connsiteX1" fmla="*/ 3053130 w 3053130"/>
              <a:gd name="connsiteY1" fmla="*/ 124290 h 365530"/>
              <a:gd name="connsiteX0" fmla="*/ 0 w 3053130"/>
              <a:gd name="connsiteY0" fmla="*/ 0 h 445020"/>
              <a:gd name="connsiteX1" fmla="*/ 3053130 w 3053130"/>
              <a:gd name="connsiteY1" fmla="*/ 124290 h 445020"/>
              <a:gd name="connsiteX0" fmla="*/ 0 w 3053130"/>
              <a:gd name="connsiteY0" fmla="*/ 0 h 439270"/>
              <a:gd name="connsiteX1" fmla="*/ 3053130 w 3053130"/>
              <a:gd name="connsiteY1" fmla="*/ 124290 h 439270"/>
              <a:gd name="connsiteX0" fmla="*/ 0 w 3162724"/>
              <a:gd name="connsiteY0" fmla="*/ 0 h 395511"/>
              <a:gd name="connsiteX1" fmla="*/ 3162724 w 3162724"/>
              <a:gd name="connsiteY1" fmla="*/ 56797 h 395511"/>
              <a:gd name="connsiteX0" fmla="*/ 0 w 3162724"/>
              <a:gd name="connsiteY0" fmla="*/ 0 h 412009"/>
              <a:gd name="connsiteX1" fmla="*/ 3162724 w 3162724"/>
              <a:gd name="connsiteY1" fmla="*/ 82756 h 412009"/>
              <a:gd name="connsiteX0" fmla="*/ 0 w 3162724"/>
              <a:gd name="connsiteY0" fmla="*/ 0 h 406029"/>
              <a:gd name="connsiteX1" fmla="*/ 3162724 w 3162724"/>
              <a:gd name="connsiteY1" fmla="*/ 82756 h 406029"/>
              <a:gd name="connsiteX0" fmla="*/ 0 w 3162724"/>
              <a:gd name="connsiteY0" fmla="*/ 0 h 403084"/>
              <a:gd name="connsiteX1" fmla="*/ 3162724 w 3162724"/>
              <a:gd name="connsiteY1" fmla="*/ 82756 h 403084"/>
              <a:gd name="connsiteX0" fmla="*/ 0 w 2204559"/>
              <a:gd name="connsiteY0" fmla="*/ 0 h 412692"/>
              <a:gd name="connsiteX1" fmla="*/ 2204559 w 2204559"/>
              <a:gd name="connsiteY1" fmla="*/ 97293 h 412692"/>
              <a:gd name="connsiteX0" fmla="*/ 0 w 2204559"/>
              <a:gd name="connsiteY0" fmla="*/ 0 h 304467"/>
              <a:gd name="connsiteX1" fmla="*/ 2204559 w 2204559"/>
              <a:gd name="connsiteY1" fmla="*/ 97293 h 304467"/>
              <a:gd name="connsiteX0" fmla="*/ 0 w 2304759"/>
              <a:gd name="connsiteY0" fmla="*/ 0 h 301926"/>
              <a:gd name="connsiteX1" fmla="*/ 2304759 w 2304759"/>
              <a:gd name="connsiteY1" fmla="*/ 93140 h 301926"/>
              <a:gd name="connsiteX0" fmla="*/ 0 w 2229609"/>
              <a:gd name="connsiteY0" fmla="*/ 0 h 289484"/>
              <a:gd name="connsiteX1" fmla="*/ 2229609 w 2229609"/>
              <a:gd name="connsiteY1" fmla="*/ 72373 h 289484"/>
              <a:gd name="connsiteX0" fmla="*/ 0 w 2229609"/>
              <a:gd name="connsiteY0" fmla="*/ 0 h 285452"/>
              <a:gd name="connsiteX1" fmla="*/ 2229609 w 2229609"/>
              <a:gd name="connsiteY1" fmla="*/ 72373 h 285452"/>
            </a:gdLst>
            <a:ahLst/>
            <a:cxnLst>
              <a:cxn ang="0">
                <a:pos x="connsiteX0" y="connsiteY0"/>
              </a:cxn>
              <a:cxn ang="0">
                <a:pos x="connsiteX1" y="connsiteY1"/>
              </a:cxn>
            </a:cxnLst>
            <a:rect l="l" t="t" r="r" b="b"/>
            <a:pathLst>
              <a:path w="2229609" h="285452">
                <a:moveTo>
                  <a:pt x="0" y="0"/>
                </a:moveTo>
                <a:cubicBezTo>
                  <a:pt x="1330997" y="312840"/>
                  <a:pt x="1814747" y="413020"/>
                  <a:pt x="2229609" y="72373"/>
                </a:cubicBezTo>
              </a:path>
            </a:pathLst>
          </a:custGeom>
          <a:noFill/>
          <a:ln w="28575">
            <a:solidFill>
              <a:srgbClr val="ED6D00"/>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 name="任意多边形 85"/>
          <p:cNvSpPr/>
          <p:nvPr/>
        </p:nvSpPr>
        <p:spPr>
          <a:xfrm flipH="1" flipV="1">
            <a:off x="9983510" y="3961550"/>
            <a:ext cx="904302" cy="349137"/>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519755 w 4106290"/>
              <a:gd name="connsiteY0" fmla="*/ 0 h 707298"/>
              <a:gd name="connsiteX1" fmla="*/ 4085210 w 4106290"/>
              <a:gd name="connsiteY1" fmla="*/ 707298 h 707298"/>
              <a:gd name="connsiteX0" fmla="*/ 1 w 3642122"/>
              <a:gd name="connsiteY0" fmla="*/ 0 h 707298"/>
              <a:gd name="connsiteX1" fmla="*/ 3565456 w 3642122"/>
              <a:gd name="connsiteY1" fmla="*/ 707298 h 707298"/>
              <a:gd name="connsiteX0" fmla="*/ 0 w 3895581"/>
              <a:gd name="connsiteY0" fmla="*/ 0 h 692782"/>
              <a:gd name="connsiteX1" fmla="*/ 3828117 w 3895581"/>
              <a:gd name="connsiteY1" fmla="*/ 692782 h 692782"/>
              <a:gd name="connsiteX0" fmla="*/ 0 w 4169601"/>
              <a:gd name="connsiteY0" fmla="*/ 66438 h 398395"/>
              <a:gd name="connsiteX1" fmla="*/ 4109929 w 4169601"/>
              <a:gd name="connsiteY1" fmla="*/ 398396 h 398395"/>
              <a:gd name="connsiteX0" fmla="*/ 0 w 4109930"/>
              <a:gd name="connsiteY0" fmla="*/ 0 h 511565"/>
              <a:gd name="connsiteX1" fmla="*/ 4109929 w 4109930"/>
              <a:gd name="connsiteY1" fmla="*/ 331958 h 511565"/>
              <a:gd name="connsiteX0" fmla="*/ 0 w 3053130"/>
              <a:gd name="connsiteY0" fmla="*/ 0 h 365530"/>
              <a:gd name="connsiteX1" fmla="*/ 3053130 w 3053130"/>
              <a:gd name="connsiteY1" fmla="*/ 124290 h 365530"/>
              <a:gd name="connsiteX0" fmla="*/ 0 w 3053130"/>
              <a:gd name="connsiteY0" fmla="*/ 0 h 445020"/>
              <a:gd name="connsiteX1" fmla="*/ 3053130 w 3053130"/>
              <a:gd name="connsiteY1" fmla="*/ 124290 h 445020"/>
              <a:gd name="connsiteX0" fmla="*/ 0 w 3053130"/>
              <a:gd name="connsiteY0" fmla="*/ 0 h 439270"/>
              <a:gd name="connsiteX1" fmla="*/ 3053130 w 3053130"/>
              <a:gd name="connsiteY1" fmla="*/ 124290 h 439270"/>
              <a:gd name="connsiteX0" fmla="*/ 0 w 3162724"/>
              <a:gd name="connsiteY0" fmla="*/ 0 h 395511"/>
              <a:gd name="connsiteX1" fmla="*/ 3162724 w 3162724"/>
              <a:gd name="connsiteY1" fmla="*/ 56797 h 395511"/>
              <a:gd name="connsiteX0" fmla="*/ 0 w 3162724"/>
              <a:gd name="connsiteY0" fmla="*/ 0 h 412009"/>
              <a:gd name="connsiteX1" fmla="*/ 3162724 w 3162724"/>
              <a:gd name="connsiteY1" fmla="*/ 82756 h 412009"/>
              <a:gd name="connsiteX0" fmla="*/ 0 w 3162724"/>
              <a:gd name="connsiteY0" fmla="*/ 0 h 406029"/>
              <a:gd name="connsiteX1" fmla="*/ 3162724 w 3162724"/>
              <a:gd name="connsiteY1" fmla="*/ 82756 h 406029"/>
              <a:gd name="connsiteX0" fmla="*/ 0 w 3162724"/>
              <a:gd name="connsiteY0" fmla="*/ 0 h 403084"/>
              <a:gd name="connsiteX1" fmla="*/ 3162724 w 3162724"/>
              <a:gd name="connsiteY1" fmla="*/ 82756 h 403084"/>
              <a:gd name="connsiteX0" fmla="*/ 0 w 2204559"/>
              <a:gd name="connsiteY0" fmla="*/ 0 h 412692"/>
              <a:gd name="connsiteX1" fmla="*/ 2204559 w 2204559"/>
              <a:gd name="connsiteY1" fmla="*/ 97293 h 412692"/>
              <a:gd name="connsiteX0" fmla="*/ 0 w 2204559"/>
              <a:gd name="connsiteY0" fmla="*/ 0 h 304467"/>
              <a:gd name="connsiteX1" fmla="*/ 2204559 w 2204559"/>
              <a:gd name="connsiteY1" fmla="*/ 97293 h 304467"/>
              <a:gd name="connsiteX0" fmla="*/ 0 w 2304759"/>
              <a:gd name="connsiteY0" fmla="*/ 0 h 301926"/>
              <a:gd name="connsiteX1" fmla="*/ 2304759 w 2304759"/>
              <a:gd name="connsiteY1" fmla="*/ 93140 h 301926"/>
              <a:gd name="connsiteX0" fmla="*/ 0 w 2229609"/>
              <a:gd name="connsiteY0" fmla="*/ 0 h 289484"/>
              <a:gd name="connsiteX1" fmla="*/ 2229609 w 2229609"/>
              <a:gd name="connsiteY1" fmla="*/ 72373 h 289484"/>
              <a:gd name="connsiteX0" fmla="*/ 0 w 2229609"/>
              <a:gd name="connsiteY0" fmla="*/ 0 h 285452"/>
              <a:gd name="connsiteX1" fmla="*/ 2229609 w 2229609"/>
              <a:gd name="connsiteY1" fmla="*/ 72373 h 285452"/>
            </a:gdLst>
            <a:ahLst/>
            <a:cxnLst>
              <a:cxn ang="0">
                <a:pos x="connsiteX0" y="connsiteY0"/>
              </a:cxn>
              <a:cxn ang="0">
                <a:pos x="connsiteX1" y="connsiteY1"/>
              </a:cxn>
            </a:cxnLst>
            <a:rect l="l" t="t" r="r" b="b"/>
            <a:pathLst>
              <a:path w="2229609" h="285452">
                <a:moveTo>
                  <a:pt x="0" y="0"/>
                </a:moveTo>
                <a:cubicBezTo>
                  <a:pt x="1330997" y="312840"/>
                  <a:pt x="1814747" y="413020"/>
                  <a:pt x="2229609" y="72373"/>
                </a:cubicBezTo>
              </a:path>
            </a:pathLst>
          </a:custGeom>
          <a:noFill/>
          <a:ln w="28575">
            <a:solidFill>
              <a:srgbClr val="ED6D00"/>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8" name="文本框 87"/>
          <p:cNvSpPr txBox="1"/>
          <p:nvPr/>
        </p:nvSpPr>
        <p:spPr>
          <a:xfrm>
            <a:off x="1241372" y="5346952"/>
            <a:ext cx="2226893" cy="307777"/>
          </a:xfrm>
          <a:prstGeom prst="rect">
            <a:avLst/>
          </a:prstGeom>
          <a:noFill/>
        </p:spPr>
        <p:txBody>
          <a:bodyPr wrap="none" rtlCol="0">
            <a:spAutoFit/>
          </a:bodyPr>
          <a:lstStyle/>
          <a:p>
            <a:pPr algn="ct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Hub-</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poke </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a:t>
            </a: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etworking</a:t>
            </a:r>
            <a:endParaRPr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a:xfrm>
            <a:off x="4909527" y="5346952"/>
            <a:ext cx="2100255" cy="307777"/>
          </a:xfrm>
          <a:prstGeom prst="rect">
            <a:avLst/>
          </a:prstGeom>
          <a:noFill/>
        </p:spPr>
        <p:txBody>
          <a:bodyPr wrap="none" rtlCol="0">
            <a:spAutoFit/>
          </a:bodyPr>
          <a:lstStyle/>
          <a:p>
            <a:pPr algn="ctr"/>
            <a:r>
              <a:rPr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Full-mesh networking</a:t>
            </a:r>
          </a:p>
        </p:txBody>
      </p:sp>
      <p:sp>
        <p:nvSpPr>
          <p:cNvPr id="90" name="文本框 89"/>
          <p:cNvSpPr txBox="1"/>
          <p:nvPr/>
        </p:nvSpPr>
        <p:spPr>
          <a:xfrm>
            <a:off x="8760307" y="5346952"/>
            <a:ext cx="2348720" cy="307777"/>
          </a:xfrm>
          <a:prstGeom prst="rect">
            <a:avLst/>
          </a:prstGeom>
          <a:noFill/>
        </p:spPr>
        <p:txBody>
          <a:bodyPr wrap="none" rtlCol="0">
            <a:spAutoFit/>
          </a:bodyPr>
          <a:lstStyle/>
          <a:p>
            <a:pPr algn="ctr"/>
            <a:r>
              <a:rPr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Partial-mesh networking</a:t>
            </a:r>
            <a:endParaRPr lang="zh-CN" alt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909257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dirty="0" smtClean="0">
                <a:sym typeface="Huawei Sans" panose="020C0503030203020204" pitchFamily="34" charset="0"/>
              </a:rPr>
              <a:t>Network </a:t>
            </a:r>
            <a:r>
              <a:rPr dirty="0">
                <a:sym typeface="Huawei Sans" panose="020C0503030203020204" pitchFamily="34" charset="0"/>
              </a:rPr>
              <a:t>Architecture </a:t>
            </a:r>
            <a:r>
              <a:rPr dirty="0" smtClean="0">
                <a:sym typeface="Huawei Sans" panose="020C0503030203020204" pitchFamily="34" charset="0"/>
              </a:rPr>
              <a:t>Design </a:t>
            </a:r>
            <a:r>
              <a:rPr lang="en-US" dirty="0" smtClean="0">
                <a:sym typeface="Huawei Sans" panose="020C0503030203020204" pitchFamily="34" charset="0"/>
              </a:rPr>
              <a:t>Considerations</a:t>
            </a:r>
            <a:endParaRPr lang="zh-CN" altLang="en-US" dirty="0">
              <a:cs typeface="+mn-ea"/>
              <a:sym typeface="Huawei Sans" panose="020C0503030203020204" pitchFamily="34" charset="0"/>
            </a:endParaRPr>
          </a:p>
        </p:txBody>
      </p:sp>
      <p:sp>
        <p:nvSpPr>
          <p:cNvPr id="3" name="TextBox 303"/>
          <p:cNvSpPr txBox="1"/>
          <p:nvPr/>
        </p:nvSpPr>
        <p:spPr>
          <a:xfrm>
            <a:off x="639469" y="1210685"/>
            <a:ext cx="1159111" cy="2336079"/>
          </a:xfrm>
          <a:prstGeom prst="rect">
            <a:avLst/>
          </a:prstGeom>
          <a:solidFill>
            <a:schemeClr val="accent4">
              <a:lumMod val="20000"/>
              <a:lumOff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rgbClr val="ED6D00"/>
                </a:solidFill>
              </a:defRPr>
            </a:lvl1p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Determine the intranet architecture</a:t>
            </a:r>
          </a:p>
        </p:txBody>
      </p:sp>
      <p:sp>
        <p:nvSpPr>
          <p:cNvPr id="4" name="TextBox 303"/>
          <p:cNvSpPr txBox="1"/>
          <p:nvPr/>
        </p:nvSpPr>
        <p:spPr>
          <a:xfrm>
            <a:off x="639469" y="3655865"/>
            <a:ext cx="1159111" cy="2366243"/>
          </a:xfrm>
          <a:prstGeom prst="rect">
            <a:avLst/>
          </a:prstGeom>
          <a:solidFill>
            <a:schemeClr val="accent4">
              <a:lumMod val="20000"/>
              <a:lumOff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rgbClr val="ED6D00"/>
                </a:solidFill>
              </a:defRPr>
            </a:lvl1p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(Optional) Determine the WAN interconnection model</a:t>
            </a:r>
          </a:p>
        </p:txBody>
      </p:sp>
      <p:sp>
        <p:nvSpPr>
          <p:cNvPr id="5" name="TextBox 303"/>
          <p:cNvSpPr txBox="1"/>
          <p:nvPr/>
        </p:nvSpPr>
        <p:spPr>
          <a:xfrm>
            <a:off x="6428510" y="1221558"/>
            <a:ext cx="995362" cy="4800549"/>
          </a:xfrm>
          <a:prstGeom prst="rect">
            <a:avLst/>
          </a:prstGeom>
          <a:solidFill>
            <a:schemeClr val="accent4">
              <a:lumMod val="20000"/>
              <a:lumOff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rgbClr val="ED6D00"/>
                </a:solidFill>
              </a:defRPr>
            </a:lvl1p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(Optional) Determine</a:t>
            </a:r>
          </a:p>
          <a:p>
            <a:r>
              <a:rPr lang="en-US" sz="1200" dirty="0">
                <a:latin typeface="Huawei Sans" panose="020C0503030203020204" pitchFamily="34" charset="0"/>
                <a:ea typeface="方正兰亭黑简体" panose="02000000000000000000" pitchFamily="2" charset="-122"/>
                <a:sym typeface="Huawei Sans" panose="020C0503030203020204" pitchFamily="34" charset="0"/>
              </a:rPr>
              <a:t>reliability requirements</a:t>
            </a:r>
          </a:p>
        </p:txBody>
      </p:sp>
      <p:sp>
        <p:nvSpPr>
          <p:cNvPr id="8" name="TextBox 303"/>
          <p:cNvSpPr txBox="1"/>
          <p:nvPr/>
        </p:nvSpPr>
        <p:spPr>
          <a:xfrm>
            <a:off x="1881709" y="1210685"/>
            <a:ext cx="4463673" cy="2336079"/>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lnSpc>
                <a:spcPts val="2000"/>
              </a:lnSpc>
              <a:spcAft>
                <a:spcPts val="600"/>
              </a:spcAft>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Determine the network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architecture</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layers</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based on the number of access terminals or device capabilities. Determine the device model at each layer and the mapping between upper-layer and lower-layer devices</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lgn="l">
              <a:lnSpc>
                <a:spcPts val="2000"/>
              </a:lnSpc>
              <a:spcAft>
                <a:spcPts val="600"/>
              </a:spcAft>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Single-device networking architecture</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lgn="l">
              <a:lnSpc>
                <a:spcPts val="2000"/>
              </a:lnSpc>
              <a:spcAft>
                <a:spcPts val="600"/>
              </a:spcAft>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Single-layer networking architecture</a:t>
            </a:r>
          </a:p>
          <a:p>
            <a:pPr marL="285750" indent="-285750" algn="l">
              <a:lnSpc>
                <a:spcPts val="2000"/>
              </a:lnSpc>
              <a:spcAft>
                <a:spcPts val="600"/>
              </a:spcAft>
              <a:buFont typeface="Arial" panose="020B0604020202020204" pitchFamily="34" charset="0"/>
              <a:buChar char="•"/>
            </a:pP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Two-</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ayer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etworking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rchitecture</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algn="l">
              <a:lnSpc>
                <a:spcPts val="2000"/>
              </a:lnSpc>
              <a:spcAft>
                <a:spcPts val="600"/>
              </a:spcAft>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Three-layer networking architecture</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TextBox 303"/>
          <p:cNvSpPr txBox="1"/>
          <p:nvPr/>
        </p:nvSpPr>
        <p:spPr>
          <a:xfrm>
            <a:off x="1881709" y="3655865"/>
            <a:ext cx="4463673" cy="2366243"/>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ctr"/>
          <a:lstStyle>
            <a:defPPr>
              <a:defRPr lang="en-US"/>
            </a:defPPr>
            <a:lvl1pPr>
              <a:lnSpc>
                <a:spcPts val="2000"/>
              </a:lnSpc>
              <a:spcAft>
                <a:spcPts val="600"/>
              </a:spcAft>
              <a:defRPr sz="1400">
                <a:solidFill>
                  <a:schemeClr val="tx1"/>
                </a:solidFill>
              </a:defRPr>
            </a:lvl1pPr>
          </a:lstStyle>
          <a:p>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Determine the WAN interconnection model based on the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communication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requirements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between sites.</a:t>
            </a:r>
          </a:p>
          <a:p>
            <a:pPr marL="285750" indent="-285750">
              <a:buFont typeface="Arial" panose="020B0604020202020204" pitchFamily="34" charset="0"/>
              <a:buChar char="•"/>
            </a:pP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Hub-spoke</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networking</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Full-mesh networking</a:t>
            </a:r>
          </a:p>
          <a:p>
            <a:pPr marL="285750" indent="-28575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Partial-mesh networking</a:t>
            </a:r>
          </a:p>
        </p:txBody>
      </p:sp>
      <p:sp>
        <p:nvSpPr>
          <p:cNvPr id="10" name="TextBox 303"/>
          <p:cNvSpPr txBox="1"/>
          <p:nvPr/>
        </p:nvSpPr>
        <p:spPr>
          <a:xfrm>
            <a:off x="7656723" y="1210685"/>
            <a:ext cx="3803440" cy="4824478"/>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ctr"/>
          <a:lstStyle>
            <a:defPPr>
              <a:defRPr lang="en-US"/>
            </a:defPPr>
            <a:lvl1pPr>
              <a:lnSpc>
                <a:spcPts val="2000"/>
              </a:lnSpc>
              <a:spcAft>
                <a:spcPts val="600"/>
              </a:spcAft>
              <a:defRPr sz="1400">
                <a:solidFill>
                  <a:schemeClr val="tx1"/>
                </a:solidFill>
              </a:defRPr>
            </a:lvl1pPr>
          </a:lstStyle>
          <a:p>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Determine the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high</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ly reliable</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networking model based on the device type and capability</a:t>
            </a:r>
          </a:p>
          <a:p>
            <a:pPr marL="285750" indent="-28575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Firewalls are deployed in hot standby mode</a:t>
            </a:r>
            <a:endPar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 stacking</a:t>
            </a:r>
            <a:endPar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runk</a:t>
            </a:r>
            <a:endParaRPr lang="zh-CN" altLang="en-US"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椭圆 10"/>
          <p:cNvSpPr>
            <a:spLocks noChangeAspect="1"/>
          </p:cNvSpPr>
          <p:nvPr/>
        </p:nvSpPr>
        <p:spPr>
          <a:xfrm>
            <a:off x="1061956" y="1638788"/>
            <a:ext cx="252000" cy="252000"/>
          </a:xfrm>
          <a:prstGeom prst="ellipse">
            <a:avLst/>
          </a:prstGeom>
          <a:solidFill>
            <a:srgbClr val="ED6D00"/>
          </a:solidFill>
          <a:ln w="19050" cap="flat" cmpd="sng" algn="ctr">
            <a:noFill/>
            <a:prstDash val="solid"/>
            <a:miter lim="800000"/>
          </a:ln>
          <a:effectLst/>
        </p:spPr>
        <p:txBody>
          <a:bodyPr wrap="none" lIns="0" tIns="0" rIns="0" bIns="0" rtlCol="0" anchor="ctr"/>
          <a:lstStyle/>
          <a:p>
            <a:pPr algn="ctr">
              <a:defRPr/>
            </a:pPr>
            <a:r>
              <a:rPr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kern="0" dirty="0" smtClea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椭圆 11"/>
          <p:cNvSpPr>
            <a:spLocks noChangeAspect="1"/>
          </p:cNvSpPr>
          <p:nvPr/>
        </p:nvSpPr>
        <p:spPr>
          <a:xfrm>
            <a:off x="1061956" y="4013222"/>
            <a:ext cx="252000" cy="252000"/>
          </a:xfrm>
          <a:prstGeom prst="ellipse">
            <a:avLst/>
          </a:prstGeom>
          <a:solidFill>
            <a:srgbClr val="ED6D00"/>
          </a:solidFill>
          <a:ln w="19050" cap="flat" cmpd="sng" algn="ctr">
            <a:noFill/>
            <a:prstDash val="solid"/>
            <a:miter lim="800000"/>
          </a:ln>
          <a:effectLst/>
        </p:spPr>
        <p:txBody>
          <a:bodyPr wrap="none" lIns="0" tIns="0" rIns="0" bIns="0" rtlCol="0" anchor="ctr"/>
          <a:lstStyle/>
          <a:p>
            <a:pPr algn="ctr">
              <a:defRPr/>
            </a:pPr>
            <a:r>
              <a:rPr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400" b="1" kern="0" dirty="0" smtClea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椭圆 12"/>
          <p:cNvSpPr>
            <a:spLocks noChangeAspect="1"/>
          </p:cNvSpPr>
          <p:nvPr/>
        </p:nvSpPr>
        <p:spPr>
          <a:xfrm>
            <a:off x="6758627" y="2904858"/>
            <a:ext cx="252000" cy="252000"/>
          </a:xfrm>
          <a:prstGeom prst="ellipse">
            <a:avLst/>
          </a:prstGeom>
          <a:solidFill>
            <a:srgbClr val="ED6D00"/>
          </a:solidFill>
          <a:ln w="19050" cap="flat" cmpd="sng" algn="ctr">
            <a:noFill/>
            <a:prstDash val="solid"/>
            <a:miter lim="800000"/>
          </a:ln>
          <a:effectLst/>
        </p:spPr>
        <p:txBody>
          <a:bodyPr wrap="none" lIns="0" tIns="0" rIns="0" bIns="0" rtlCol="0" anchor="ctr"/>
          <a:lstStyle/>
          <a:p>
            <a:pPr algn="ctr">
              <a:defRPr/>
            </a:pPr>
            <a:r>
              <a:rPr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400" b="1" kern="0" dirty="0" smtClea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4997093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
          <p:cNvSpPr>
            <a:spLocks noGrp="1"/>
          </p:cNvSpPr>
          <p:nvPr>
            <p:ph type="title"/>
          </p:nvPr>
        </p:nvSpPr>
        <p:spPr bwMode="gray"/>
        <p:txBody>
          <a:bodyPr>
            <a:normAutofit/>
          </a:bodyPr>
          <a:lstStyle/>
          <a:p>
            <a:r>
              <a:rPr lang="en-US" altLang="zh-CN" dirty="0">
                <a:solidFill>
                  <a:prstClr val="black"/>
                </a:solidFill>
                <a:cs typeface="+mn-ea"/>
                <a:sym typeface="Huawei Sans" panose="020C0503030203020204" pitchFamily="34" charset="0"/>
              </a:rPr>
              <a:t>Overall Design Process</a:t>
            </a:r>
            <a:endParaRPr dirty="0">
              <a:sym typeface="Huawei Sans" panose="020C0503030203020204" pitchFamily="34" charset="0"/>
            </a:endParaRPr>
          </a:p>
        </p:txBody>
      </p:sp>
      <p:sp>
        <p:nvSpPr>
          <p:cNvPr id="32" name="TextBox 303"/>
          <p:cNvSpPr txBox="1"/>
          <p:nvPr/>
        </p:nvSpPr>
        <p:spPr bwMode="gray">
          <a:xfrm>
            <a:off x="1727200" y="1210686"/>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zh-CN" altLang="en-US" sz="140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TextBox 303"/>
          <p:cNvSpPr txBox="1"/>
          <p:nvPr/>
        </p:nvSpPr>
        <p:spPr bwMode="gray">
          <a:xfrm>
            <a:off x="1727200" y="2615071"/>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Aft>
                <a:spcPts val="600"/>
              </a:spcAft>
            </a:pPr>
            <a:endParaRPr lang="zh-CN" altLang="en-US" sz="140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五边形 34"/>
          <p:cNvSpPr/>
          <p:nvPr/>
        </p:nvSpPr>
        <p:spPr bwMode="gray">
          <a:xfrm>
            <a:off x="2113280" y="3052471"/>
            <a:ext cx="2304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architecture</a:t>
            </a:r>
          </a:p>
        </p:txBody>
      </p:sp>
      <p:sp>
        <p:nvSpPr>
          <p:cNvPr id="48" name="TextBox 303"/>
          <p:cNvSpPr txBox="1"/>
          <p:nvPr/>
        </p:nvSpPr>
        <p:spPr bwMode="gray">
          <a:xfrm>
            <a:off x="1727200" y="4008582"/>
            <a:ext cx="9732963" cy="1440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Aft>
                <a:spcPts val="600"/>
              </a:spcAft>
            </a:pPr>
            <a:endParaRPr lang="zh-CN" altLang="en-US" sz="120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五边形 48"/>
          <p:cNvSpPr/>
          <p:nvPr/>
        </p:nvSpPr>
        <p:spPr bwMode="gray">
          <a:xfrm>
            <a:off x="2113280" y="431471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basic services</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燕尾形 49"/>
          <p:cNvSpPr/>
          <p:nvPr/>
        </p:nvSpPr>
        <p:spPr bwMode="gray">
          <a:xfrm>
            <a:off x="4337749"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deployment</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燕尾形 50"/>
          <p:cNvSpPr/>
          <p:nvPr/>
        </p:nvSpPr>
        <p:spPr bwMode="gray">
          <a:xfrm>
            <a:off x="6562218"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WLAN</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燕尾形 51"/>
          <p:cNvSpPr/>
          <p:nvPr/>
        </p:nvSpPr>
        <p:spPr bwMode="gray">
          <a:xfrm>
            <a:off x="8786686"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NAC</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五边形 52"/>
          <p:cNvSpPr/>
          <p:nvPr/>
        </p:nvSpPr>
        <p:spPr bwMode="gray">
          <a:xfrm>
            <a:off x="2113280" y="4782453"/>
            <a:ext cx="272288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VAS and O&amp;M</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燕尾形 53"/>
          <p:cNvSpPr/>
          <p:nvPr/>
        </p:nvSpPr>
        <p:spPr bwMode="grayWhite">
          <a:xfrm>
            <a:off x="4337749" y="3052471"/>
            <a:ext cx="2304000" cy="360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Networking scheme</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54"/>
          <p:cNvSpPr/>
          <p:nvPr/>
        </p:nvSpPr>
        <p:spPr bwMode="gray">
          <a:xfrm>
            <a:off x="6562218"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Reliability</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燕尾形 57"/>
          <p:cNvSpPr/>
          <p:nvPr/>
        </p:nvSpPr>
        <p:spPr bwMode="gray">
          <a:xfrm>
            <a:off x="8786686"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WAN interconnection</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五边形 60"/>
          <p:cNvSpPr/>
          <p:nvPr/>
        </p:nvSpPr>
        <p:spPr bwMode="gray">
          <a:xfrm>
            <a:off x="2113280" y="1649828"/>
            <a:ext cx="3060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management mode</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燕尾形 61"/>
          <p:cNvSpPr/>
          <p:nvPr/>
        </p:nvSpPr>
        <p:spPr bwMode="gray">
          <a:xfrm>
            <a:off x="5071983" y="1649828"/>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O&amp;M mode</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燕尾形 62"/>
          <p:cNvSpPr/>
          <p:nvPr/>
        </p:nvSpPr>
        <p:spPr bwMode="gray">
          <a:xfrm>
            <a:off x="8030686" y="1649828"/>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License</a:t>
            </a:r>
            <a:r>
              <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scheme</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TextBox 303"/>
          <p:cNvSpPr txBox="1"/>
          <p:nvPr/>
        </p:nvSpPr>
        <p:spPr bwMode="gray">
          <a:xfrm>
            <a:off x="655638" y="1210686"/>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cs typeface="+mn-ea"/>
              </a:defRPr>
            </a:lvl1pPr>
          </a:lstStyle>
          <a:p>
            <a:r>
              <a:rPr lang="en-US" altLang="zh-CN" dirty="0">
                <a:ea typeface="方正兰亭黑简体" panose="02000000000000000000" pitchFamily="2" charset="-122"/>
                <a:sym typeface="Huawei Sans" panose="020C0503030203020204" pitchFamily="34" charset="0"/>
              </a:rPr>
              <a:t>Overall design</a:t>
            </a:r>
            <a:endParaRPr lang="zh-CN" altLang="en-US" dirty="0">
              <a:ea typeface="方正兰亭黑简体" panose="02000000000000000000" pitchFamily="2" charset="-122"/>
              <a:sym typeface="Huawei Sans" panose="020C0503030203020204" pitchFamily="34" charset="0"/>
            </a:endParaRPr>
          </a:p>
        </p:txBody>
      </p:sp>
      <p:sp>
        <p:nvSpPr>
          <p:cNvPr id="30" name="TextBox 303"/>
          <p:cNvSpPr txBox="1"/>
          <p:nvPr/>
        </p:nvSpPr>
        <p:spPr bwMode="grayWhite">
          <a:xfrm>
            <a:off x="655638" y="2615071"/>
            <a:ext cx="972000" cy="1234800"/>
          </a:xfrm>
          <a:prstGeom prst="rect">
            <a:avLst/>
          </a:prstGeom>
          <a:solidFill>
            <a:schemeClr val="bg1">
              <a:lumMod val="95000"/>
            </a:schemeClr>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rgbClr val="ED6D00"/>
                </a:solidFill>
                <a:latin typeface="Huawei Sans" panose="020C0503030203020204" pitchFamily="34" charset="0"/>
                <a:cs typeface="+mn-ea"/>
              </a:defRPr>
            </a:lvl1pPr>
          </a:lstStyle>
          <a:p>
            <a:r>
              <a:rPr lang="en-US" altLang="zh-CN" dirty="0">
                <a:ea typeface="方正兰亭黑简体" panose="02000000000000000000" pitchFamily="2" charset="-122"/>
                <a:sym typeface="Huawei Sans" panose="020C0503030203020204" pitchFamily="34" charset="0"/>
              </a:rPr>
              <a:t>Networking design</a:t>
            </a:r>
          </a:p>
        </p:txBody>
      </p:sp>
      <p:sp>
        <p:nvSpPr>
          <p:cNvPr id="33" name="TextBox 303"/>
          <p:cNvSpPr txBox="1"/>
          <p:nvPr/>
        </p:nvSpPr>
        <p:spPr bwMode="gray">
          <a:xfrm>
            <a:off x="655638" y="4019456"/>
            <a:ext cx="972000" cy="1429126"/>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chemeClr val="bg1">
                    <a:lumMod val="75000"/>
                  </a:schemeClr>
                </a:solidFill>
              </a:defRPr>
            </a:lvl1pPr>
          </a:lstStyle>
          <a:p>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design</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8" name="直接箭头连接符 37"/>
          <p:cNvCxnSpPr>
            <a:stCxn id="25" idx="2"/>
            <a:endCxn id="30" idx="0"/>
          </p:cNvCxnSpPr>
          <p:nvPr/>
        </p:nvCxnSpPr>
        <p:spPr bwMode="gray">
          <a:xfrm>
            <a:off x="1141638" y="2445486"/>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stCxn id="30" idx="2"/>
            <a:endCxn id="33" idx="0"/>
          </p:cNvCxnSpPr>
          <p:nvPr/>
        </p:nvCxnSpPr>
        <p:spPr bwMode="gray">
          <a:xfrm>
            <a:off x="1141638" y="3849871"/>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39595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marL="302279" indent="-302279">
              <a:spcAft>
                <a:spcPts val="0"/>
              </a:spcAft>
              <a:buFont typeface="Wingdings" panose="05000000000000000000" pitchFamily="2" charset="2"/>
              <a:buChar char="l"/>
            </a:pPr>
            <a:r>
              <a:rPr lang="en-US" altLang="zh-CN" sz="2000" kern="1200" dirty="0">
                <a:solidFill>
                  <a:schemeClr val="tx1"/>
                </a:solidFill>
                <a:cs typeface="Huawei Sans" panose="020C0503030203020204" pitchFamily="34" charset="0"/>
                <a:sym typeface="Huawei Sans" panose="020C0503030203020204" pitchFamily="34" charset="0"/>
              </a:rPr>
              <a:t>Upon completion of this course, you will be able to:</a:t>
            </a:r>
          </a:p>
          <a:p>
            <a:pPr marL="622300" lvl="1" indent="-317500">
              <a:buSzPct val="50000"/>
              <a:buFont typeface="Wingdings" panose="05000000000000000000" pitchFamily="2" charset="2"/>
              <a:buChar char="p"/>
            </a:pPr>
            <a:r>
              <a:rPr lang="en-US" altLang="zh-CN" sz="1600" dirty="0">
                <a:solidFill>
                  <a:prstClr val="black"/>
                </a:solidFill>
                <a:sym typeface="Huawei Sans" panose="020C0503030203020204" pitchFamily="34" charset="0"/>
              </a:rPr>
              <a:t>Describe the architecture of </a:t>
            </a:r>
            <a:r>
              <a:rPr lang="en-US" altLang="zh-CN" sz="1600" dirty="0" smtClean="0">
                <a:solidFill>
                  <a:prstClr val="black"/>
                </a:solidFill>
                <a:sym typeface="Huawei Sans" panose="020C0503030203020204" pitchFamily="34" charset="0"/>
              </a:rPr>
              <a:t>Huawei's </a:t>
            </a:r>
            <a:r>
              <a:rPr lang="en-US" altLang="zh-CN" sz="1600" dirty="0">
                <a:solidFill>
                  <a:prstClr val="black"/>
                </a:solidFill>
                <a:sym typeface="Huawei Sans" panose="020C0503030203020204" pitchFamily="34" charset="0"/>
              </a:rPr>
              <a:t>CloudCampus Solution for small- and medium-sized campus networks.</a:t>
            </a:r>
          </a:p>
          <a:p>
            <a:pPr marL="622300" lvl="1" indent="-317500">
              <a:buSzPct val="50000"/>
              <a:buFont typeface="Wingdings" panose="05000000000000000000" pitchFamily="2" charset="2"/>
              <a:buChar char="p"/>
            </a:pPr>
            <a:r>
              <a:rPr lang="en-US" altLang="zh-CN" sz="1600" dirty="0">
                <a:solidFill>
                  <a:prstClr val="black"/>
                </a:solidFill>
                <a:sym typeface="Huawei Sans" panose="020C0503030203020204" pitchFamily="34" charset="0"/>
              </a:rPr>
              <a:t>Describe typical networking </a:t>
            </a:r>
            <a:r>
              <a:rPr lang="en-US" altLang="zh-CN" sz="1600" dirty="0" smtClean="0">
                <a:solidFill>
                  <a:prstClr val="black"/>
                </a:solidFill>
                <a:sym typeface="Huawei Sans" panose="020C0503030203020204" pitchFamily="34" charset="0"/>
              </a:rPr>
              <a:t>schemes </a:t>
            </a:r>
            <a:r>
              <a:rPr lang="en-US" altLang="zh-CN" sz="1600" dirty="0">
                <a:solidFill>
                  <a:prstClr val="black"/>
                </a:solidFill>
                <a:sym typeface="Huawei Sans" panose="020C0503030203020204" pitchFamily="34" charset="0"/>
              </a:rPr>
              <a:t>for small- and medium-sized campus networks.</a:t>
            </a:r>
          </a:p>
          <a:p>
            <a:pPr marL="622300" lvl="1" indent="-317500">
              <a:buSzPct val="50000"/>
              <a:buFont typeface="Wingdings" panose="05000000000000000000" pitchFamily="2" charset="2"/>
              <a:buChar char="p"/>
            </a:pPr>
            <a:r>
              <a:rPr lang="en-US" altLang="zh-CN" sz="1600" dirty="0">
                <a:solidFill>
                  <a:prstClr val="black"/>
                </a:solidFill>
                <a:sym typeface="Huawei Sans" panose="020C0503030203020204" pitchFamily="34" charset="0"/>
              </a:rPr>
              <a:t>Independently design the CloudCampus solution for small- and medium-sized campus networks based on user requirements, including networking design, physical network design, site deployment design, basic network service design, WLAN design, and </a:t>
            </a:r>
            <a:r>
              <a:rPr lang="en-US" altLang="zh-CN" sz="1600" dirty="0" smtClean="0">
                <a:solidFill>
                  <a:prstClr val="black"/>
                </a:solidFill>
                <a:sym typeface="Huawei Sans" panose="020C0503030203020204" pitchFamily="34" charset="0"/>
              </a:rPr>
              <a:t>admission </a:t>
            </a:r>
            <a:r>
              <a:rPr lang="en-US" altLang="zh-CN" sz="1600" dirty="0">
                <a:solidFill>
                  <a:prstClr val="black"/>
                </a:solidFill>
                <a:sym typeface="Huawei Sans" panose="020C0503030203020204" pitchFamily="34" charset="0"/>
              </a:rPr>
              <a:t>control design.</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139537652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a:xfrm>
            <a:off x="731838" y="1919926"/>
            <a:ext cx="5090464" cy="441720"/>
          </a:xfrm>
          <a:prstGeom prst="roundRect">
            <a:avLst>
              <a:gd name="adj" fmla="val 0"/>
            </a:avLst>
          </a:prstGeom>
          <a:solidFill>
            <a:schemeClr val="bg1">
              <a:lumMod val="8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 name="圆角矩形 2"/>
          <p:cNvSpPr/>
          <p:nvPr/>
        </p:nvSpPr>
        <p:spPr>
          <a:xfrm>
            <a:off x="731838" y="2313155"/>
            <a:ext cx="5090464" cy="3248146"/>
          </a:xfrm>
          <a:prstGeom prst="roundRect">
            <a:avLst>
              <a:gd name="adj" fmla="val 0"/>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1" name="直接连接符 20"/>
          <p:cNvCxnSpPr/>
          <p:nvPr/>
        </p:nvCxnSpPr>
        <p:spPr>
          <a:xfrm>
            <a:off x="3512998" y="3831821"/>
            <a:ext cx="0" cy="91794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913063" y="3831821"/>
            <a:ext cx="0" cy="91794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a:bodyPr>
          <a:lstStyle/>
          <a:p>
            <a:r>
              <a:rPr dirty="0" smtClean="0">
                <a:sym typeface="Huawei Sans" panose="020C0503030203020204" pitchFamily="34" charset="0"/>
              </a:rPr>
              <a:t>Single-Device </a:t>
            </a:r>
            <a:r>
              <a:rPr dirty="0">
                <a:sym typeface="Huawei Sans" panose="020C0503030203020204" pitchFamily="34" charset="0"/>
              </a:rPr>
              <a:t>Networking</a:t>
            </a:r>
            <a:endParaRPr lang="zh-CN" altLang="en-US" dirty="0">
              <a:cs typeface="+mn-ea"/>
              <a:sym typeface="Huawei Sans" panose="020C0503030203020204" pitchFamily="34" charset="0"/>
            </a:endParaRPr>
          </a:p>
        </p:txBody>
      </p:sp>
      <p:cxnSp>
        <p:nvCxnSpPr>
          <p:cNvPr id="4" name="直接连接符 3"/>
          <p:cNvCxnSpPr/>
          <p:nvPr/>
        </p:nvCxnSpPr>
        <p:spPr>
          <a:xfrm>
            <a:off x="2313914" y="3831821"/>
            <a:ext cx="0" cy="91794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任意多边形 4"/>
          <p:cNvSpPr/>
          <p:nvPr/>
        </p:nvSpPr>
        <p:spPr>
          <a:xfrm>
            <a:off x="1948023" y="3469942"/>
            <a:ext cx="731913" cy="48938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文本框 5"/>
          <p:cNvSpPr txBox="1"/>
          <p:nvPr/>
        </p:nvSpPr>
        <p:spPr>
          <a:xfrm>
            <a:off x="2099682" y="2992827"/>
            <a:ext cx="404278" cy="307777"/>
          </a:xfrm>
          <a:prstGeom prst="rect">
            <a:avLst/>
          </a:prstGeom>
          <a:noFill/>
        </p:spPr>
        <p:txBody>
          <a:bodyPr wrap="non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 name="图片 6" descr="云AP蓝.png"/>
          <p:cNvPicPr>
            <a:picLocks noChangeAspect="1"/>
          </p:cNvPicPr>
          <p:nvPr/>
        </p:nvPicPr>
        <p:blipFill>
          <a:blip r:embed="rId3" cstate="print"/>
          <a:stretch>
            <a:fillRect/>
          </a:stretch>
        </p:blipFill>
        <p:spPr>
          <a:xfrm>
            <a:off x="2068440" y="4430455"/>
            <a:ext cx="490541" cy="401352"/>
          </a:xfrm>
          <a:prstGeom prst="rect">
            <a:avLst/>
          </a:prstGeom>
        </p:spPr>
      </p:pic>
      <p:sp>
        <p:nvSpPr>
          <p:cNvPr id="11" name="任意多边形 10"/>
          <p:cNvSpPr/>
          <p:nvPr/>
        </p:nvSpPr>
        <p:spPr>
          <a:xfrm>
            <a:off x="3152849" y="3469942"/>
            <a:ext cx="731913" cy="48938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文本框 11"/>
          <p:cNvSpPr txBox="1"/>
          <p:nvPr/>
        </p:nvSpPr>
        <p:spPr>
          <a:xfrm>
            <a:off x="3304508" y="2992827"/>
            <a:ext cx="410690" cy="307777"/>
          </a:xfrm>
          <a:prstGeom prst="rect">
            <a:avLst/>
          </a:prstGeom>
          <a:noFill/>
        </p:spPr>
        <p:txBody>
          <a:bodyPr wrap="non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任意多边形 14"/>
          <p:cNvSpPr/>
          <p:nvPr/>
        </p:nvSpPr>
        <p:spPr>
          <a:xfrm>
            <a:off x="4562528" y="3469942"/>
            <a:ext cx="731913" cy="48938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文本框 15"/>
          <p:cNvSpPr txBox="1"/>
          <p:nvPr/>
        </p:nvSpPr>
        <p:spPr>
          <a:xfrm>
            <a:off x="4531307" y="2992827"/>
            <a:ext cx="827471"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7"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auto">
          <a:xfrm>
            <a:off x="3273285" y="4430305"/>
            <a:ext cx="490909" cy="401652"/>
          </a:xfrm>
          <a:prstGeom prst="rect">
            <a:avLst/>
          </a:prstGeom>
          <a:noFill/>
        </p:spPr>
      </p:pic>
      <p:pic>
        <p:nvPicPr>
          <p:cNvPr id="18"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81290" y="4430305"/>
            <a:ext cx="490909" cy="401653"/>
          </a:xfrm>
          <a:prstGeom prst="rect">
            <a:avLst/>
          </a:prstGeom>
        </p:spPr>
      </p:pic>
      <p:sp>
        <p:nvSpPr>
          <p:cNvPr id="27" name="文本框 26"/>
          <p:cNvSpPr txBox="1"/>
          <p:nvPr/>
        </p:nvSpPr>
        <p:spPr>
          <a:xfrm>
            <a:off x="731303" y="1987195"/>
            <a:ext cx="1550628" cy="307777"/>
          </a:xfrm>
          <a:prstGeom prst="rect">
            <a:avLst/>
          </a:prstGeom>
          <a:noFill/>
        </p:spPr>
        <p:txBody>
          <a:bodyPr wrap="squar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cale</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文本框 27"/>
          <p:cNvSpPr txBox="1"/>
          <p:nvPr/>
        </p:nvSpPr>
        <p:spPr>
          <a:xfrm>
            <a:off x="731837" y="2992827"/>
            <a:ext cx="1271831" cy="523220"/>
          </a:xfrm>
          <a:prstGeom prst="rect">
            <a:avLst/>
          </a:prstGeom>
          <a:noFill/>
        </p:spPr>
        <p:txBody>
          <a:bodyPr wrap="squar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Networking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ype</a:t>
            </a:r>
            <a:endPar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a:spLocks noChangeArrowheads="1"/>
          </p:cNvSpPr>
          <p:nvPr/>
        </p:nvSpPr>
        <p:spPr bwMode="auto">
          <a:xfrm>
            <a:off x="6096000" y="963225"/>
            <a:ext cx="5653088" cy="5237550"/>
          </a:xfrm>
          <a:prstGeom prst="rect">
            <a:avLst/>
          </a:prstGeom>
          <a:noFill/>
          <a:ln w="9525">
            <a:noFill/>
            <a:miter lim="800000"/>
            <a:headEnd/>
            <a:tailEnd/>
          </a:ln>
        </p:spPr>
        <p:txBody>
          <a:bodyPr wrap="square">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914400" fontAlgn="auto">
              <a:spcBef>
                <a:spcPts val="300"/>
              </a:spcBef>
              <a:spcAft>
                <a:spcPts val="600"/>
              </a:spcAft>
              <a:buSzPct val="60000"/>
            </a:pPr>
            <a:r>
              <a:rPr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Overview</a:t>
            </a:r>
            <a:endParaRPr lang="en-US" altLang="zh-CN" sz="1400" b="1"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7800" indent="-177800" fontAlgn="auto">
              <a:spcBef>
                <a:spcPts val="3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Applicable to single stores and small stores (such as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agent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stores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gas stations</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3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single device provides gateway features, such as </a:t>
            </a:r>
            <a:r>
              <a:rPr sz="12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PPPoE</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dialup, DHCP, and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NAT</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300"/>
              </a:spcBef>
              <a:spcAft>
                <a:spcPts val="300"/>
              </a:spcAft>
              <a:buSzPct val="100000"/>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 </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deployed if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only </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wireless access is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required </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only one wired Internet egress is available</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300"/>
              </a:spcBef>
              <a:spcAft>
                <a:spcPts val="300"/>
              </a:spcAft>
              <a:buSzPct val="100000"/>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 deployed if</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wired access is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needed and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multiple </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uplinks, especially a 3G/4G backup link, are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required.</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300"/>
              </a:spcBef>
              <a:spcAft>
                <a:spcPts val="300"/>
              </a:spcAft>
              <a:buSzPct val="100000"/>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f</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irewall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 deployed if security-sensitive stores</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such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small</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logistics, office, and finance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organizations</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require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advanced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security features,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including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URL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filtering, security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protection</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antivirus.</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400" fontAlgn="auto">
              <a:spcBef>
                <a:spcPts val="300"/>
              </a:spcBef>
              <a:spcAft>
                <a:spcPts val="600"/>
              </a:spcAft>
              <a:buSzPct val="60000"/>
            </a:pPr>
            <a:r>
              <a:rPr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Constraints</a:t>
            </a:r>
            <a:endParaRPr lang="en-US" altLang="zh-CN"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7800" indent="-177800" fontAlgn="auto">
              <a:spcBef>
                <a:spcPts val="3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Wireless features such as roaming and load balancing are not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supported</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3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AP supports only one Internet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link</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300"/>
              </a:spcBef>
              <a:spcAft>
                <a:spcPts val="300"/>
              </a:spcAft>
              <a:buSzPct val="100000"/>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support wired user access, but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do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not support wired user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authentication</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3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AR supports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wireless user authentication in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only</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Open</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PSK,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Portal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authentication</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modes</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but not 802.1X or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MAC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address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authentication</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mode</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firewall provides wired user authentication and supports only Portal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authentication</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3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Currently, no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model supports Wi-Fi and LTE,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therefore it</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 not recommended in actual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deployment</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a:xfrm>
            <a:off x="2664443" y="1987195"/>
            <a:ext cx="2587568" cy="307777"/>
          </a:xfrm>
          <a:prstGeom prst="rect">
            <a:avLst/>
          </a:prstGeom>
          <a:noFill/>
        </p:spPr>
        <p:txBody>
          <a:bodyPr wrap="none" rtlCol="0">
            <a:spAutoFit/>
          </a:bodyPr>
          <a:lstStyle/>
          <a:p>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&lt; 50</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terminals</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area &lt; 50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a:t>
            </a:r>
            <a:r>
              <a:rPr lang="en-US" sz="1400" baseline="300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a:t>
            </a:r>
            <a:endParaRPr sz="1400" baseline="30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72"/>
          <p:cNvSpPr>
            <a:spLocks/>
          </p:cNvSpPr>
          <p:nvPr/>
        </p:nvSpPr>
        <p:spPr bwMode="auto">
          <a:xfrm rot="4483926">
            <a:off x="3797971" y="4014690"/>
            <a:ext cx="239764" cy="438005"/>
          </a:xfrm>
          <a:custGeom>
            <a:avLst/>
            <a:gdLst>
              <a:gd name="T0" fmla="*/ 336 w 336"/>
              <a:gd name="T1" fmla="*/ 358 h 358"/>
              <a:gd name="T2" fmla="*/ 52 w 336"/>
              <a:gd name="T3" fmla="*/ 126 h 358"/>
              <a:gd name="T4" fmla="*/ 145 w 336"/>
              <a:gd name="T5" fmla="*/ 139 h 358"/>
              <a:gd name="T6" fmla="*/ 0 w 336"/>
              <a:gd name="T7" fmla="*/ 0 h 358"/>
              <a:gd name="T8" fmla="*/ 283 w 336"/>
              <a:gd name="T9" fmla="*/ 192 h 358"/>
              <a:gd name="T10" fmla="*/ 164 w 336"/>
              <a:gd name="T11" fmla="*/ 172 h 358"/>
              <a:gd name="T12" fmla="*/ 336 w 336"/>
              <a:gd name="T13" fmla="*/ 358 h 358"/>
              <a:gd name="T14" fmla="*/ 0 60000 65536"/>
              <a:gd name="T15" fmla="*/ 0 60000 65536"/>
              <a:gd name="T16" fmla="*/ 0 60000 65536"/>
              <a:gd name="T17" fmla="*/ 0 60000 65536"/>
              <a:gd name="T18" fmla="*/ 0 60000 65536"/>
              <a:gd name="T19" fmla="*/ 0 60000 65536"/>
              <a:gd name="T20" fmla="*/ 0 60000 65536"/>
              <a:gd name="T21" fmla="*/ 0 w 336"/>
              <a:gd name="T22" fmla="*/ 0 h 358"/>
              <a:gd name="T23" fmla="*/ 336 w 336"/>
              <a:gd name="T24" fmla="*/ 358 h 3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6" h="358">
                <a:moveTo>
                  <a:pt x="336" y="358"/>
                </a:moveTo>
                <a:lnTo>
                  <a:pt x="52" y="126"/>
                </a:lnTo>
                <a:lnTo>
                  <a:pt x="145" y="139"/>
                </a:lnTo>
                <a:lnTo>
                  <a:pt x="0" y="0"/>
                </a:lnTo>
                <a:lnTo>
                  <a:pt x="283" y="192"/>
                </a:lnTo>
                <a:lnTo>
                  <a:pt x="164" y="172"/>
                </a:lnTo>
                <a:lnTo>
                  <a:pt x="336" y="358"/>
                </a:lnTo>
                <a:close/>
              </a:path>
            </a:pathLst>
          </a:custGeom>
          <a:solidFill>
            <a:schemeClr val="bg1">
              <a:lumMod val="65000"/>
            </a:schemeClr>
          </a:solidFill>
          <a:ln w="9525">
            <a:solidFill>
              <a:schemeClr val="bg1">
                <a:lumMod val="65000"/>
              </a:schemeClr>
            </a:solidFill>
            <a:round/>
            <a:headEnd/>
            <a:tailEnd/>
          </a:ln>
        </p:spPr>
        <p:txBody>
          <a:bodyPr lIns="45667" tIns="22832" rIns="45667" bIns="22832"/>
          <a:lstStyle/>
          <a:p>
            <a:pPr algn="ctr"/>
            <a:endParaRPr lang="zh-CN" altLang="en-US" sz="20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文本框 31"/>
          <p:cNvSpPr txBox="1"/>
          <p:nvPr/>
        </p:nvSpPr>
        <p:spPr>
          <a:xfrm>
            <a:off x="3752712" y="4277952"/>
            <a:ext cx="635110" cy="276999"/>
          </a:xfrm>
          <a:prstGeom prst="rect">
            <a:avLst/>
          </a:prstGeom>
          <a:noFill/>
        </p:spPr>
        <p:txBody>
          <a:bodyPr wrap="none" rtlCol="0">
            <a:spAutoFit/>
          </a:bodyPr>
          <a:lstStyle/>
          <a:p>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3G/4G</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10976338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dirty="0" smtClean="0">
                <a:sym typeface="Huawei Sans" panose="020C0503030203020204" pitchFamily="34" charset="0"/>
              </a:rPr>
              <a:t>Egress </a:t>
            </a:r>
            <a:r>
              <a:rPr dirty="0">
                <a:sym typeface="Huawei Sans" panose="020C0503030203020204" pitchFamily="34" charset="0"/>
              </a:rPr>
              <a:t>Gateway + AP</a:t>
            </a:r>
          </a:p>
        </p:txBody>
      </p:sp>
      <p:sp>
        <p:nvSpPr>
          <p:cNvPr id="29" name="矩形 28"/>
          <p:cNvSpPr>
            <a:spLocks noChangeArrowheads="1"/>
          </p:cNvSpPr>
          <p:nvPr/>
        </p:nvSpPr>
        <p:spPr bwMode="auto">
          <a:xfrm>
            <a:off x="6381060" y="1362566"/>
            <a:ext cx="5081380" cy="4532010"/>
          </a:xfrm>
          <a:prstGeom prst="rect">
            <a:avLst/>
          </a:prstGeom>
          <a:noFill/>
          <a:ln w="9525">
            <a:noFill/>
            <a:miter lim="800000"/>
            <a:headEnd/>
            <a:tailEnd/>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914400" fontAlgn="auto">
              <a:spcBef>
                <a:spcPts val="600"/>
              </a:spcBef>
              <a:spcAft>
                <a:spcPts val="600"/>
              </a:spcAft>
              <a:buSzPct val="60000"/>
            </a:pPr>
            <a:r>
              <a:rPr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Overview</a:t>
            </a:r>
          </a:p>
          <a:p>
            <a:pPr marL="177800" indent="-177800" fontAlgn="auto">
              <a:spcBef>
                <a:spcPts val="6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Applies to small- and medium-sized clothing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stores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supermarkets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shopping malls, etc.</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egress gateway provides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features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such as </a:t>
            </a:r>
            <a:r>
              <a:rPr sz="12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PPPoE</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DHCP, NAT, and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LTE</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This networking mode supports c</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ontinuous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coverage of multiple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as well as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multi</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ple</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uplinks,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including a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3G/4G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backup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uplink</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APs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support mesh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networking.</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firewall is deployed at the egress for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scenarios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where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advanced security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features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including URL filtering, security protection, and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antivirus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need to be met.</a:t>
            </a:r>
          </a:p>
          <a:p>
            <a:pPr defTabSz="914400" fontAlgn="auto">
              <a:spcBef>
                <a:spcPts val="600"/>
              </a:spcBef>
              <a:spcAft>
                <a:spcPts val="600"/>
              </a:spcAft>
              <a:buSzPct val="60000"/>
            </a:pPr>
            <a:r>
              <a:rPr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Constraints</a:t>
            </a:r>
          </a:p>
          <a:p>
            <a:pPr marL="177800" indent="-177800" fontAlgn="auto">
              <a:spcBef>
                <a:spcPts val="300"/>
              </a:spcBef>
              <a:spcAft>
                <a:spcPts val="300"/>
              </a:spcAft>
              <a:buSzPct val="100000"/>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AP and AR support wired user access, but do not support wired user authentication.</a:t>
            </a:r>
          </a:p>
          <a:p>
            <a:pPr marL="177800" indent="-177800" fontAlgn="auto">
              <a:spcBef>
                <a:spcPts val="300"/>
              </a:spcBef>
              <a:spcAft>
                <a:spcPts val="300"/>
              </a:spcAft>
              <a:buSzPct val="100000"/>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firewall provides wired user authentication and supports only Portal authentication.</a:t>
            </a:r>
          </a:p>
          <a:p>
            <a:pPr marL="177800" indent="-177800" fontAlgn="auto">
              <a:spcBef>
                <a:spcPts val="600"/>
              </a:spcBef>
              <a:spcAft>
                <a:spcPts val="300"/>
              </a:spcAft>
              <a:buSzPct val="100000"/>
              <a:buFont typeface="Arial" panose="020B0604020202020204" pitchFamily="34" charset="0"/>
              <a:buChar char="•"/>
            </a:pP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AR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or</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does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not support </a:t>
            </a:r>
            <a:r>
              <a:rPr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PoE</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AP can use an external </a:t>
            </a:r>
            <a:r>
              <a:rPr sz="12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PoE</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power adapter.</a:t>
            </a:r>
          </a:p>
        </p:txBody>
      </p:sp>
      <p:sp>
        <p:nvSpPr>
          <p:cNvPr id="3" name="圆角矩形 2"/>
          <p:cNvSpPr/>
          <p:nvPr/>
        </p:nvSpPr>
        <p:spPr>
          <a:xfrm>
            <a:off x="559407" y="1891048"/>
            <a:ext cx="5420064" cy="4055156"/>
          </a:xfrm>
          <a:prstGeom prst="roundRect">
            <a:avLst>
              <a:gd name="adj" fmla="val 0"/>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9" name="Group 161"/>
          <p:cNvGrpSpPr/>
          <p:nvPr/>
        </p:nvGrpSpPr>
        <p:grpSpPr>
          <a:xfrm rot="10800000">
            <a:off x="1382799" y="3661137"/>
            <a:ext cx="1560982" cy="865959"/>
            <a:chOff x="-1233037" y="914446"/>
            <a:chExt cx="1573823" cy="778776"/>
          </a:xfrm>
        </p:grpSpPr>
        <p:cxnSp>
          <p:nvCxnSpPr>
            <p:cNvPr id="40" name="Straight Connector 163"/>
            <p:cNvCxnSpPr/>
            <p:nvPr/>
          </p:nvCxnSpPr>
          <p:spPr>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164"/>
            <p:cNvCxnSpPr/>
            <p:nvPr/>
          </p:nvCxnSpPr>
          <p:spPr>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圆角矩形 25"/>
          <p:cNvSpPr/>
          <p:nvPr/>
        </p:nvSpPr>
        <p:spPr>
          <a:xfrm>
            <a:off x="562465" y="1467783"/>
            <a:ext cx="5420064" cy="441720"/>
          </a:xfrm>
          <a:prstGeom prst="roundRect">
            <a:avLst>
              <a:gd name="adj" fmla="val 0"/>
            </a:avLst>
          </a:prstGeom>
          <a:solidFill>
            <a:schemeClr val="bg1">
              <a:lumMod val="8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文本框 5"/>
          <p:cNvSpPr txBox="1"/>
          <p:nvPr/>
        </p:nvSpPr>
        <p:spPr>
          <a:xfrm>
            <a:off x="1792742" y="2072644"/>
            <a:ext cx="846707" cy="307777"/>
          </a:xfrm>
          <a:prstGeom prst="rect">
            <a:avLst/>
          </a:prstGeom>
          <a:noFill/>
        </p:spPr>
        <p:txBody>
          <a:bodyPr wrap="none" rtlCol="0">
            <a:spAutoFit/>
          </a:bodyPr>
          <a:lstStyle/>
          <a:p>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文本框 15"/>
          <p:cNvSpPr txBox="1"/>
          <p:nvPr/>
        </p:nvSpPr>
        <p:spPr>
          <a:xfrm>
            <a:off x="4114863" y="2072644"/>
            <a:ext cx="1263487"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irewall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a:xfrm>
            <a:off x="557971" y="1525527"/>
            <a:ext cx="1367683" cy="307777"/>
          </a:xfrm>
          <a:prstGeom prst="rect">
            <a:avLst/>
          </a:prstGeom>
          <a:noFill/>
        </p:spPr>
        <p:txBody>
          <a:bodyPr wrap="none" rtlCol="0">
            <a:spAutoFit/>
          </a:bodyPr>
          <a:lstStyle/>
          <a:p>
            <a:pPr algn="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cale</a:t>
            </a:r>
            <a:endPar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a:xfrm>
            <a:off x="580762" y="2072644"/>
            <a:ext cx="1332549" cy="523220"/>
          </a:xfrm>
          <a:prstGeom prst="rect">
            <a:avLst/>
          </a:prstGeom>
          <a:noFill/>
        </p:spPr>
        <p:txBody>
          <a:bodyPr wrap="squar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Networking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ype</a:t>
            </a:r>
            <a:endPar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a:xfrm>
            <a:off x="2485545" y="1525527"/>
            <a:ext cx="2736647" cy="307777"/>
          </a:xfrm>
          <a:prstGeom prst="rect">
            <a:avLst/>
          </a:prstGeom>
          <a:noFill/>
        </p:spPr>
        <p:txBody>
          <a:bodyPr wrap="none" rtlCol="0">
            <a:spAutoFit/>
          </a:bodyPr>
          <a:lstStyle/>
          <a:p>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&lt;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200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terminals; area &lt;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300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m²</a:t>
            </a:r>
          </a:p>
        </p:txBody>
      </p:sp>
      <p:cxnSp>
        <p:nvCxnSpPr>
          <p:cNvPr id="23" name="直接连接符 22"/>
          <p:cNvCxnSpPr/>
          <p:nvPr/>
        </p:nvCxnSpPr>
        <p:spPr>
          <a:xfrm>
            <a:off x="2163290" y="2905441"/>
            <a:ext cx="0" cy="15476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任意多边形 23"/>
          <p:cNvSpPr/>
          <p:nvPr/>
        </p:nvSpPr>
        <p:spPr>
          <a:xfrm>
            <a:off x="1803141" y="2543562"/>
            <a:ext cx="731913" cy="48938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945891" y="3522182"/>
            <a:ext cx="446281" cy="365138"/>
          </a:xfrm>
          <a:prstGeom prst="rect">
            <a:avLst/>
          </a:prstGeom>
          <a:noFill/>
        </p:spPr>
      </p:pic>
      <p:sp>
        <p:nvSpPr>
          <p:cNvPr id="34" name="Freeform 72"/>
          <p:cNvSpPr>
            <a:spLocks/>
          </p:cNvSpPr>
          <p:nvPr/>
        </p:nvSpPr>
        <p:spPr bwMode="auto">
          <a:xfrm rot="4483926">
            <a:off x="2448263" y="3088310"/>
            <a:ext cx="239764" cy="438005"/>
          </a:xfrm>
          <a:custGeom>
            <a:avLst/>
            <a:gdLst>
              <a:gd name="T0" fmla="*/ 336 w 336"/>
              <a:gd name="T1" fmla="*/ 358 h 358"/>
              <a:gd name="T2" fmla="*/ 52 w 336"/>
              <a:gd name="T3" fmla="*/ 126 h 358"/>
              <a:gd name="T4" fmla="*/ 145 w 336"/>
              <a:gd name="T5" fmla="*/ 139 h 358"/>
              <a:gd name="T6" fmla="*/ 0 w 336"/>
              <a:gd name="T7" fmla="*/ 0 h 358"/>
              <a:gd name="T8" fmla="*/ 283 w 336"/>
              <a:gd name="T9" fmla="*/ 192 h 358"/>
              <a:gd name="T10" fmla="*/ 164 w 336"/>
              <a:gd name="T11" fmla="*/ 172 h 358"/>
              <a:gd name="T12" fmla="*/ 336 w 336"/>
              <a:gd name="T13" fmla="*/ 358 h 358"/>
              <a:gd name="T14" fmla="*/ 0 60000 65536"/>
              <a:gd name="T15" fmla="*/ 0 60000 65536"/>
              <a:gd name="T16" fmla="*/ 0 60000 65536"/>
              <a:gd name="T17" fmla="*/ 0 60000 65536"/>
              <a:gd name="T18" fmla="*/ 0 60000 65536"/>
              <a:gd name="T19" fmla="*/ 0 60000 65536"/>
              <a:gd name="T20" fmla="*/ 0 60000 65536"/>
              <a:gd name="T21" fmla="*/ 0 w 336"/>
              <a:gd name="T22" fmla="*/ 0 h 358"/>
              <a:gd name="T23" fmla="*/ 336 w 336"/>
              <a:gd name="T24" fmla="*/ 358 h 3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6" h="358">
                <a:moveTo>
                  <a:pt x="336" y="358"/>
                </a:moveTo>
                <a:lnTo>
                  <a:pt x="52" y="126"/>
                </a:lnTo>
                <a:lnTo>
                  <a:pt x="145" y="139"/>
                </a:lnTo>
                <a:lnTo>
                  <a:pt x="0" y="0"/>
                </a:lnTo>
                <a:lnTo>
                  <a:pt x="283" y="192"/>
                </a:lnTo>
                <a:lnTo>
                  <a:pt x="164" y="172"/>
                </a:lnTo>
                <a:lnTo>
                  <a:pt x="336" y="358"/>
                </a:lnTo>
                <a:close/>
              </a:path>
            </a:pathLst>
          </a:custGeom>
          <a:solidFill>
            <a:schemeClr val="bg1">
              <a:lumMod val="65000"/>
            </a:schemeClr>
          </a:solidFill>
          <a:ln w="9525">
            <a:solidFill>
              <a:schemeClr val="bg1">
                <a:lumMod val="65000"/>
              </a:schemeClr>
            </a:solidFill>
            <a:round/>
            <a:headEnd/>
            <a:tailEnd/>
          </a:ln>
        </p:spPr>
        <p:txBody>
          <a:bodyPr lIns="45667" tIns="22832" rIns="45667" bIns="22832"/>
          <a:lstStyle/>
          <a:p>
            <a:pPr algn="ctr"/>
            <a:endParaRPr lang="zh-CN" altLang="en-US" sz="20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文本框 34"/>
          <p:cNvSpPr txBox="1"/>
          <p:nvPr/>
        </p:nvSpPr>
        <p:spPr>
          <a:xfrm>
            <a:off x="2403004" y="3351572"/>
            <a:ext cx="635110" cy="276999"/>
          </a:xfrm>
          <a:prstGeom prst="rect">
            <a:avLst/>
          </a:prstGeom>
          <a:noFill/>
        </p:spPr>
        <p:txBody>
          <a:bodyPr wrap="none" rtlCol="0">
            <a:spAutoFit/>
          </a:bodyPr>
          <a:lstStyle/>
          <a:p>
            <a:r>
              <a:rPr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3G/4G</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6" name="图片 158" descr="SAN网络-蓝.png"/>
          <p:cNvPicPr>
            <a:picLocks noChangeAspect="1"/>
          </p:cNvPicPr>
          <p:nvPr/>
        </p:nvPicPr>
        <p:blipFill>
          <a:blip r:embed="rId4" cstate="print"/>
          <a:stretch>
            <a:fillRect/>
          </a:stretch>
        </p:blipFill>
        <p:spPr>
          <a:xfrm>
            <a:off x="2881452" y="5100146"/>
            <a:ext cx="243218" cy="398465"/>
          </a:xfrm>
          <a:prstGeom prst="rect">
            <a:avLst/>
          </a:prstGeom>
        </p:spPr>
      </p:pic>
      <p:pic>
        <p:nvPicPr>
          <p:cNvPr id="37" name="图片 157" descr="故障链路.png"/>
          <p:cNvPicPr>
            <a:picLocks noChangeAspect="1"/>
          </p:cNvPicPr>
          <p:nvPr/>
        </p:nvPicPr>
        <p:blipFill>
          <a:blip r:embed="rId5" cstate="print"/>
          <a:stretch>
            <a:fillRect/>
          </a:stretch>
        </p:blipFill>
        <p:spPr>
          <a:xfrm>
            <a:off x="1991260" y="5132987"/>
            <a:ext cx="446281" cy="332783"/>
          </a:xfrm>
          <a:prstGeom prst="rect">
            <a:avLst/>
          </a:prstGeom>
        </p:spPr>
      </p:pic>
      <p:pic>
        <p:nvPicPr>
          <p:cNvPr id="38" name="图片 79" descr="PC.png">
            <a:extLst>
              <a:ext uri="{FF2B5EF4-FFF2-40B4-BE49-F238E27FC236}">
                <a16:creationId xmlns="" xmlns:a16="http://schemas.microsoft.com/office/drawing/2014/main" id="{4666702E-823D-4236-BF2F-880359158C83}"/>
              </a:ext>
            </a:extLst>
          </p:cNvPr>
          <p:cNvPicPr>
            <a:picLocks noChangeAspect="1"/>
          </p:cNvPicPr>
          <p:nvPr/>
        </p:nvPicPr>
        <p:blipFill>
          <a:blip r:embed="rId6" cstate="print"/>
          <a:stretch>
            <a:fillRect/>
          </a:stretch>
        </p:blipFill>
        <p:spPr>
          <a:xfrm>
            <a:off x="1203228" y="4366106"/>
            <a:ext cx="445506" cy="342149"/>
          </a:xfrm>
          <a:prstGeom prst="rect">
            <a:avLst/>
          </a:prstGeom>
        </p:spPr>
      </p:pic>
      <p:pic>
        <p:nvPicPr>
          <p:cNvPr id="43" name="图片 42" descr="云AP蓝.png"/>
          <p:cNvPicPr>
            <a:picLocks noChangeAspect="1"/>
          </p:cNvPicPr>
          <p:nvPr/>
        </p:nvPicPr>
        <p:blipFill>
          <a:blip r:embed="rId7" cstate="print"/>
          <a:stretch>
            <a:fillRect/>
          </a:stretch>
        </p:blipFill>
        <p:spPr>
          <a:xfrm>
            <a:off x="1972334" y="4376560"/>
            <a:ext cx="405405" cy="331695"/>
          </a:xfrm>
          <a:prstGeom prst="rect">
            <a:avLst/>
          </a:prstGeom>
        </p:spPr>
      </p:pic>
      <p:pic>
        <p:nvPicPr>
          <p:cNvPr id="44" name="图片 43" descr="云AP蓝.png"/>
          <p:cNvPicPr>
            <a:picLocks noChangeAspect="1"/>
          </p:cNvPicPr>
          <p:nvPr/>
        </p:nvPicPr>
        <p:blipFill>
          <a:blip r:embed="rId7" cstate="print"/>
          <a:stretch>
            <a:fillRect/>
          </a:stretch>
        </p:blipFill>
        <p:spPr>
          <a:xfrm>
            <a:off x="2800359" y="4376560"/>
            <a:ext cx="405405" cy="331695"/>
          </a:xfrm>
          <a:prstGeom prst="rect">
            <a:avLst/>
          </a:prstGeom>
        </p:spPr>
      </p:pic>
      <p:grpSp>
        <p:nvGrpSpPr>
          <p:cNvPr id="45" name="组合 758"/>
          <p:cNvGrpSpPr/>
          <p:nvPr/>
        </p:nvGrpSpPr>
        <p:grpSpPr bwMode="auto">
          <a:xfrm flipV="1">
            <a:off x="2045182" y="4798047"/>
            <a:ext cx="236214" cy="200032"/>
            <a:chOff x="7440613" y="4868863"/>
            <a:chExt cx="1019175" cy="828675"/>
          </a:xfrm>
          <a:solidFill>
            <a:schemeClr val="bg1">
              <a:lumMod val="50000"/>
            </a:schemeClr>
          </a:solidFill>
        </p:grpSpPr>
        <p:sp>
          <p:nvSpPr>
            <p:cNvPr id="46"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48" name="组合 758"/>
          <p:cNvGrpSpPr/>
          <p:nvPr/>
        </p:nvGrpSpPr>
        <p:grpSpPr bwMode="auto">
          <a:xfrm flipV="1">
            <a:off x="2874808" y="4798047"/>
            <a:ext cx="236214" cy="200032"/>
            <a:chOff x="7440613" y="4868863"/>
            <a:chExt cx="1019175" cy="828675"/>
          </a:xfrm>
          <a:solidFill>
            <a:schemeClr val="bg1">
              <a:lumMod val="50000"/>
            </a:schemeClr>
          </a:solidFill>
        </p:grpSpPr>
        <p:sp>
          <p:nvSpPr>
            <p:cNvPr id="49"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1" name="Group 161"/>
          <p:cNvGrpSpPr/>
          <p:nvPr/>
        </p:nvGrpSpPr>
        <p:grpSpPr>
          <a:xfrm rot="10800000">
            <a:off x="3900504" y="3661137"/>
            <a:ext cx="1560982" cy="865959"/>
            <a:chOff x="-1233037" y="914446"/>
            <a:chExt cx="1573823" cy="778776"/>
          </a:xfrm>
        </p:grpSpPr>
        <p:cxnSp>
          <p:nvCxnSpPr>
            <p:cNvPr id="52" name="Straight Connector 163"/>
            <p:cNvCxnSpPr/>
            <p:nvPr/>
          </p:nvCxnSpPr>
          <p:spPr>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164"/>
            <p:cNvCxnSpPr/>
            <p:nvPr/>
          </p:nvCxnSpPr>
          <p:spPr>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4" name="直接连接符 53"/>
          <p:cNvCxnSpPr/>
          <p:nvPr/>
        </p:nvCxnSpPr>
        <p:spPr>
          <a:xfrm>
            <a:off x="4680995" y="2905441"/>
            <a:ext cx="0" cy="15476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任意多边形 54"/>
          <p:cNvSpPr/>
          <p:nvPr/>
        </p:nvSpPr>
        <p:spPr>
          <a:xfrm>
            <a:off x="4320846" y="2543562"/>
            <a:ext cx="731913" cy="48938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9" name="图片 158" descr="SAN网络-蓝.png"/>
          <p:cNvPicPr>
            <a:picLocks noChangeAspect="1"/>
          </p:cNvPicPr>
          <p:nvPr/>
        </p:nvPicPr>
        <p:blipFill>
          <a:blip r:embed="rId4" cstate="print"/>
          <a:stretch>
            <a:fillRect/>
          </a:stretch>
        </p:blipFill>
        <p:spPr>
          <a:xfrm>
            <a:off x="5399157" y="5100146"/>
            <a:ext cx="243218" cy="398465"/>
          </a:xfrm>
          <a:prstGeom prst="rect">
            <a:avLst/>
          </a:prstGeom>
        </p:spPr>
      </p:pic>
      <p:pic>
        <p:nvPicPr>
          <p:cNvPr id="60" name="图片 157" descr="故障链路.png"/>
          <p:cNvPicPr>
            <a:picLocks noChangeAspect="1"/>
          </p:cNvPicPr>
          <p:nvPr/>
        </p:nvPicPr>
        <p:blipFill>
          <a:blip r:embed="rId5" cstate="print"/>
          <a:stretch>
            <a:fillRect/>
          </a:stretch>
        </p:blipFill>
        <p:spPr>
          <a:xfrm>
            <a:off x="4508965" y="5132987"/>
            <a:ext cx="446281" cy="332783"/>
          </a:xfrm>
          <a:prstGeom prst="rect">
            <a:avLst/>
          </a:prstGeom>
        </p:spPr>
      </p:pic>
      <p:pic>
        <p:nvPicPr>
          <p:cNvPr id="61" name="图片 79" descr="PC.png">
            <a:extLst>
              <a:ext uri="{FF2B5EF4-FFF2-40B4-BE49-F238E27FC236}">
                <a16:creationId xmlns="" xmlns:a16="http://schemas.microsoft.com/office/drawing/2014/main" id="{4666702E-823D-4236-BF2F-880359158C83}"/>
              </a:ext>
            </a:extLst>
          </p:cNvPr>
          <p:cNvPicPr>
            <a:picLocks noChangeAspect="1"/>
          </p:cNvPicPr>
          <p:nvPr/>
        </p:nvPicPr>
        <p:blipFill>
          <a:blip r:embed="rId6" cstate="print"/>
          <a:stretch>
            <a:fillRect/>
          </a:stretch>
        </p:blipFill>
        <p:spPr>
          <a:xfrm>
            <a:off x="3720933" y="4366106"/>
            <a:ext cx="445506" cy="342149"/>
          </a:xfrm>
          <a:prstGeom prst="rect">
            <a:avLst/>
          </a:prstGeom>
        </p:spPr>
      </p:pic>
      <p:pic>
        <p:nvPicPr>
          <p:cNvPr id="62" name="图片 61" descr="云AP蓝.png"/>
          <p:cNvPicPr>
            <a:picLocks noChangeAspect="1"/>
          </p:cNvPicPr>
          <p:nvPr/>
        </p:nvPicPr>
        <p:blipFill>
          <a:blip r:embed="rId7" cstate="print"/>
          <a:stretch>
            <a:fillRect/>
          </a:stretch>
        </p:blipFill>
        <p:spPr>
          <a:xfrm>
            <a:off x="4490039" y="4376560"/>
            <a:ext cx="405405" cy="331695"/>
          </a:xfrm>
          <a:prstGeom prst="rect">
            <a:avLst/>
          </a:prstGeom>
        </p:spPr>
      </p:pic>
      <p:pic>
        <p:nvPicPr>
          <p:cNvPr id="63" name="图片 62" descr="云AP蓝.png"/>
          <p:cNvPicPr>
            <a:picLocks noChangeAspect="1"/>
          </p:cNvPicPr>
          <p:nvPr/>
        </p:nvPicPr>
        <p:blipFill>
          <a:blip r:embed="rId7" cstate="print"/>
          <a:stretch>
            <a:fillRect/>
          </a:stretch>
        </p:blipFill>
        <p:spPr>
          <a:xfrm>
            <a:off x="5318064" y="4376560"/>
            <a:ext cx="405405" cy="331695"/>
          </a:xfrm>
          <a:prstGeom prst="rect">
            <a:avLst/>
          </a:prstGeom>
        </p:spPr>
      </p:pic>
      <p:grpSp>
        <p:nvGrpSpPr>
          <p:cNvPr id="64" name="组合 758"/>
          <p:cNvGrpSpPr/>
          <p:nvPr/>
        </p:nvGrpSpPr>
        <p:grpSpPr bwMode="auto">
          <a:xfrm flipV="1">
            <a:off x="4562887" y="4798047"/>
            <a:ext cx="236214" cy="200032"/>
            <a:chOff x="7440613" y="4868863"/>
            <a:chExt cx="1019175" cy="828675"/>
          </a:xfrm>
          <a:solidFill>
            <a:schemeClr val="bg1">
              <a:lumMod val="50000"/>
            </a:schemeClr>
          </a:solidFill>
        </p:grpSpPr>
        <p:sp>
          <p:nvSpPr>
            <p:cNvPr id="65"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67" name="组合 758"/>
          <p:cNvGrpSpPr/>
          <p:nvPr/>
        </p:nvGrpSpPr>
        <p:grpSpPr bwMode="auto">
          <a:xfrm flipV="1">
            <a:off x="5392513" y="4798047"/>
            <a:ext cx="236214" cy="200032"/>
            <a:chOff x="7440613" y="4868863"/>
            <a:chExt cx="1019175" cy="828675"/>
          </a:xfrm>
          <a:solidFill>
            <a:schemeClr val="bg1">
              <a:lumMod val="50000"/>
            </a:schemeClr>
          </a:solidFill>
        </p:grpSpPr>
        <p:sp>
          <p:nvSpPr>
            <p:cNvPr id="68"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71"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57854" y="3515645"/>
            <a:ext cx="446281" cy="365139"/>
          </a:xfrm>
          <a:prstGeom prst="rect">
            <a:avLst/>
          </a:prstGeom>
        </p:spPr>
      </p:pic>
    </p:spTree>
    <p:extLst>
      <p:ext uri="{BB962C8B-B14F-4D97-AF65-F5344CB8AC3E}">
        <p14:creationId xmlns:p14="http://schemas.microsoft.com/office/powerpoint/2010/main" val="35187546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dirty="0" smtClean="0">
                <a:sym typeface="Huawei Sans" panose="020C0503030203020204" pitchFamily="34" charset="0"/>
              </a:rPr>
              <a:t>Egress </a:t>
            </a:r>
            <a:r>
              <a:rPr dirty="0">
                <a:sym typeface="Huawei Sans" panose="020C0503030203020204" pitchFamily="34" charset="0"/>
              </a:rPr>
              <a:t>Gateway + </a:t>
            </a:r>
            <a:r>
              <a:rPr lang="en-US" dirty="0" smtClean="0">
                <a:sym typeface="Huawei Sans" panose="020C0503030203020204" pitchFamily="34" charset="0"/>
              </a:rPr>
              <a:t>L</a:t>
            </a:r>
            <a:r>
              <a:rPr lang="en-US" altLang="zh-CN" dirty="0" smtClean="0">
                <a:sym typeface="Huawei Sans" panose="020C0503030203020204" pitchFamily="34" charset="0"/>
              </a:rPr>
              <a:t>ayer </a:t>
            </a:r>
            <a:r>
              <a:rPr dirty="0" smtClean="0">
                <a:sym typeface="Huawei Sans" panose="020C0503030203020204" pitchFamily="34" charset="0"/>
              </a:rPr>
              <a:t>2 </a:t>
            </a:r>
            <a:r>
              <a:rPr dirty="0">
                <a:sym typeface="Huawei Sans" panose="020C0503030203020204" pitchFamily="34" charset="0"/>
              </a:rPr>
              <a:t>Switch + AP</a:t>
            </a:r>
          </a:p>
        </p:txBody>
      </p:sp>
      <p:sp>
        <p:nvSpPr>
          <p:cNvPr id="29" name="矩形 28"/>
          <p:cNvSpPr>
            <a:spLocks noChangeArrowheads="1"/>
          </p:cNvSpPr>
          <p:nvPr/>
        </p:nvSpPr>
        <p:spPr bwMode="auto">
          <a:xfrm>
            <a:off x="6291094" y="1364495"/>
            <a:ext cx="5261313" cy="4524315"/>
          </a:xfrm>
          <a:prstGeom prst="rect">
            <a:avLst/>
          </a:prstGeom>
          <a:noFill/>
          <a:ln w="9525">
            <a:noFill/>
            <a:miter lim="800000"/>
            <a:headEnd/>
            <a:tailEnd/>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914400" fontAlgn="auto">
              <a:spcBef>
                <a:spcPts val="600"/>
              </a:spcBef>
              <a:spcAft>
                <a:spcPts val="600"/>
              </a:spcAft>
              <a:buSzPct val="60000"/>
            </a:pPr>
            <a:r>
              <a:rPr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Overview</a:t>
            </a:r>
          </a:p>
          <a:p>
            <a:pPr marL="177800" indent="-177800" fontAlgn="auto">
              <a:spcBef>
                <a:spcPts val="6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Applies to small- and medium-sized clothing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stores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retail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stores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etc.</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egress gateway provides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features</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such as WAN access, DHCP, and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NAT</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Layer 2 switch</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provides </a:t>
            </a:r>
            <a:r>
              <a:rPr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PoE</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extended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access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wired terminal access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functions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provide access services for</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wireless terminal</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site</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APs support mesh networking.</a:t>
            </a:r>
          </a:p>
          <a:p>
            <a:pPr marL="177800" indent="-177800" fontAlgn="auto">
              <a:spcBef>
                <a:spcPts val="600"/>
              </a:spcBef>
              <a:spcAft>
                <a:spcPts val="300"/>
              </a:spcAft>
              <a:buSzPct val="100000"/>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firewall is deployed at the egress for scenarios where advanced security features, including URL filtering, security protection, and antivirus, need to be met</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400" fontAlgn="auto">
              <a:spcBef>
                <a:spcPts val="600"/>
              </a:spcBef>
              <a:spcAft>
                <a:spcPts val="600"/>
              </a:spcAft>
              <a:buSzPct val="60000"/>
            </a:pPr>
            <a:r>
              <a:rPr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Constraints</a:t>
            </a:r>
            <a:endParaRPr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 cloud management mode</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do not support Eth-Trunks and cannot connect to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switch</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through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Eth-Trunks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switches</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need to be stacked,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it is recommended to deploy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multi</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ple layers of switches.</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AR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can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be deployed only in a single-node system.</a:t>
            </a:r>
          </a:p>
        </p:txBody>
      </p:sp>
      <p:sp>
        <p:nvSpPr>
          <p:cNvPr id="3" name="圆角矩形 2"/>
          <p:cNvSpPr/>
          <p:nvPr/>
        </p:nvSpPr>
        <p:spPr>
          <a:xfrm>
            <a:off x="586732" y="1593993"/>
            <a:ext cx="5413598" cy="4606781"/>
          </a:xfrm>
          <a:prstGeom prst="roundRect">
            <a:avLst>
              <a:gd name="adj" fmla="val 0"/>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8" name="Group 161"/>
          <p:cNvGrpSpPr/>
          <p:nvPr/>
        </p:nvGrpSpPr>
        <p:grpSpPr>
          <a:xfrm rot="10800000">
            <a:off x="1410125" y="4156074"/>
            <a:ext cx="1560982" cy="865959"/>
            <a:chOff x="-1233037" y="914446"/>
            <a:chExt cx="1573823" cy="778776"/>
          </a:xfrm>
        </p:grpSpPr>
        <p:cxnSp>
          <p:nvCxnSpPr>
            <p:cNvPr id="70" name="Straight Connector 163"/>
            <p:cNvCxnSpPr/>
            <p:nvPr/>
          </p:nvCxnSpPr>
          <p:spPr>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164"/>
            <p:cNvCxnSpPr/>
            <p:nvPr/>
          </p:nvCxnSpPr>
          <p:spPr>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圆角矩形 25"/>
          <p:cNvSpPr/>
          <p:nvPr/>
        </p:nvSpPr>
        <p:spPr>
          <a:xfrm>
            <a:off x="586732" y="1170729"/>
            <a:ext cx="5413598" cy="441720"/>
          </a:xfrm>
          <a:prstGeom prst="roundRect">
            <a:avLst>
              <a:gd name="adj" fmla="val 0"/>
            </a:avLst>
          </a:prstGeom>
          <a:solidFill>
            <a:schemeClr val="bg1">
              <a:lumMod val="8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文本框 5"/>
          <p:cNvSpPr txBox="1"/>
          <p:nvPr/>
        </p:nvSpPr>
        <p:spPr>
          <a:xfrm>
            <a:off x="1173343" y="1953585"/>
            <a:ext cx="1965006" cy="276999"/>
          </a:xfrm>
          <a:prstGeom prst="rect">
            <a:avLst/>
          </a:prstGeom>
          <a:noFill/>
        </p:spPr>
        <p:txBody>
          <a:bodyPr wrap="square" rtlCol="0">
            <a:spAutoFit/>
          </a:bodyPr>
          <a:lstStyle/>
          <a:p>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ayer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a:xfrm>
            <a:off x="586732" y="1233913"/>
            <a:ext cx="1431854" cy="307777"/>
          </a:xfrm>
          <a:prstGeom prst="rect">
            <a:avLst/>
          </a:prstGeom>
          <a:noFill/>
        </p:spPr>
        <p:txBody>
          <a:bodyPr wrap="squar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cale</a:t>
            </a:r>
            <a:endPar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a:xfrm>
            <a:off x="540171" y="1642797"/>
            <a:ext cx="1850066" cy="307777"/>
          </a:xfrm>
          <a:prstGeom prst="rect">
            <a:avLst/>
          </a:prstGeom>
          <a:noFill/>
        </p:spPr>
        <p:txBody>
          <a:bodyPr wrap="squar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Networking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ype</a:t>
            </a:r>
            <a:endPar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连接符 22"/>
          <p:cNvCxnSpPr/>
          <p:nvPr/>
        </p:nvCxnSpPr>
        <p:spPr>
          <a:xfrm>
            <a:off x="2190616" y="2608387"/>
            <a:ext cx="0" cy="251883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任意多边形 23"/>
          <p:cNvSpPr/>
          <p:nvPr/>
        </p:nvSpPr>
        <p:spPr>
          <a:xfrm>
            <a:off x="1830467" y="2246508"/>
            <a:ext cx="731913" cy="48938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973217" y="3225128"/>
            <a:ext cx="446281" cy="365138"/>
          </a:xfrm>
          <a:prstGeom prst="rect">
            <a:avLst/>
          </a:prstGeom>
          <a:noFill/>
        </p:spPr>
      </p:pic>
      <p:sp>
        <p:nvSpPr>
          <p:cNvPr id="34" name="Freeform 72"/>
          <p:cNvSpPr>
            <a:spLocks/>
          </p:cNvSpPr>
          <p:nvPr/>
        </p:nvSpPr>
        <p:spPr bwMode="auto">
          <a:xfrm rot="4483926">
            <a:off x="2475589" y="2791256"/>
            <a:ext cx="239764" cy="438005"/>
          </a:xfrm>
          <a:custGeom>
            <a:avLst/>
            <a:gdLst>
              <a:gd name="T0" fmla="*/ 336 w 336"/>
              <a:gd name="T1" fmla="*/ 358 h 358"/>
              <a:gd name="T2" fmla="*/ 52 w 336"/>
              <a:gd name="T3" fmla="*/ 126 h 358"/>
              <a:gd name="T4" fmla="*/ 145 w 336"/>
              <a:gd name="T5" fmla="*/ 139 h 358"/>
              <a:gd name="T6" fmla="*/ 0 w 336"/>
              <a:gd name="T7" fmla="*/ 0 h 358"/>
              <a:gd name="T8" fmla="*/ 283 w 336"/>
              <a:gd name="T9" fmla="*/ 192 h 358"/>
              <a:gd name="T10" fmla="*/ 164 w 336"/>
              <a:gd name="T11" fmla="*/ 172 h 358"/>
              <a:gd name="T12" fmla="*/ 336 w 336"/>
              <a:gd name="T13" fmla="*/ 358 h 358"/>
              <a:gd name="T14" fmla="*/ 0 60000 65536"/>
              <a:gd name="T15" fmla="*/ 0 60000 65536"/>
              <a:gd name="T16" fmla="*/ 0 60000 65536"/>
              <a:gd name="T17" fmla="*/ 0 60000 65536"/>
              <a:gd name="T18" fmla="*/ 0 60000 65536"/>
              <a:gd name="T19" fmla="*/ 0 60000 65536"/>
              <a:gd name="T20" fmla="*/ 0 60000 65536"/>
              <a:gd name="T21" fmla="*/ 0 w 336"/>
              <a:gd name="T22" fmla="*/ 0 h 358"/>
              <a:gd name="T23" fmla="*/ 336 w 336"/>
              <a:gd name="T24" fmla="*/ 358 h 3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6" h="358">
                <a:moveTo>
                  <a:pt x="336" y="358"/>
                </a:moveTo>
                <a:lnTo>
                  <a:pt x="52" y="126"/>
                </a:lnTo>
                <a:lnTo>
                  <a:pt x="145" y="139"/>
                </a:lnTo>
                <a:lnTo>
                  <a:pt x="0" y="0"/>
                </a:lnTo>
                <a:lnTo>
                  <a:pt x="283" y="192"/>
                </a:lnTo>
                <a:lnTo>
                  <a:pt x="164" y="172"/>
                </a:lnTo>
                <a:lnTo>
                  <a:pt x="336" y="358"/>
                </a:lnTo>
                <a:close/>
              </a:path>
            </a:pathLst>
          </a:custGeom>
          <a:solidFill>
            <a:schemeClr val="bg1">
              <a:lumMod val="65000"/>
            </a:schemeClr>
          </a:solidFill>
          <a:ln w="9525">
            <a:solidFill>
              <a:schemeClr val="bg1">
                <a:lumMod val="65000"/>
              </a:schemeClr>
            </a:solidFill>
            <a:round/>
            <a:headEnd/>
            <a:tailEnd/>
          </a:ln>
        </p:spPr>
        <p:txBody>
          <a:bodyPr lIns="45667" tIns="22832" rIns="45667" bIns="22832"/>
          <a:lstStyle/>
          <a:p>
            <a:pPr algn="ctr"/>
            <a:endParaRPr lang="zh-CN" altLang="en-US" sz="20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文本框 34"/>
          <p:cNvSpPr txBox="1"/>
          <p:nvPr/>
        </p:nvSpPr>
        <p:spPr>
          <a:xfrm>
            <a:off x="2430330" y="3054518"/>
            <a:ext cx="635110" cy="276999"/>
          </a:xfrm>
          <a:prstGeom prst="rect">
            <a:avLst/>
          </a:prstGeom>
          <a:noFill/>
        </p:spPr>
        <p:txBody>
          <a:bodyPr wrap="none" rtlCol="0">
            <a:spAutoFit/>
          </a:bodyPr>
          <a:lstStyle/>
          <a:p>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3G/4G</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6" name="图片 158" descr="SAN网络-蓝.png"/>
          <p:cNvPicPr>
            <a:picLocks noChangeAspect="1"/>
          </p:cNvPicPr>
          <p:nvPr/>
        </p:nvPicPr>
        <p:blipFill>
          <a:blip r:embed="rId4" cstate="print"/>
          <a:stretch>
            <a:fillRect/>
          </a:stretch>
        </p:blipFill>
        <p:spPr>
          <a:xfrm>
            <a:off x="2908778" y="5690190"/>
            <a:ext cx="243218" cy="398465"/>
          </a:xfrm>
          <a:prstGeom prst="rect">
            <a:avLst/>
          </a:prstGeom>
        </p:spPr>
      </p:pic>
      <p:pic>
        <p:nvPicPr>
          <p:cNvPr id="37" name="图片 157" descr="故障链路.png"/>
          <p:cNvPicPr>
            <a:picLocks noChangeAspect="1"/>
          </p:cNvPicPr>
          <p:nvPr/>
        </p:nvPicPr>
        <p:blipFill>
          <a:blip r:embed="rId5" cstate="print"/>
          <a:stretch>
            <a:fillRect/>
          </a:stretch>
        </p:blipFill>
        <p:spPr>
          <a:xfrm>
            <a:off x="2018586" y="5723031"/>
            <a:ext cx="446281" cy="332783"/>
          </a:xfrm>
          <a:prstGeom prst="rect">
            <a:avLst/>
          </a:prstGeom>
        </p:spPr>
      </p:pic>
      <p:pic>
        <p:nvPicPr>
          <p:cNvPr id="38" name="图片 79" descr="PC.png">
            <a:extLst>
              <a:ext uri="{FF2B5EF4-FFF2-40B4-BE49-F238E27FC236}">
                <a16:creationId xmlns="" xmlns:a16="http://schemas.microsoft.com/office/drawing/2014/main" id="{4666702E-823D-4236-BF2F-880359158C83}"/>
              </a:ext>
            </a:extLst>
          </p:cNvPr>
          <p:cNvPicPr>
            <a:picLocks noChangeAspect="1"/>
          </p:cNvPicPr>
          <p:nvPr/>
        </p:nvPicPr>
        <p:blipFill>
          <a:blip r:embed="rId6" cstate="print"/>
          <a:stretch>
            <a:fillRect/>
          </a:stretch>
        </p:blipFill>
        <p:spPr>
          <a:xfrm>
            <a:off x="1230554" y="4956150"/>
            <a:ext cx="445506" cy="342149"/>
          </a:xfrm>
          <a:prstGeom prst="rect">
            <a:avLst/>
          </a:prstGeom>
        </p:spPr>
      </p:pic>
      <p:pic>
        <p:nvPicPr>
          <p:cNvPr id="43" name="图片 42" descr="云AP蓝.png"/>
          <p:cNvPicPr>
            <a:picLocks noChangeAspect="1"/>
          </p:cNvPicPr>
          <p:nvPr/>
        </p:nvPicPr>
        <p:blipFill>
          <a:blip r:embed="rId7" cstate="print"/>
          <a:stretch>
            <a:fillRect/>
          </a:stretch>
        </p:blipFill>
        <p:spPr>
          <a:xfrm>
            <a:off x="1999660" y="4966604"/>
            <a:ext cx="405405" cy="331695"/>
          </a:xfrm>
          <a:prstGeom prst="rect">
            <a:avLst/>
          </a:prstGeom>
        </p:spPr>
      </p:pic>
      <p:pic>
        <p:nvPicPr>
          <p:cNvPr id="44" name="图片 43" descr="云AP蓝.png"/>
          <p:cNvPicPr>
            <a:picLocks noChangeAspect="1"/>
          </p:cNvPicPr>
          <p:nvPr/>
        </p:nvPicPr>
        <p:blipFill>
          <a:blip r:embed="rId7" cstate="print"/>
          <a:stretch>
            <a:fillRect/>
          </a:stretch>
        </p:blipFill>
        <p:spPr>
          <a:xfrm>
            <a:off x="2827685" y="4966604"/>
            <a:ext cx="405405" cy="331695"/>
          </a:xfrm>
          <a:prstGeom prst="rect">
            <a:avLst/>
          </a:prstGeom>
        </p:spPr>
      </p:pic>
      <p:grpSp>
        <p:nvGrpSpPr>
          <p:cNvPr id="45" name="组合 758"/>
          <p:cNvGrpSpPr/>
          <p:nvPr/>
        </p:nvGrpSpPr>
        <p:grpSpPr bwMode="auto">
          <a:xfrm flipV="1">
            <a:off x="2072508" y="5388091"/>
            <a:ext cx="236214" cy="200032"/>
            <a:chOff x="7440613" y="4868863"/>
            <a:chExt cx="1019175" cy="828675"/>
          </a:xfrm>
          <a:solidFill>
            <a:schemeClr val="bg1">
              <a:lumMod val="50000"/>
            </a:schemeClr>
          </a:solidFill>
        </p:grpSpPr>
        <p:sp>
          <p:nvSpPr>
            <p:cNvPr id="46"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48" name="组合 758"/>
          <p:cNvGrpSpPr/>
          <p:nvPr/>
        </p:nvGrpSpPr>
        <p:grpSpPr bwMode="auto">
          <a:xfrm flipV="1">
            <a:off x="2902134" y="5388091"/>
            <a:ext cx="236214" cy="200032"/>
            <a:chOff x="7440613" y="4868863"/>
            <a:chExt cx="1019175" cy="828675"/>
          </a:xfrm>
          <a:solidFill>
            <a:schemeClr val="bg1">
              <a:lumMod val="50000"/>
            </a:schemeClr>
          </a:solidFill>
        </p:grpSpPr>
        <p:sp>
          <p:nvSpPr>
            <p:cNvPr id="49"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56" name="图片 76" descr="接入交换机.png"/>
          <p:cNvPicPr>
            <a:picLocks noChangeAspect="1"/>
          </p:cNvPicPr>
          <p:nvPr/>
        </p:nvPicPr>
        <p:blipFill>
          <a:blip r:embed="rId8" cstate="print"/>
          <a:stretch>
            <a:fillRect/>
          </a:stretch>
        </p:blipFill>
        <p:spPr>
          <a:xfrm>
            <a:off x="1984527" y="4029357"/>
            <a:ext cx="405710" cy="331945"/>
          </a:xfrm>
          <a:prstGeom prst="rect">
            <a:avLst/>
          </a:prstGeom>
        </p:spPr>
      </p:pic>
      <p:grpSp>
        <p:nvGrpSpPr>
          <p:cNvPr id="73" name="Group 161"/>
          <p:cNvGrpSpPr/>
          <p:nvPr/>
        </p:nvGrpSpPr>
        <p:grpSpPr>
          <a:xfrm rot="10800000">
            <a:off x="3991105" y="4156074"/>
            <a:ext cx="1560982" cy="865959"/>
            <a:chOff x="-1233037" y="914446"/>
            <a:chExt cx="1573823" cy="778776"/>
          </a:xfrm>
        </p:grpSpPr>
        <p:cxnSp>
          <p:nvCxnSpPr>
            <p:cNvPr id="74" name="Straight Connector 163"/>
            <p:cNvCxnSpPr/>
            <p:nvPr/>
          </p:nvCxnSpPr>
          <p:spPr>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164"/>
            <p:cNvCxnSpPr/>
            <p:nvPr/>
          </p:nvCxnSpPr>
          <p:spPr>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7" name="直接连接符 76"/>
          <p:cNvCxnSpPr/>
          <p:nvPr/>
        </p:nvCxnSpPr>
        <p:spPr>
          <a:xfrm>
            <a:off x="4771596" y="2608387"/>
            <a:ext cx="0" cy="251883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任意多边形 77"/>
          <p:cNvSpPr/>
          <p:nvPr/>
        </p:nvSpPr>
        <p:spPr>
          <a:xfrm>
            <a:off x="4411447" y="2246508"/>
            <a:ext cx="731913" cy="48938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2" name="图片 158" descr="SAN网络-蓝.png"/>
          <p:cNvPicPr>
            <a:picLocks noChangeAspect="1"/>
          </p:cNvPicPr>
          <p:nvPr/>
        </p:nvPicPr>
        <p:blipFill>
          <a:blip r:embed="rId4" cstate="print"/>
          <a:stretch>
            <a:fillRect/>
          </a:stretch>
        </p:blipFill>
        <p:spPr>
          <a:xfrm>
            <a:off x="5489758" y="5690190"/>
            <a:ext cx="243218" cy="398465"/>
          </a:xfrm>
          <a:prstGeom prst="rect">
            <a:avLst/>
          </a:prstGeom>
        </p:spPr>
      </p:pic>
      <p:pic>
        <p:nvPicPr>
          <p:cNvPr id="83" name="图片 157" descr="故障链路.png"/>
          <p:cNvPicPr>
            <a:picLocks noChangeAspect="1"/>
          </p:cNvPicPr>
          <p:nvPr/>
        </p:nvPicPr>
        <p:blipFill>
          <a:blip r:embed="rId5" cstate="print"/>
          <a:stretch>
            <a:fillRect/>
          </a:stretch>
        </p:blipFill>
        <p:spPr>
          <a:xfrm>
            <a:off x="4599566" y="5723031"/>
            <a:ext cx="446281" cy="332783"/>
          </a:xfrm>
          <a:prstGeom prst="rect">
            <a:avLst/>
          </a:prstGeom>
        </p:spPr>
      </p:pic>
      <p:pic>
        <p:nvPicPr>
          <p:cNvPr id="84" name="图片 79" descr="PC.png">
            <a:extLst>
              <a:ext uri="{FF2B5EF4-FFF2-40B4-BE49-F238E27FC236}">
                <a16:creationId xmlns="" xmlns:a16="http://schemas.microsoft.com/office/drawing/2014/main" id="{4666702E-823D-4236-BF2F-880359158C83}"/>
              </a:ext>
            </a:extLst>
          </p:cNvPr>
          <p:cNvPicPr>
            <a:picLocks noChangeAspect="1"/>
          </p:cNvPicPr>
          <p:nvPr/>
        </p:nvPicPr>
        <p:blipFill>
          <a:blip r:embed="rId6" cstate="print"/>
          <a:stretch>
            <a:fillRect/>
          </a:stretch>
        </p:blipFill>
        <p:spPr>
          <a:xfrm>
            <a:off x="3811534" y="4956150"/>
            <a:ext cx="445506" cy="342149"/>
          </a:xfrm>
          <a:prstGeom prst="rect">
            <a:avLst/>
          </a:prstGeom>
        </p:spPr>
      </p:pic>
      <p:pic>
        <p:nvPicPr>
          <p:cNvPr id="85" name="图片 84" descr="云AP蓝.png"/>
          <p:cNvPicPr>
            <a:picLocks noChangeAspect="1"/>
          </p:cNvPicPr>
          <p:nvPr/>
        </p:nvPicPr>
        <p:blipFill>
          <a:blip r:embed="rId7" cstate="print"/>
          <a:stretch>
            <a:fillRect/>
          </a:stretch>
        </p:blipFill>
        <p:spPr>
          <a:xfrm>
            <a:off x="4580640" y="4966604"/>
            <a:ext cx="405405" cy="331695"/>
          </a:xfrm>
          <a:prstGeom prst="rect">
            <a:avLst/>
          </a:prstGeom>
        </p:spPr>
      </p:pic>
      <p:pic>
        <p:nvPicPr>
          <p:cNvPr id="86" name="图片 85" descr="云AP蓝.png"/>
          <p:cNvPicPr>
            <a:picLocks noChangeAspect="1"/>
          </p:cNvPicPr>
          <p:nvPr/>
        </p:nvPicPr>
        <p:blipFill>
          <a:blip r:embed="rId7" cstate="print"/>
          <a:stretch>
            <a:fillRect/>
          </a:stretch>
        </p:blipFill>
        <p:spPr>
          <a:xfrm>
            <a:off x="5408665" y="4966604"/>
            <a:ext cx="405405" cy="331695"/>
          </a:xfrm>
          <a:prstGeom prst="rect">
            <a:avLst/>
          </a:prstGeom>
        </p:spPr>
      </p:pic>
      <p:grpSp>
        <p:nvGrpSpPr>
          <p:cNvPr id="87" name="组合 758"/>
          <p:cNvGrpSpPr/>
          <p:nvPr/>
        </p:nvGrpSpPr>
        <p:grpSpPr bwMode="auto">
          <a:xfrm flipV="1">
            <a:off x="4653488" y="5388091"/>
            <a:ext cx="236214" cy="200032"/>
            <a:chOff x="7440613" y="4868863"/>
            <a:chExt cx="1019175" cy="828675"/>
          </a:xfrm>
          <a:solidFill>
            <a:schemeClr val="bg1">
              <a:lumMod val="50000"/>
            </a:schemeClr>
          </a:solidFill>
        </p:grpSpPr>
        <p:sp>
          <p:nvSpPr>
            <p:cNvPr id="88"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9"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90" name="组合 758"/>
          <p:cNvGrpSpPr/>
          <p:nvPr/>
        </p:nvGrpSpPr>
        <p:grpSpPr bwMode="auto">
          <a:xfrm flipV="1">
            <a:off x="5483114" y="5388091"/>
            <a:ext cx="236214" cy="200032"/>
            <a:chOff x="7440613" y="4868863"/>
            <a:chExt cx="1019175" cy="828675"/>
          </a:xfrm>
          <a:solidFill>
            <a:schemeClr val="bg1">
              <a:lumMod val="50000"/>
            </a:schemeClr>
          </a:solidFill>
        </p:grpSpPr>
        <p:sp>
          <p:nvSpPr>
            <p:cNvPr id="91"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2"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93" name="图片 76" descr="接入交换机.png"/>
          <p:cNvPicPr>
            <a:picLocks noChangeAspect="1"/>
          </p:cNvPicPr>
          <p:nvPr/>
        </p:nvPicPr>
        <p:blipFill>
          <a:blip r:embed="rId8" cstate="print"/>
          <a:stretch>
            <a:fillRect/>
          </a:stretch>
        </p:blipFill>
        <p:spPr>
          <a:xfrm>
            <a:off x="4565507" y="4029357"/>
            <a:ext cx="405710" cy="331945"/>
          </a:xfrm>
          <a:prstGeom prst="rect">
            <a:avLst/>
          </a:prstGeom>
        </p:spPr>
      </p:pic>
      <p:pic>
        <p:nvPicPr>
          <p:cNvPr id="95"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59785" y="3225902"/>
            <a:ext cx="446281" cy="365139"/>
          </a:xfrm>
          <a:prstGeom prst="rect">
            <a:avLst/>
          </a:prstGeom>
        </p:spPr>
      </p:pic>
      <p:sp>
        <p:nvSpPr>
          <p:cNvPr id="51" name="文本框 50"/>
          <p:cNvSpPr txBox="1"/>
          <p:nvPr/>
        </p:nvSpPr>
        <p:spPr>
          <a:xfrm>
            <a:off x="2466732" y="1233913"/>
            <a:ext cx="2938625" cy="307777"/>
          </a:xfrm>
          <a:prstGeom prst="rect">
            <a:avLst/>
          </a:prstGeom>
          <a:noFill/>
        </p:spPr>
        <p:txBody>
          <a:bodyPr wrap="none" rtlCol="0">
            <a:spAutoFit/>
          </a:bodyPr>
          <a:lstStyle/>
          <a:p>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&lt;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2000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terminals; area &lt;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300</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0</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m²</a:t>
            </a:r>
          </a:p>
        </p:txBody>
      </p:sp>
      <p:sp>
        <p:nvSpPr>
          <p:cNvPr id="52" name="文本框 51"/>
          <p:cNvSpPr txBox="1"/>
          <p:nvPr/>
        </p:nvSpPr>
        <p:spPr>
          <a:xfrm>
            <a:off x="3633972" y="1939722"/>
            <a:ext cx="2310456" cy="276999"/>
          </a:xfrm>
          <a:prstGeom prst="rect">
            <a:avLst/>
          </a:prstGeom>
          <a:noFill/>
        </p:spPr>
        <p:txBody>
          <a:bodyPr wrap="square" rtlCol="0">
            <a:spAutoFit/>
          </a:bodyPr>
          <a:lstStyle/>
          <a:p>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ayer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206362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dirty="0" smtClean="0">
                <a:sym typeface="Huawei Sans" panose="020C0503030203020204" pitchFamily="34" charset="0"/>
              </a:rPr>
              <a:t>Egress Gateway + </a:t>
            </a:r>
            <a:r>
              <a:rPr lang="en-US" dirty="0" smtClean="0">
                <a:sym typeface="Huawei Sans" panose="020C0503030203020204" pitchFamily="34" charset="0"/>
              </a:rPr>
              <a:t>Layer 2</a:t>
            </a:r>
            <a:r>
              <a:rPr dirty="0" smtClean="0">
                <a:sym typeface="Huawei Sans" panose="020C0503030203020204" pitchFamily="34" charset="0"/>
              </a:rPr>
              <a:t> Switch + Distributed </a:t>
            </a:r>
            <a:r>
              <a:rPr dirty="0">
                <a:sym typeface="Huawei Sans" panose="020C0503030203020204" pitchFamily="34" charset="0"/>
              </a:rPr>
              <a:t>AP</a:t>
            </a:r>
          </a:p>
        </p:txBody>
      </p:sp>
      <p:sp>
        <p:nvSpPr>
          <p:cNvPr id="29" name="矩形 28"/>
          <p:cNvSpPr>
            <a:spLocks noChangeArrowheads="1"/>
          </p:cNvSpPr>
          <p:nvPr/>
        </p:nvSpPr>
        <p:spPr bwMode="auto">
          <a:xfrm>
            <a:off x="6342858" y="1167172"/>
            <a:ext cx="5117305" cy="4855175"/>
          </a:xfrm>
          <a:prstGeom prst="rect">
            <a:avLst/>
          </a:prstGeom>
          <a:noFill/>
          <a:ln w="9525">
            <a:noFill/>
            <a:miter lim="800000"/>
            <a:headEnd/>
            <a:tailEnd/>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914400" fontAlgn="auto">
              <a:spcBef>
                <a:spcPts val="600"/>
              </a:spcBef>
              <a:spcAft>
                <a:spcPts val="600"/>
              </a:spcAft>
              <a:buSzPct val="60000"/>
            </a:pPr>
            <a:r>
              <a:rPr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Overview</a:t>
            </a:r>
          </a:p>
          <a:p>
            <a:pPr marL="177800" indent="-177800" fontAlgn="auto">
              <a:spcBef>
                <a:spcPts val="600"/>
              </a:spcBef>
              <a:spcAft>
                <a:spcPts val="300"/>
              </a:spcAft>
              <a:buSzPct val="100000"/>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Applies to</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dense</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-room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building scenarios, such as dormitories and hotels,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where </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planning is not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required and </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each room transmits signals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separately</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AR functions as the egress gateway and provides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features</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such as WAN access, DHCP, and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NAT</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Layer 2 switch provides </a:t>
            </a:r>
            <a:r>
              <a:rPr lang="en-US" altLang="zh-CN" sz="12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PoE</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extended access and wired terminal access functions.</a:t>
            </a:r>
          </a:p>
          <a:p>
            <a:pPr marL="177800" indent="-177800" fontAlgn="auto">
              <a:spcBef>
                <a:spcPts val="600"/>
              </a:spcBef>
              <a:spcAft>
                <a:spcPts val="300"/>
              </a:spcAft>
              <a:buSzPct val="100000"/>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APs provide access services for wireless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terminals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the site.</a:t>
            </a:r>
          </a:p>
          <a:p>
            <a:pPr marL="177800" indent="-177800" fontAlgn="auto">
              <a:spcBef>
                <a:spcPts val="600"/>
              </a:spcBef>
              <a:spcAft>
                <a:spcPts val="300"/>
              </a:spcAft>
              <a:buSzPct val="100000"/>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APs support mesh networking.</a:t>
            </a:r>
          </a:p>
          <a:p>
            <a:pPr marL="177800" indent="-177800" fontAlgn="auto">
              <a:spcBef>
                <a:spcPts val="600"/>
              </a:spcBef>
              <a:spcAft>
                <a:spcPts val="300"/>
              </a:spcAft>
              <a:buSzPct val="100000"/>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firewall is deployed at the egress for scenarios where advanced security features, including URL filtering, security protection, and antivirus, need to be met.</a:t>
            </a:r>
          </a:p>
          <a:p>
            <a:pPr fontAlgn="auto">
              <a:spcBef>
                <a:spcPts val="600"/>
              </a:spcBef>
              <a:spcAft>
                <a:spcPts val="300"/>
              </a:spcAft>
              <a:buSzPct val="100000"/>
            </a:pPr>
            <a:r>
              <a:rPr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Constraints</a:t>
            </a:r>
            <a:endParaRPr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AR and firewall in cloud management mode do not support Eth-Trunks and cannot connect to the switch through Eth-Trunks.</a:t>
            </a:r>
          </a:p>
          <a:p>
            <a:pPr marL="177800" indent="-177800" fontAlgn="auto">
              <a:spcBef>
                <a:spcPts val="600"/>
              </a:spcBef>
              <a:spcAft>
                <a:spcPts val="300"/>
              </a:spcAft>
              <a:buSzPct val="100000"/>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 switches need to be stacked, it is recommended to deploy multiple layers of switches.</a:t>
            </a:r>
          </a:p>
          <a:p>
            <a:pPr marL="177800" indent="-177800" fontAlgn="auto">
              <a:spcBef>
                <a:spcPts val="600"/>
              </a:spcBef>
              <a:spcAft>
                <a:spcPts val="300"/>
              </a:spcAft>
              <a:buSzPct val="100000"/>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AR can be deployed only in a single-node system.</a:t>
            </a:r>
          </a:p>
        </p:txBody>
      </p:sp>
      <p:sp>
        <p:nvSpPr>
          <p:cNvPr id="3" name="圆角矩形 2"/>
          <p:cNvSpPr/>
          <p:nvPr/>
        </p:nvSpPr>
        <p:spPr>
          <a:xfrm>
            <a:off x="581223" y="1512265"/>
            <a:ext cx="5413598" cy="4606781"/>
          </a:xfrm>
          <a:prstGeom prst="roundRect">
            <a:avLst>
              <a:gd name="adj" fmla="val 0"/>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1" name="直接连接符 60"/>
          <p:cNvCxnSpPr/>
          <p:nvPr/>
        </p:nvCxnSpPr>
        <p:spPr>
          <a:xfrm>
            <a:off x="1436224" y="4443222"/>
            <a:ext cx="0" cy="115756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2941776" y="4443222"/>
            <a:ext cx="0" cy="56638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185107" y="4443222"/>
            <a:ext cx="0" cy="56638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8" name="Group 161"/>
          <p:cNvGrpSpPr/>
          <p:nvPr/>
        </p:nvGrpSpPr>
        <p:grpSpPr>
          <a:xfrm rot="10800000">
            <a:off x="1404616" y="3536779"/>
            <a:ext cx="1560982" cy="865959"/>
            <a:chOff x="-1233037" y="914446"/>
            <a:chExt cx="1573823" cy="778776"/>
          </a:xfrm>
        </p:grpSpPr>
        <p:cxnSp>
          <p:nvCxnSpPr>
            <p:cNvPr id="70" name="Straight Connector 163"/>
            <p:cNvCxnSpPr/>
            <p:nvPr/>
          </p:nvCxnSpPr>
          <p:spPr>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164"/>
            <p:cNvCxnSpPr/>
            <p:nvPr/>
          </p:nvCxnSpPr>
          <p:spPr>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圆角矩形 25"/>
          <p:cNvSpPr/>
          <p:nvPr/>
        </p:nvSpPr>
        <p:spPr>
          <a:xfrm>
            <a:off x="592240" y="1089001"/>
            <a:ext cx="5402580" cy="441720"/>
          </a:xfrm>
          <a:prstGeom prst="roundRect">
            <a:avLst>
              <a:gd name="adj" fmla="val 0"/>
            </a:avLst>
          </a:prstGeom>
          <a:solidFill>
            <a:schemeClr val="bg1">
              <a:lumMod val="8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文本框 5"/>
          <p:cNvSpPr txBox="1"/>
          <p:nvPr/>
        </p:nvSpPr>
        <p:spPr>
          <a:xfrm>
            <a:off x="1342222" y="1953985"/>
            <a:ext cx="1981876" cy="523220"/>
          </a:xfrm>
          <a:prstGeom prst="rect">
            <a:avLst/>
          </a:prstGeom>
          <a:noFill/>
        </p:spPr>
        <p:txBody>
          <a:bodyPr wrap="square" rtlCol="0">
            <a:spAutoFit/>
          </a:bodyPr>
          <a:lstStyle/>
          <a:p>
            <a:pPr algn="ct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 +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Layer</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 + distributed AP</a:t>
            </a:r>
          </a:p>
        </p:txBody>
      </p:sp>
      <p:cxnSp>
        <p:nvCxnSpPr>
          <p:cNvPr id="23" name="直接连接符 22"/>
          <p:cNvCxnSpPr/>
          <p:nvPr/>
        </p:nvCxnSpPr>
        <p:spPr>
          <a:xfrm>
            <a:off x="2185107" y="2786782"/>
            <a:ext cx="0" cy="161595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任意多边形 23"/>
          <p:cNvSpPr/>
          <p:nvPr/>
        </p:nvSpPr>
        <p:spPr>
          <a:xfrm>
            <a:off x="1824958" y="2424903"/>
            <a:ext cx="731913" cy="48938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967708" y="3403523"/>
            <a:ext cx="446281" cy="365138"/>
          </a:xfrm>
          <a:prstGeom prst="rect">
            <a:avLst/>
          </a:prstGeom>
          <a:noFill/>
        </p:spPr>
      </p:pic>
      <p:sp>
        <p:nvSpPr>
          <p:cNvPr id="34" name="Freeform 72"/>
          <p:cNvSpPr>
            <a:spLocks/>
          </p:cNvSpPr>
          <p:nvPr/>
        </p:nvSpPr>
        <p:spPr bwMode="auto">
          <a:xfrm rot="4483926">
            <a:off x="2470080" y="2969651"/>
            <a:ext cx="239764" cy="438005"/>
          </a:xfrm>
          <a:custGeom>
            <a:avLst/>
            <a:gdLst>
              <a:gd name="T0" fmla="*/ 336 w 336"/>
              <a:gd name="T1" fmla="*/ 358 h 358"/>
              <a:gd name="T2" fmla="*/ 52 w 336"/>
              <a:gd name="T3" fmla="*/ 126 h 358"/>
              <a:gd name="T4" fmla="*/ 145 w 336"/>
              <a:gd name="T5" fmla="*/ 139 h 358"/>
              <a:gd name="T6" fmla="*/ 0 w 336"/>
              <a:gd name="T7" fmla="*/ 0 h 358"/>
              <a:gd name="T8" fmla="*/ 283 w 336"/>
              <a:gd name="T9" fmla="*/ 192 h 358"/>
              <a:gd name="T10" fmla="*/ 164 w 336"/>
              <a:gd name="T11" fmla="*/ 172 h 358"/>
              <a:gd name="T12" fmla="*/ 336 w 336"/>
              <a:gd name="T13" fmla="*/ 358 h 358"/>
              <a:gd name="T14" fmla="*/ 0 60000 65536"/>
              <a:gd name="T15" fmla="*/ 0 60000 65536"/>
              <a:gd name="T16" fmla="*/ 0 60000 65536"/>
              <a:gd name="T17" fmla="*/ 0 60000 65536"/>
              <a:gd name="T18" fmla="*/ 0 60000 65536"/>
              <a:gd name="T19" fmla="*/ 0 60000 65536"/>
              <a:gd name="T20" fmla="*/ 0 60000 65536"/>
              <a:gd name="T21" fmla="*/ 0 w 336"/>
              <a:gd name="T22" fmla="*/ 0 h 358"/>
              <a:gd name="T23" fmla="*/ 336 w 336"/>
              <a:gd name="T24" fmla="*/ 358 h 3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6" h="358">
                <a:moveTo>
                  <a:pt x="336" y="358"/>
                </a:moveTo>
                <a:lnTo>
                  <a:pt x="52" y="126"/>
                </a:lnTo>
                <a:lnTo>
                  <a:pt x="145" y="139"/>
                </a:lnTo>
                <a:lnTo>
                  <a:pt x="0" y="0"/>
                </a:lnTo>
                <a:lnTo>
                  <a:pt x="283" y="192"/>
                </a:lnTo>
                <a:lnTo>
                  <a:pt x="164" y="172"/>
                </a:lnTo>
                <a:lnTo>
                  <a:pt x="336" y="358"/>
                </a:lnTo>
                <a:close/>
              </a:path>
            </a:pathLst>
          </a:custGeom>
          <a:solidFill>
            <a:schemeClr val="bg1">
              <a:lumMod val="65000"/>
            </a:schemeClr>
          </a:solidFill>
          <a:ln w="9525">
            <a:solidFill>
              <a:schemeClr val="bg1">
                <a:lumMod val="65000"/>
              </a:schemeClr>
            </a:solidFill>
            <a:round/>
            <a:headEnd/>
            <a:tailEnd/>
          </a:ln>
        </p:spPr>
        <p:txBody>
          <a:bodyPr lIns="45667" tIns="22832" rIns="45667" bIns="22832"/>
          <a:lstStyle/>
          <a:p>
            <a:pPr algn="ctr"/>
            <a:endParaRPr lang="zh-CN" altLang="en-US" sz="20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文本框 34"/>
          <p:cNvSpPr txBox="1"/>
          <p:nvPr/>
        </p:nvSpPr>
        <p:spPr>
          <a:xfrm>
            <a:off x="2424821" y="3232913"/>
            <a:ext cx="635110" cy="276999"/>
          </a:xfrm>
          <a:prstGeom prst="rect">
            <a:avLst/>
          </a:prstGeom>
          <a:noFill/>
        </p:spPr>
        <p:txBody>
          <a:bodyPr wrap="none" rtlCol="0">
            <a:spAutoFit/>
          </a:bodyPr>
          <a:lstStyle/>
          <a:p>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3G/4G</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6" name="图片 158" descr="SAN网络-蓝.png"/>
          <p:cNvPicPr>
            <a:picLocks noChangeAspect="1"/>
          </p:cNvPicPr>
          <p:nvPr/>
        </p:nvPicPr>
        <p:blipFill>
          <a:blip r:embed="rId4" cstate="print"/>
          <a:stretch>
            <a:fillRect/>
          </a:stretch>
        </p:blipFill>
        <p:spPr>
          <a:xfrm>
            <a:off x="2860140" y="5545163"/>
            <a:ext cx="243218" cy="398465"/>
          </a:xfrm>
          <a:prstGeom prst="rect">
            <a:avLst/>
          </a:prstGeom>
        </p:spPr>
      </p:pic>
      <p:pic>
        <p:nvPicPr>
          <p:cNvPr id="37" name="图片 157" descr="故障链路.png"/>
          <p:cNvPicPr>
            <a:picLocks noChangeAspect="1"/>
          </p:cNvPicPr>
          <p:nvPr/>
        </p:nvPicPr>
        <p:blipFill>
          <a:blip r:embed="rId5" cstate="print"/>
          <a:stretch>
            <a:fillRect/>
          </a:stretch>
        </p:blipFill>
        <p:spPr>
          <a:xfrm>
            <a:off x="1977970" y="5578004"/>
            <a:ext cx="446281" cy="332783"/>
          </a:xfrm>
          <a:prstGeom prst="rect">
            <a:avLst/>
          </a:prstGeom>
        </p:spPr>
      </p:pic>
      <p:pic>
        <p:nvPicPr>
          <p:cNvPr id="38" name="图片 79" descr="PC.png">
            <a:extLst>
              <a:ext uri="{FF2B5EF4-FFF2-40B4-BE49-F238E27FC236}">
                <a16:creationId xmlns="" xmlns:a16="http://schemas.microsoft.com/office/drawing/2014/main" id="{4666702E-823D-4236-BF2F-880359158C83}"/>
              </a:ext>
            </a:extLst>
          </p:cNvPr>
          <p:cNvPicPr>
            <a:picLocks noChangeAspect="1"/>
          </p:cNvPicPr>
          <p:nvPr/>
        </p:nvPicPr>
        <p:blipFill>
          <a:blip r:embed="rId6" cstate="print"/>
          <a:stretch>
            <a:fillRect/>
          </a:stretch>
        </p:blipFill>
        <p:spPr>
          <a:xfrm>
            <a:off x="1225045" y="5545163"/>
            <a:ext cx="445506" cy="342149"/>
          </a:xfrm>
          <a:prstGeom prst="rect">
            <a:avLst/>
          </a:prstGeom>
        </p:spPr>
      </p:pic>
      <p:grpSp>
        <p:nvGrpSpPr>
          <p:cNvPr id="45" name="组合 758"/>
          <p:cNvGrpSpPr/>
          <p:nvPr/>
        </p:nvGrpSpPr>
        <p:grpSpPr bwMode="auto">
          <a:xfrm flipV="1">
            <a:off x="2066999" y="5264418"/>
            <a:ext cx="236214" cy="200032"/>
            <a:chOff x="7440613" y="4868863"/>
            <a:chExt cx="1019175" cy="828675"/>
          </a:xfrm>
          <a:solidFill>
            <a:schemeClr val="bg1">
              <a:lumMod val="50000"/>
            </a:schemeClr>
          </a:solidFill>
        </p:grpSpPr>
        <p:sp>
          <p:nvSpPr>
            <p:cNvPr id="46"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48" name="组合 758"/>
          <p:cNvGrpSpPr/>
          <p:nvPr/>
        </p:nvGrpSpPr>
        <p:grpSpPr bwMode="auto">
          <a:xfrm flipV="1">
            <a:off x="2823717" y="5264418"/>
            <a:ext cx="236214" cy="200032"/>
            <a:chOff x="7440613" y="4868863"/>
            <a:chExt cx="1019175" cy="828675"/>
          </a:xfrm>
          <a:solidFill>
            <a:schemeClr val="bg1">
              <a:lumMod val="50000"/>
            </a:schemeClr>
          </a:solidFill>
        </p:grpSpPr>
        <p:sp>
          <p:nvSpPr>
            <p:cNvPr id="49"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56" name="图片 76" descr="接入交换机.png"/>
          <p:cNvPicPr>
            <a:picLocks noChangeAspect="1"/>
          </p:cNvPicPr>
          <p:nvPr/>
        </p:nvPicPr>
        <p:blipFill>
          <a:blip r:embed="rId7" cstate="print"/>
          <a:stretch>
            <a:fillRect/>
          </a:stretch>
        </p:blipFill>
        <p:spPr>
          <a:xfrm>
            <a:off x="1240825" y="4209037"/>
            <a:ext cx="405710" cy="331945"/>
          </a:xfrm>
          <a:prstGeom prst="rect">
            <a:avLst/>
          </a:prstGeom>
        </p:spPr>
      </p:pic>
      <p:pic>
        <p:nvPicPr>
          <p:cNvPr id="51" name="图片 50" descr="云中心AP蓝.png"/>
          <p:cNvPicPr>
            <a:picLocks noChangeAspect="1"/>
          </p:cNvPicPr>
          <p:nvPr/>
        </p:nvPicPr>
        <p:blipFill>
          <a:blip r:embed="rId8" cstate="print"/>
          <a:stretch>
            <a:fillRect/>
          </a:stretch>
        </p:blipFill>
        <p:spPr>
          <a:xfrm>
            <a:off x="1989406" y="4209037"/>
            <a:ext cx="405710" cy="331945"/>
          </a:xfrm>
          <a:prstGeom prst="rect">
            <a:avLst/>
          </a:prstGeom>
        </p:spPr>
      </p:pic>
      <p:pic>
        <p:nvPicPr>
          <p:cNvPr id="52" name="图片 51" descr="RRU蓝.png"/>
          <p:cNvPicPr>
            <a:picLocks noChangeAspect="1"/>
          </p:cNvPicPr>
          <p:nvPr/>
        </p:nvPicPr>
        <p:blipFill>
          <a:blip r:embed="rId9" cstate="print"/>
          <a:stretch>
            <a:fillRect/>
          </a:stretch>
        </p:blipFill>
        <p:spPr>
          <a:xfrm>
            <a:off x="2000694" y="4858721"/>
            <a:ext cx="368827" cy="301768"/>
          </a:xfrm>
          <a:prstGeom prst="rect">
            <a:avLst/>
          </a:prstGeom>
        </p:spPr>
      </p:pic>
      <p:pic>
        <p:nvPicPr>
          <p:cNvPr id="53" name="图片 52" descr="云中心AP蓝.png"/>
          <p:cNvPicPr>
            <a:picLocks noChangeAspect="1"/>
          </p:cNvPicPr>
          <p:nvPr/>
        </p:nvPicPr>
        <p:blipFill>
          <a:blip r:embed="rId8" cstate="print"/>
          <a:stretch>
            <a:fillRect/>
          </a:stretch>
        </p:blipFill>
        <p:spPr>
          <a:xfrm>
            <a:off x="2737987" y="4209037"/>
            <a:ext cx="405710" cy="331945"/>
          </a:xfrm>
          <a:prstGeom prst="rect">
            <a:avLst/>
          </a:prstGeom>
        </p:spPr>
      </p:pic>
      <p:pic>
        <p:nvPicPr>
          <p:cNvPr id="54" name="图片 53" descr="RRU蓝.png"/>
          <p:cNvPicPr>
            <a:picLocks noChangeAspect="1"/>
          </p:cNvPicPr>
          <p:nvPr/>
        </p:nvPicPr>
        <p:blipFill>
          <a:blip r:embed="rId9" cstate="print"/>
          <a:stretch>
            <a:fillRect/>
          </a:stretch>
        </p:blipFill>
        <p:spPr>
          <a:xfrm>
            <a:off x="2752285" y="4858721"/>
            <a:ext cx="368827" cy="301768"/>
          </a:xfrm>
          <a:prstGeom prst="rect">
            <a:avLst/>
          </a:prstGeom>
        </p:spPr>
      </p:pic>
      <p:grpSp>
        <p:nvGrpSpPr>
          <p:cNvPr id="62" name="Group 3"/>
          <p:cNvGrpSpPr/>
          <p:nvPr/>
        </p:nvGrpSpPr>
        <p:grpSpPr>
          <a:xfrm>
            <a:off x="2400967" y="4999814"/>
            <a:ext cx="183641" cy="42333"/>
            <a:chOff x="569105" y="6498084"/>
            <a:chExt cx="183641" cy="42333"/>
          </a:xfrm>
          <a:solidFill>
            <a:schemeClr val="bg1">
              <a:lumMod val="50000"/>
            </a:schemeClr>
          </a:solidFill>
        </p:grpSpPr>
        <p:sp>
          <p:nvSpPr>
            <p:cNvPr id="63" name="Oval 1"/>
            <p:cNvSpPr>
              <a:spLocks noChangeAspect="1"/>
            </p:cNvSpPr>
            <p:nvPr/>
          </p:nvSpPr>
          <p:spPr>
            <a:xfrm>
              <a:off x="710413"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Oval 174"/>
            <p:cNvSpPr>
              <a:spLocks noChangeAspect="1"/>
            </p:cNvSpPr>
            <p:nvPr/>
          </p:nvSpPr>
          <p:spPr>
            <a:xfrm>
              <a:off x="569105"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Oval 175"/>
            <p:cNvSpPr>
              <a:spLocks noChangeAspect="1"/>
            </p:cNvSpPr>
            <p:nvPr/>
          </p:nvSpPr>
          <p:spPr>
            <a:xfrm>
              <a:off x="639759"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66" name="Group 3"/>
          <p:cNvGrpSpPr/>
          <p:nvPr/>
        </p:nvGrpSpPr>
        <p:grpSpPr>
          <a:xfrm>
            <a:off x="3140456" y="4999814"/>
            <a:ext cx="183641" cy="42333"/>
            <a:chOff x="569105" y="6498084"/>
            <a:chExt cx="183641" cy="42333"/>
          </a:xfrm>
          <a:solidFill>
            <a:schemeClr val="bg1">
              <a:lumMod val="50000"/>
            </a:schemeClr>
          </a:solidFill>
        </p:grpSpPr>
        <p:sp>
          <p:nvSpPr>
            <p:cNvPr id="67" name="Oval 1"/>
            <p:cNvSpPr>
              <a:spLocks noChangeAspect="1"/>
            </p:cNvSpPr>
            <p:nvPr/>
          </p:nvSpPr>
          <p:spPr>
            <a:xfrm>
              <a:off x="710413"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8" name="Oval 174"/>
            <p:cNvSpPr>
              <a:spLocks noChangeAspect="1"/>
            </p:cNvSpPr>
            <p:nvPr/>
          </p:nvSpPr>
          <p:spPr>
            <a:xfrm>
              <a:off x="569105"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Oval 175"/>
            <p:cNvSpPr>
              <a:spLocks noChangeAspect="1"/>
            </p:cNvSpPr>
            <p:nvPr/>
          </p:nvSpPr>
          <p:spPr>
            <a:xfrm>
              <a:off x="639759"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cxnSp>
        <p:nvCxnSpPr>
          <p:cNvPr id="71" name="直接连接符 70"/>
          <p:cNvCxnSpPr/>
          <p:nvPr/>
        </p:nvCxnSpPr>
        <p:spPr>
          <a:xfrm>
            <a:off x="3960392" y="4443222"/>
            <a:ext cx="0" cy="115756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465944" y="4443222"/>
            <a:ext cx="0" cy="56638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4709275" y="4443222"/>
            <a:ext cx="0" cy="56638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1" name="Group 161"/>
          <p:cNvGrpSpPr/>
          <p:nvPr/>
        </p:nvGrpSpPr>
        <p:grpSpPr>
          <a:xfrm rot="10800000">
            <a:off x="3928784" y="3536779"/>
            <a:ext cx="1560982" cy="865959"/>
            <a:chOff x="-1233037" y="914446"/>
            <a:chExt cx="1573823" cy="778776"/>
          </a:xfrm>
        </p:grpSpPr>
        <p:cxnSp>
          <p:nvCxnSpPr>
            <p:cNvPr id="94" name="Straight Connector 163"/>
            <p:cNvCxnSpPr/>
            <p:nvPr/>
          </p:nvCxnSpPr>
          <p:spPr>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164"/>
            <p:cNvCxnSpPr/>
            <p:nvPr/>
          </p:nvCxnSpPr>
          <p:spPr>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98" name="直接连接符 97"/>
          <p:cNvCxnSpPr/>
          <p:nvPr/>
        </p:nvCxnSpPr>
        <p:spPr>
          <a:xfrm>
            <a:off x="4709275" y="2786782"/>
            <a:ext cx="0" cy="161595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任意多边形 98"/>
          <p:cNvSpPr/>
          <p:nvPr/>
        </p:nvSpPr>
        <p:spPr>
          <a:xfrm>
            <a:off x="4349126" y="2424903"/>
            <a:ext cx="731913" cy="48938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03" name="图片 158" descr="SAN网络-蓝.png"/>
          <p:cNvPicPr>
            <a:picLocks noChangeAspect="1"/>
          </p:cNvPicPr>
          <p:nvPr/>
        </p:nvPicPr>
        <p:blipFill>
          <a:blip r:embed="rId4" cstate="print"/>
          <a:stretch>
            <a:fillRect/>
          </a:stretch>
        </p:blipFill>
        <p:spPr>
          <a:xfrm>
            <a:off x="5384308" y="5545163"/>
            <a:ext cx="243218" cy="398465"/>
          </a:xfrm>
          <a:prstGeom prst="rect">
            <a:avLst/>
          </a:prstGeom>
        </p:spPr>
      </p:pic>
      <p:pic>
        <p:nvPicPr>
          <p:cNvPr id="104" name="图片 157" descr="故障链路.png"/>
          <p:cNvPicPr>
            <a:picLocks noChangeAspect="1"/>
          </p:cNvPicPr>
          <p:nvPr/>
        </p:nvPicPr>
        <p:blipFill>
          <a:blip r:embed="rId5" cstate="print"/>
          <a:stretch>
            <a:fillRect/>
          </a:stretch>
        </p:blipFill>
        <p:spPr>
          <a:xfrm>
            <a:off x="4502138" y="5578004"/>
            <a:ext cx="446281" cy="332783"/>
          </a:xfrm>
          <a:prstGeom prst="rect">
            <a:avLst/>
          </a:prstGeom>
        </p:spPr>
      </p:pic>
      <p:pic>
        <p:nvPicPr>
          <p:cNvPr id="105" name="图片 79" descr="PC.png">
            <a:extLst>
              <a:ext uri="{FF2B5EF4-FFF2-40B4-BE49-F238E27FC236}">
                <a16:creationId xmlns="" xmlns:a16="http://schemas.microsoft.com/office/drawing/2014/main" id="{4666702E-823D-4236-BF2F-880359158C83}"/>
              </a:ext>
            </a:extLst>
          </p:cNvPr>
          <p:cNvPicPr>
            <a:picLocks noChangeAspect="1"/>
          </p:cNvPicPr>
          <p:nvPr/>
        </p:nvPicPr>
        <p:blipFill>
          <a:blip r:embed="rId6" cstate="print"/>
          <a:stretch>
            <a:fillRect/>
          </a:stretch>
        </p:blipFill>
        <p:spPr>
          <a:xfrm>
            <a:off x="3749213" y="5545163"/>
            <a:ext cx="445506" cy="342149"/>
          </a:xfrm>
          <a:prstGeom prst="rect">
            <a:avLst/>
          </a:prstGeom>
        </p:spPr>
      </p:pic>
      <p:grpSp>
        <p:nvGrpSpPr>
          <p:cNvPr id="106" name="组合 758"/>
          <p:cNvGrpSpPr/>
          <p:nvPr/>
        </p:nvGrpSpPr>
        <p:grpSpPr bwMode="auto">
          <a:xfrm flipV="1">
            <a:off x="4591167" y="5264418"/>
            <a:ext cx="236214" cy="200032"/>
            <a:chOff x="7440613" y="4868863"/>
            <a:chExt cx="1019175" cy="828675"/>
          </a:xfrm>
          <a:solidFill>
            <a:schemeClr val="bg1">
              <a:lumMod val="50000"/>
            </a:schemeClr>
          </a:solidFill>
        </p:grpSpPr>
        <p:sp>
          <p:nvSpPr>
            <p:cNvPr id="107"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8"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09" name="组合 758"/>
          <p:cNvGrpSpPr/>
          <p:nvPr/>
        </p:nvGrpSpPr>
        <p:grpSpPr bwMode="auto">
          <a:xfrm flipV="1">
            <a:off x="5347885" y="5264418"/>
            <a:ext cx="236214" cy="200032"/>
            <a:chOff x="7440613" y="4868863"/>
            <a:chExt cx="1019175" cy="828675"/>
          </a:xfrm>
          <a:solidFill>
            <a:schemeClr val="bg1">
              <a:lumMod val="50000"/>
            </a:schemeClr>
          </a:solidFill>
        </p:grpSpPr>
        <p:sp>
          <p:nvSpPr>
            <p:cNvPr id="110"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1"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3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112" name="图片 76" descr="接入交换机.png"/>
          <p:cNvPicPr>
            <a:picLocks noChangeAspect="1"/>
          </p:cNvPicPr>
          <p:nvPr/>
        </p:nvPicPr>
        <p:blipFill>
          <a:blip r:embed="rId7" cstate="print"/>
          <a:stretch>
            <a:fillRect/>
          </a:stretch>
        </p:blipFill>
        <p:spPr>
          <a:xfrm>
            <a:off x="3764993" y="4209037"/>
            <a:ext cx="405710" cy="331945"/>
          </a:xfrm>
          <a:prstGeom prst="rect">
            <a:avLst/>
          </a:prstGeom>
        </p:spPr>
      </p:pic>
      <p:pic>
        <p:nvPicPr>
          <p:cNvPr id="113" name="图片 112" descr="云中心AP蓝.png"/>
          <p:cNvPicPr>
            <a:picLocks noChangeAspect="1"/>
          </p:cNvPicPr>
          <p:nvPr/>
        </p:nvPicPr>
        <p:blipFill>
          <a:blip r:embed="rId8" cstate="print"/>
          <a:stretch>
            <a:fillRect/>
          </a:stretch>
        </p:blipFill>
        <p:spPr>
          <a:xfrm>
            <a:off x="4513574" y="4209037"/>
            <a:ext cx="405710" cy="331945"/>
          </a:xfrm>
          <a:prstGeom prst="rect">
            <a:avLst/>
          </a:prstGeom>
        </p:spPr>
      </p:pic>
      <p:pic>
        <p:nvPicPr>
          <p:cNvPr id="114" name="图片 113" descr="RRU蓝.png"/>
          <p:cNvPicPr>
            <a:picLocks noChangeAspect="1"/>
          </p:cNvPicPr>
          <p:nvPr/>
        </p:nvPicPr>
        <p:blipFill>
          <a:blip r:embed="rId9" cstate="print"/>
          <a:stretch>
            <a:fillRect/>
          </a:stretch>
        </p:blipFill>
        <p:spPr>
          <a:xfrm>
            <a:off x="4524862" y="4858721"/>
            <a:ext cx="368827" cy="301768"/>
          </a:xfrm>
          <a:prstGeom prst="rect">
            <a:avLst/>
          </a:prstGeom>
        </p:spPr>
      </p:pic>
      <p:pic>
        <p:nvPicPr>
          <p:cNvPr id="115" name="图片 114" descr="云中心AP蓝.png"/>
          <p:cNvPicPr>
            <a:picLocks noChangeAspect="1"/>
          </p:cNvPicPr>
          <p:nvPr/>
        </p:nvPicPr>
        <p:blipFill>
          <a:blip r:embed="rId8" cstate="print"/>
          <a:stretch>
            <a:fillRect/>
          </a:stretch>
        </p:blipFill>
        <p:spPr>
          <a:xfrm>
            <a:off x="5262155" y="4209037"/>
            <a:ext cx="405710" cy="331945"/>
          </a:xfrm>
          <a:prstGeom prst="rect">
            <a:avLst/>
          </a:prstGeom>
        </p:spPr>
      </p:pic>
      <p:pic>
        <p:nvPicPr>
          <p:cNvPr id="116" name="图片 115" descr="RRU蓝.png"/>
          <p:cNvPicPr>
            <a:picLocks noChangeAspect="1"/>
          </p:cNvPicPr>
          <p:nvPr/>
        </p:nvPicPr>
        <p:blipFill>
          <a:blip r:embed="rId9" cstate="print"/>
          <a:stretch>
            <a:fillRect/>
          </a:stretch>
        </p:blipFill>
        <p:spPr>
          <a:xfrm>
            <a:off x="5276453" y="4858721"/>
            <a:ext cx="368827" cy="301768"/>
          </a:xfrm>
          <a:prstGeom prst="rect">
            <a:avLst/>
          </a:prstGeom>
        </p:spPr>
      </p:pic>
      <p:grpSp>
        <p:nvGrpSpPr>
          <p:cNvPr id="117" name="Group 3"/>
          <p:cNvGrpSpPr/>
          <p:nvPr/>
        </p:nvGrpSpPr>
        <p:grpSpPr>
          <a:xfrm>
            <a:off x="4925135" y="4999814"/>
            <a:ext cx="183641" cy="42333"/>
            <a:chOff x="569105" y="6498084"/>
            <a:chExt cx="183641" cy="42333"/>
          </a:xfrm>
          <a:solidFill>
            <a:schemeClr val="bg1">
              <a:lumMod val="50000"/>
            </a:schemeClr>
          </a:solidFill>
        </p:grpSpPr>
        <p:sp>
          <p:nvSpPr>
            <p:cNvPr id="118" name="Oval 1"/>
            <p:cNvSpPr>
              <a:spLocks noChangeAspect="1"/>
            </p:cNvSpPr>
            <p:nvPr/>
          </p:nvSpPr>
          <p:spPr>
            <a:xfrm>
              <a:off x="710413"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9" name="Oval 174"/>
            <p:cNvSpPr>
              <a:spLocks noChangeAspect="1"/>
            </p:cNvSpPr>
            <p:nvPr/>
          </p:nvSpPr>
          <p:spPr>
            <a:xfrm>
              <a:off x="569105"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0" name="Oval 175"/>
            <p:cNvSpPr>
              <a:spLocks noChangeAspect="1"/>
            </p:cNvSpPr>
            <p:nvPr/>
          </p:nvSpPr>
          <p:spPr>
            <a:xfrm>
              <a:off x="639759"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21" name="Group 3"/>
          <p:cNvGrpSpPr/>
          <p:nvPr/>
        </p:nvGrpSpPr>
        <p:grpSpPr>
          <a:xfrm>
            <a:off x="5664624" y="4999814"/>
            <a:ext cx="183641" cy="42333"/>
            <a:chOff x="569105" y="6498084"/>
            <a:chExt cx="183641" cy="42333"/>
          </a:xfrm>
          <a:solidFill>
            <a:schemeClr val="bg1">
              <a:lumMod val="50000"/>
            </a:schemeClr>
          </a:solidFill>
        </p:grpSpPr>
        <p:sp>
          <p:nvSpPr>
            <p:cNvPr id="122" name="Oval 1"/>
            <p:cNvSpPr>
              <a:spLocks noChangeAspect="1"/>
            </p:cNvSpPr>
            <p:nvPr/>
          </p:nvSpPr>
          <p:spPr>
            <a:xfrm>
              <a:off x="710413"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3" name="Oval 174"/>
            <p:cNvSpPr>
              <a:spLocks noChangeAspect="1"/>
            </p:cNvSpPr>
            <p:nvPr/>
          </p:nvSpPr>
          <p:spPr>
            <a:xfrm>
              <a:off x="569105"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4" name="Oval 175"/>
            <p:cNvSpPr>
              <a:spLocks noChangeAspect="1"/>
            </p:cNvSpPr>
            <p:nvPr/>
          </p:nvSpPr>
          <p:spPr>
            <a:xfrm>
              <a:off x="639759"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126" name="图片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481044" y="3400598"/>
            <a:ext cx="446281" cy="365139"/>
          </a:xfrm>
          <a:prstGeom prst="rect">
            <a:avLst/>
          </a:prstGeom>
        </p:spPr>
      </p:pic>
      <p:sp>
        <p:nvSpPr>
          <p:cNvPr id="75" name="文本框 74"/>
          <p:cNvSpPr txBox="1"/>
          <p:nvPr/>
        </p:nvSpPr>
        <p:spPr>
          <a:xfrm>
            <a:off x="592240" y="1108117"/>
            <a:ext cx="1431854" cy="307777"/>
          </a:xfrm>
          <a:prstGeom prst="rect">
            <a:avLst/>
          </a:prstGeom>
          <a:noFill/>
        </p:spPr>
        <p:txBody>
          <a:bodyPr wrap="squar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cale</a:t>
            </a:r>
            <a:endPar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a:xfrm>
            <a:off x="545679" y="1517001"/>
            <a:ext cx="1850066" cy="307777"/>
          </a:xfrm>
          <a:prstGeom prst="rect">
            <a:avLst/>
          </a:prstGeom>
          <a:noFill/>
        </p:spPr>
        <p:txBody>
          <a:bodyPr wrap="squar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Networking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ype</a:t>
            </a:r>
            <a:endPar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a:xfrm>
            <a:off x="2472240" y="1108117"/>
            <a:ext cx="2938625" cy="307777"/>
          </a:xfrm>
          <a:prstGeom prst="rect">
            <a:avLst/>
          </a:prstGeom>
          <a:noFill/>
        </p:spPr>
        <p:txBody>
          <a:bodyPr wrap="none" rtlCol="0">
            <a:spAutoFit/>
          </a:bodyPr>
          <a:lstStyle/>
          <a:p>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&lt;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2000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terminals; area &lt;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300</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0</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m²</a:t>
            </a:r>
          </a:p>
        </p:txBody>
      </p:sp>
      <p:sp>
        <p:nvSpPr>
          <p:cNvPr id="78" name="文本框 77"/>
          <p:cNvSpPr txBox="1"/>
          <p:nvPr/>
        </p:nvSpPr>
        <p:spPr>
          <a:xfrm>
            <a:off x="3521521" y="1929934"/>
            <a:ext cx="2225348" cy="523220"/>
          </a:xfrm>
          <a:prstGeom prst="rect">
            <a:avLst/>
          </a:prstGeom>
          <a:noFill/>
        </p:spPr>
        <p:txBody>
          <a:bodyPr wrap="square" rtlCol="0">
            <a:spAutoFit/>
          </a:bodyPr>
          <a:lstStyle/>
          <a:p>
            <a:pPr 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Layer</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 + distributed AP</a:t>
            </a:r>
          </a:p>
        </p:txBody>
      </p:sp>
    </p:spTree>
    <p:extLst>
      <p:ext uri="{BB962C8B-B14F-4D97-AF65-F5344CB8AC3E}">
        <p14:creationId xmlns:p14="http://schemas.microsoft.com/office/powerpoint/2010/main" val="15089846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dirty="0">
                <a:sym typeface="Huawei Sans" panose="020C0503030203020204" pitchFamily="34" charset="0"/>
              </a:rPr>
              <a:t>Summary of Typical Networking </a:t>
            </a:r>
            <a:r>
              <a:rPr lang="en-US" dirty="0" smtClean="0">
                <a:sym typeface="Huawei Sans" panose="020C0503030203020204" pitchFamily="34" charset="0"/>
              </a:rPr>
              <a:t>Schemes (1)</a:t>
            </a:r>
            <a:endParaRPr lang="zh-CN" altLang="en-US" dirty="0">
              <a:cs typeface="+mn-ea"/>
              <a:sym typeface="Huawei Sans" panose="020C050303020302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3848820176"/>
              </p:ext>
            </p:extLst>
          </p:nvPr>
        </p:nvGraphicFramePr>
        <p:xfrm>
          <a:off x="585011" y="1356995"/>
          <a:ext cx="11021979" cy="4480560"/>
        </p:xfrm>
        <a:graphic>
          <a:graphicData uri="http://schemas.openxmlformats.org/drawingml/2006/table">
            <a:tbl>
              <a:tblPr firstRow="1" bandRow="1">
                <a:tableStyleId>{5C22544A-7EE6-4342-B048-85BDC9FD1C3A}</a:tableStyleId>
              </a:tblPr>
              <a:tblGrid>
                <a:gridCol w="1305183"/>
                <a:gridCol w="1548191"/>
                <a:gridCol w="3862454"/>
                <a:gridCol w="1314461"/>
                <a:gridCol w="1449950"/>
                <a:gridCol w="1541740"/>
              </a:tblGrid>
              <a:tr h="354572">
                <a:tc>
                  <a:txBody>
                    <a:bodyPr/>
                    <a:lstStyle/>
                    <a:p>
                      <a:pPr algn="ctr"/>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Deployment Scenario</a:t>
                      </a:r>
                      <a:endParaRPr lang="zh-CN" altLang="en-US"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Network </a:t>
                      </a:r>
                      <a:r>
                        <a:rPr lang="en-US"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S</a:t>
                      </a:r>
                      <a:r>
                        <a:rPr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cale</a:t>
                      </a:r>
                      <a:endParaRPr lang="zh-CN" altLang="en-US"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Key </a:t>
                      </a:r>
                      <a:r>
                        <a:rPr lang="en-US"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Networking R</a:t>
                      </a:r>
                      <a:r>
                        <a:rPr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equirements</a:t>
                      </a:r>
                      <a:endParaRPr lang="zh-CN" altLang="en-US"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r>
                        <a:rPr sz="120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Networking Model</a:t>
                      </a:r>
                      <a:endParaRPr lang="zh-CN" altLang="en-US"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sz="1200" dirty="0"/>
                    </a:p>
                  </a:txBody>
                  <a:tcPr/>
                </a:tc>
                <a:tc>
                  <a:txBody>
                    <a:bodyPr/>
                    <a:lstStyle/>
                    <a:p>
                      <a:pPr algn="ctr"/>
                      <a:r>
                        <a:rPr sz="120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Remarks</a:t>
                      </a:r>
                      <a:endParaRPr lang="zh-CN" altLang="en-US"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18198">
                <a:tc rowSpan="7">
                  <a:txBody>
                    <a:bodyPr/>
                    <a:lstStyle/>
                    <a:p>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Many branches, where they are no demands</a:t>
                      </a:r>
                      <a:r>
                        <a:rPr lang="en-US" sz="120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for branch interconnection</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rowSpan="3">
                  <a:txBody>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&lt; 50 terminals; area &lt; 50 m</a:t>
                      </a:r>
                      <a:r>
                        <a:rPr lang="en-US" altLang="zh-CN" sz="1200" baseline="300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aseline="300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Single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store</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wireless </a:t>
                      </a: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access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only</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b="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single </a:t>
                      </a: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Internet egress</a:t>
                      </a:r>
                      <a:endParaRPr lang="zh-CN" altLang="en-US" sz="1200" b="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algn="ct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Singe-device networking</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sz="120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8198">
                <a:tc vMerge="1">
                  <a:txBody>
                    <a:bodyPr/>
                    <a:lstStyle/>
                    <a:p>
                      <a:endParaRPr lang="zh-CN" altLang="en-US" sz="1000"/>
                    </a:p>
                  </a:txBody>
                  <a:tcPr/>
                </a:tc>
                <a:tc vMerge="1">
                  <a:txBody>
                    <a:bodyPr/>
                    <a:lstStyle/>
                    <a:p>
                      <a:endParaRPr lang="zh-CN" altLang="en-US" sz="10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Single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store</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b="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mainly </a:t>
                      </a: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wireless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access</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Ethernet or LTE uplink</a:t>
                      </a:r>
                      <a:endParaRPr lang="zh-CN" altLang="en-US" sz="1200" b="0" i="0" u="none" strike="noStrike" dirty="0" smtClean="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sz="1000"/>
                    </a:p>
                  </a:txBody>
                  <a:tcPr/>
                </a:tc>
                <a:tc>
                  <a:txBody>
                    <a:bodyPr/>
                    <a:lstStyle/>
                    <a:p>
                      <a:pPr algn="ct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sz="120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90947">
                <a:tc vMerge="1">
                  <a:txBody>
                    <a:bodyPr/>
                    <a:lstStyle/>
                    <a:p>
                      <a:endParaRPr lang="zh-CN" altLang="en-US" sz="1000"/>
                    </a:p>
                  </a:txBody>
                  <a:tcPr/>
                </a:tc>
                <a:tc vMerge="1">
                  <a:txBody>
                    <a:bodyPr/>
                    <a:lstStyle/>
                    <a:p>
                      <a:endParaRPr lang="zh-CN" altLang="en-US" sz="10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Single store; wired and wireless authentication and access; multiple Internet uplinks and</a:t>
                      </a:r>
                      <a:r>
                        <a:rPr lang="en-US" sz="1200" b="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LTE uplinks; high security requirements (URL filtering/IPS/security protection/antivirus)</a:t>
                      </a:r>
                      <a:endParaRPr lang="zh-CN" altLang="en-US" sz="1200" b="0" i="0" u="none" strike="noStrike" dirty="0" smtClean="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sz="1000"/>
                    </a:p>
                  </a:txBody>
                  <a:tcPr/>
                </a:tc>
                <a:tc>
                  <a:txBody>
                    <a:bodyPr/>
                    <a:lstStyle/>
                    <a:p>
                      <a:pPr 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Firewall</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Currently,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firewalls</a:t>
                      </a:r>
                      <a:r>
                        <a:rPr lang="en-US" sz="120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have no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Wi-Fi/LTE model</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01666">
                <a:tc vMerge="1">
                  <a:txBody>
                    <a:bodyPr/>
                    <a:lstStyle/>
                    <a:p>
                      <a:endParaRPr lang="zh-CN" altLang="en-US" sz="1000"/>
                    </a:p>
                  </a:txBody>
                  <a:tcPr/>
                </a:tc>
                <a:tc rowSpan="2">
                  <a:txBody>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&lt; 200 terminals; area &lt; 300 m²</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Wireless access only; multiple Internet uplinks and LTE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uplink</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a:t>
                      </a:r>
                      <a:endParaRPr lang="zh-CN" altLang="en-US" sz="1200" b="0" i="0" u="none" strike="noStrike" dirty="0" smtClean="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r>
                        <a:rPr sz="120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Egress gateway + AP</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AR</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Currently, ARs and firewalls do not have </a:t>
                      </a:r>
                      <a:r>
                        <a:rPr sz="1200"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PoE</a:t>
                      </a: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models. APs need to connect to external power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supplies</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90947">
                <a:tc vMerge="1">
                  <a:txBody>
                    <a:bodyPr/>
                    <a:lstStyle/>
                    <a:p>
                      <a:endParaRPr lang="en-US" altLang="zh-CN" sz="1000" smtClean="0"/>
                    </a:p>
                  </a:txBody>
                  <a:tcPr/>
                </a:tc>
                <a:tc vMerge="1">
                  <a:txBody>
                    <a:bodyPr/>
                    <a:lstStyle/>
                    <a:p>
                      <a:endParaRPr lang="zh-CN" altLang="en-US" sz="10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Wired and wireless authentication and access; multiple Internet uplinks; high security requirements (URL filtering/IPS/security protection/antivirus)</a:t>
                      </a:r>
                      <a:endParaRPr lang="zh-CN" altLang="en-US" sz="1200" b="0" i="0" u="none" strike="noStrike" dirty="0" smtClean="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sz="1000"/>
                    </a:p>
                  </a:txBody>
                  <a:tcPr/>
                </a:tc>
                <a:tc>
                  <a:txBody>
                    <a:bodyPr/>
                    <a:lstStyle/>
                    <a:p>
                      <a:pPr 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Firewall</a:t>
                      </a:r>
                      <a:r>
                        <a:rPr lang="en-US" sz="120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sz="1200" dirty="0">
                        <a:solidFill>
                          <a:srgbClr val="000000"/>
                        </a:solidFill>
                      </a:endParaRPr>
                    </a:p>
                  </a:txBody>
                  <a:tcPr/>
                </a:tc>
              </a:tr>
              <a:tr h="354572">
                <a:tc vMerge="1">
                  <a:txBody>
                    <a:bodyPr/>
                    <a:lstStyle/>
                    <a:p>
                      <a:endParaRPr lang="zh-CN" altLang="en-US" sz="1000"/>
                    </a:p>
                  </a:txBody>
                  <a:tcPr/>
                </a:tc>
                <a:tc rowSpan="2">
                  <a:txBody>
                    <a:bodyPr/>
                    <a:lstStyle/>
                    <a:p>
                      <a:r>
                        <a:rPr lang="en-US" altLang="zh-CN" sz="1200" kern="1200" dirty="0" smtClean="0">
                          <a:solidFill>
                            <a:prstClr val="black"/>
                          </a:solidFill>
                          <a:latin typeface="Huawei Sans" panose="020C0503030203020204" pitchFamily="34" charset="0"/>
                          <a:ea typeface="方正兰亭黑简体" panose="02000000000000000000" pitchFamily="2" charset="-122"/>
                          <a:cs typeface="+mn-cs"/>
                          <a:sym typeface="Huawei Sans" panose="020C0503030203020204" pitchFamily="34" charset="0"/>
                        </a:rPr>
                        <a:t>&lt; 2000 terminals; area &lt; 3000 m²</a:t>
                      </a:r>
                      <a:endParaRPr lang="en-US" altLang="zh-CN" sz="1200" kern="1200" dirty="0">
                        <a:solidFill>
                          <a:prstClr val="black"/>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Wired and wireless access; multiple Internet uplinks and LTE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uplink</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a:t>
                      </a:r>
                      <a:endParaRPr lang="zh-CN" altLang="en-US" sz="1200" b="0" i="0" u="none" strike="noStrike" dirty="0" smtClean="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Egress gateway +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Layer 2</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switch + AP</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AR</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ayer</a:t>
                      </a:r>
                      <a:r>
                        <a:rPr lang="en-US" sz="120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2 switch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sz="120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90947">
                <a:tc vMerge="1">
                  <a:txBody>
                    <a:bodyPr/>
                    <a:lstStyle/>
                    <a:p>
                      <a:endParaRPr lang="zh-CN" altLang="en-US" sz="1000"/>
                    </a:p>
                  </a:txBody>
                  <a:tcPr/>
                </a:tc>
                <a:tc vMerge="1">
                  <a:txBody>
                    <a:bodyPr/>
                    <a:lstStyle/>
                    <a:p>
                      <a:endParaRPr lang="zh-CN" altLang="en-US" sz="10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Wired and wireless authentication and access; multiple Internet uplinks; high security requirements (URL filtering/IPS/security protection/antivirus)</a:t>
                      </a:r>
                      <a:endParaRPr lang="zh-CN" altLang="en-US" sz="1200" b="0" i="0" u="none" strike="noStrike" dirty="0" smtClean="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sz="1000"/>
                    </a:p>
                  </a:txBody>
                  <a:tcPr/>
                </a:tc>
                <a:tc>
                  <a:txBody>
                    <a:bodyPr/>
                    <a:lstStyle/>
                    <a:p>
                      <a:pPr 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Firewall</a:t>
                      </a:r>
                      <a:r>
                        <a:rPr lang="en-US" sz="120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ayer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switch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39501770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dirty="0">
                <a:sym typeface="Huawei Sans" panose="020C0503030203020204" pitchFamily="34" charset="0"/>
              </a:rPr>
              <a:t>Summary of Typical Networking </a:t>
            </a:r>
            <a:r>
              <a:rPr lang="en-US" dirty="0" smtClean="0">
                <a:sym typeface="Huawei Sans" panose="020C0503030203020204" pitchFamily="34" charset="0"/>
              </a:rPr>
              <a:t>Schemes</a:t>
            </a:r>
            <a:r>
              <a:rPr lang="en-US" altLang="zh-CN" dirty="0">
                <a:sym typeface="Huawei Sans" panose="020C0503030203020204" pitchFamily="34" charset="0"/>
              </a:rPr>
              <a:t> </a:t>
            </a:r>
            <a:r>
              <a:rPr lang="en-US" altLang="zh-CN" dirty="0" smtClean="0">
                <a:sym typeface="Huawei Sans" panose="020C0503030203020204" pitchFamily="34" charset="0"/>
              </a:rPr>
              <a:t>(2)</a:t>
            </a:r>
            <a:endParaRPr lang="zh-CN" altLang="en-US" dirty="0">
              <a:cs typeface="+mn-ea"/>
              <a:sym typeface="Huawei Sans" panose="020C050303020302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1499788169"/>
              </p:ext>
            </p:extLst>
          </p:nvPr>
        </p:nvGraphicFramePr>
        <p:xfrm>
          <a:off x="585011" y="1600200"/>
          <a:ext cx="11021979" cy="3474720"/>
        </p:xfrm>
        <a:graphic>
          <a:graphicData uri="http://schemas.openxmlformats.org/drawingml/2006/table">
            <a:tbl>
              <a:tblPr firstRow="1" bandRow="1">
                <a:tableStyleId>{5C22544A-7EE6-4342-B048-85BDC9FD1C3A}</a:tableStyleId>
              </a:tblPr>
              <a:tblGrid>
                <a:gridCol w="1305183"/>
                <a:gridCol w="1548191"/>
                <a:gridCol w="3862454"/>
                <a:gridCol w="1314461"/>
                <a:gridCol w="1449950"/>
                <a:gridCol w="1541740"/>
              </a:tblGrid>
              <a:tr h="354572">
                <a:tc>
                  <a:txBody>
                    <a:bodyPr/>
                    <a:lstStyle/>
                    <a:p>
                      <a:pPr algn="ctr"/>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Deployment Scenario</a:t>
                      </a:r>
                      <a:endParaRPr lang="zh-CN" altLang="en-US"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Network </a:t>
                      </a:r>
                      <a:r>
                        <a:rPr lang="en-US"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S</a:t>
                      </a:r>
                      <a:r>
                        <a:rPr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cale</a:t>
                      </a:r>
                      <a:endParaRPr lang="zh-CN" altLang="en-US"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Key </a:t>
                      </a:r>
                      <a:r>
                        <a:rPr lang="en-US"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Networking R</a:t>
                      </a:r>
                      <a:r>
                        <a:rPr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equirements</a:t>
                      </a:r>
                      <a:endParaRPr lang="zh-CN" altLang="en-US"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r>
                        <a:rPr sz="120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Networking Model</a:t>
                      </a:r>
                      <a:endParaRPr lang="zh-CN" altLang="en-US"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sz="1200" dirty="0"/>
                    </a:p>
                  </a:txBody>
                  <a:tcPr/>
                </a:tc>
                <a:tc>
                  <a:txBody>
                    <a:bodyPr/>
                    <a:lstStyle/>
                    <a:p>
                      <a:pPr algn="ctr"/>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Remarks</a:t>
                      </a:r>
                      <a:endParaRPr lang="zh-CN" altLang="en-US"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90947">
                <a:tc rowSpan="2">
                  <a:txBody>
                    <a:bodyPr/>
                    <a:lstStyle/>
                    <a:p>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Many branches, where they are no demands</a:t>
                      </a:r>
                      <a:r>
                        <a:rPr lang="en-US" sz="120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for branch interconnection</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r>
                        <a:rPr lang="en-US" altLang="zh-CN" sz="1200" kern="1200" dirty="0" smtClean="0">
                          <a:solidFill>
                            <a:prstClr val="black"/>
                          </a:solidFill>
                          <a:latin typeface="Huawei Sans" panose="020C0503030203020204" pitchFamily="34" charset="0"/>
                          <a:ea typeface="方正兰亭黑简体" panose="02000000000000000000" pitchFamily="2" charset="-122"/>
                          <a:cs typeface="+mn-cs"/>
                          <a:sym typeface="Huawei Sans" panose="020C0503030203020204" pitchFamily="34" charset="0"/>
                        </a:rPr>
                        <a:t>&lt; 2000 terminals; area &lt; 3000 m²</a:t>
                      </a:r>
                      <a:endParaRPr lang="en-US" altLang="zh-CN" sz="1200" kern="1200" dirty="0">
                        <a:solidFill>
                          <a:prstClr val="black"/>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Dense-room scenarios such as hotels and dormitories; wired and wireless access; multiple Internet uplinks and LTE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uplink</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a:t>
                      </a:r>
                      <a:endParaRPr lang="zh-CN" altLang="en-US" sz="1200" b="0" i="0" u="none" strike="noStrike" dirty="0" smtClean="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Egress gateway +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Layer 2</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switch + distributed AP</a:t>
                      </a:r>
                      <a:endParaRPr lang="zh-CN" altLang="en-US" sz="12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AR + Layer 2 switch + central AP +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RU</a:t>
                      </a:r>
                      <a:endParaRPr lang="zh-CN" altLang="en-US" sz="12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27321">
                <a:tc vMerge="1">
                  <a:txBody>
                    <a:bodyPr/>
                    <a:lstStyle/>
                    <a:p>
                      <a:endParaRPr lang="zh-CN" altLang="en-US" sz="1000"/>
                    </a:p>
                  </a:txBody>
                  <a:tcPr/>
                </a:tc>
                <a:tc vMerge="1">
                  <a:txBody>
                    <a:bodyPr/>
                    <a:lstStyle/>
                    <a:p>
                      <a:endParaRPr lang="zh-CN" altLang="en-US" sz="10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Dense-room scenarios such as hotels and dormitories; wired and wireless access; multiple Internet uplinks; high security requirements (URL filtering/IPS/security defense/antivirus)</a:t>
                      </a:r>
                      <a:endParaRPr lang="zh-CN" altLang="en-US" sz="1200" b="0" i="0" u="none" strike="noStrike" dirty="0" smtClean="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sz="10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Firewall + Layer 2 switch + central AP +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RU</a:t>
                      </a:r>
                      <a:endParaRPr lang="zh-CN" altLang="en-US" sz="12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90947">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Multiple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branches</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where there are demands for communication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with </a:t>
                      </a: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headquarters</a:t>
                      </a:r>
                      <a:endParaRPr lang="en-US" altLang="zh-CN" sz="1200" u="none" strike="noStrike" kern="1200" dirty="0" smtClean="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Same as that in the "m</a:t>
                      </a:r>
                      <a:r>
                        <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any branches, branches, where they are no demands</a:t>
                      </a:r>
                      <a:r>
                        <a:rPr lang="en-US" altLang="zh-CN" sz="120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for branch interconnection</a:t>
                      </a:r>
                      <a:r>
                        <a:rPr lang="en-US" altLang="zh-CN" sz="1200" u="none" strike="noStrike" kern="1200" baseline="0" dirty="0" smtClean="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 scenario</a:t>
                      </a:r>
                      <a:endParaRPr lang="zh-CN" altLang="en-US" sz="12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Only basic </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communication between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branches </a:t>
                      </a: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and </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headquarters </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is required</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Third-party VPN gateways may be deployed at the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headquarters</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endPar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IPsec VPN interconnection</a:t>
                      </a:r>
                      <a:endParaRPr lang="zh-CN" altLang="en-US" sz="120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AP/AR/</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firewall</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as the egress gateway</a:t>
                      </a:r>
                      <a:endParaRPr lang="zh-CN" altLang="en-US" sz="120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45496">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000" u="none" strike="noStrike" kern="1200">
                        <a:solidFill>
                          <a:schemeClr val="dk1"/>
                        </a:solidFill>
                        <a:effectLst/>
                        <a:latin typeface="Arial"/>
                        <a:ea typeface="+mn-ea"/>
                        <a:cs typeface="+mn-cs"/>
                      </a:endParaRPr>
                    </a:p>
                  </a:txBody>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000" u="none" strike="noStrike" kern="1200">
                        <a:solidFill>
                          <a:schemeClr val="dk1"/>
                        </a:solidFill>
                        <a:effectLst/>
                        <a:latin typeface="Arial"/>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Multiple links are deployed between the headquarters and branches, and intelligent traffic steering is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required</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endPar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SD-WAN Interconnection</a:t>
                      </a:r>
                      <a:endParaRPr lang="zh-CN" altLang="en-US" sz="120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AR </a:t>
                      </a: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as the egress gateway</a:t>
                      </a:r>
                      <a:endParaRPr lang="zh-CN" altLang="en-US" sz="120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5456690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
          <p:cNvSpPr>
            <a:spLocks noGrp="1"/>
          </p:cNvSpPr>
          <p:nvPr>
            <p:ph type="title"/>
          </p:nvPr>
        </p:nvSpPr>
        <p:spPr bwMode="gray"/>
        <p:txBody>
          <a:bodyPr>
            <a:normAutofit/>
          </a:bodyPr>
          <a:lstStyle/>
          <a:p>
            <a:r>
              <a:rPr lang="en-US" altLang="zh-CN" dirty="0">
                <a:solidFill>
                  <a:prstClr val="black"/>
                </a:solidFill>
                <a:cs typeface="+mn-ea"/>
                <a:sym typeface="Huawei Sans" panose="020C0503030203020204" pitchFamily="34" charset="0"/>
              </a:rPr>
              <a:t>Overall Design Process</a:t>
            </a:r>
            <a:endParaRPr dirty="0">
              <a:sym typeface="Huawei Sans" panose="020C0503030203020204" pitchFamily="34" charset="0"/>
            </a:endParaRPr>
          </a:p>
        </p:txBody>
      </p:sp>
      <p:sp>
        <p:nvSpPr>
          <p:cNvPr id="32" name="TextBox 303"/>
          <p:cNvSpPr txBox="1"/>
          <p:nvPr/>
        </p:nvSpPr>
        <p:spPr bwMode="gray">
          <a:xfrm>
            <a:off x="1727200" y="1210686"/>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zh-CN" altLang="en-US" sz="140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TextBox 303"/>
          <p:cNvSpPr txBox="1"/>
          <p:nvPr/>
        </p:nvSpPr>
        <p:spPr bwMode="gray">
          <a:xfrm>
            <a:off x="1727200" y="2615071"/>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Aft>
                <a:spcPts val="600"/>
              </a:spcAft>
            </a:pPr>
            <a:endParaRPr lang="zh-CN" altLang="en-US" sz="140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五边形 34"/>
          <p:cNvSpPr/>
          <p:nvPr/>
        </p:nvSpPr>
        <p:spPr bwMode="gray">
          <a:xfrm>
            <a:off x="2113280" y="3052471"/>
            <a:ext cx="2304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architecture</a:t>
            </a:r>
          </a:p>
        </p:txBody>
      </p:sp>
      <p:sp>
        <p:nvSpPr>
          <p:cNvPr id="48" name="TextBox 303"/>
          <p:cNvSpPr txBox="1"/>
          <p:nvPr/>
        </p:nvSpPr>
        <p:spPr bwMode="gray">
          <a:xfrm>
            <a:off x="1727200" y="4008582"/>
            <a:ext cx="9732963" cy="1440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Aft>
                <a:spcPts val="600"/>
              </a:spcAft>
            </a:pPr>
            <a:endParaRPr lang="zh-CN" altLang="en-US" sz="120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五边形 48"/>
          <p:cNvSpPr/>
          <p:nvPr/>
        </p:nvSpPr>
        <p:spPr bwMode="gray">
          <a:xfrm>
            <a:off x="2113280" y="431471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basic services</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燕尾形 49"/>
          <p:cNvSpPr/>
          <p:nvPr/>
        </p:nvSpPr>
        <p:spPr bwMode="gray">
          <a:xfrm>
            <a:off x="4337749"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deployment</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燕尾形 50"/>
          <p:cNvSpPr/>
          <p:nvPr/>
        </p:nvSpPr>
        <p:spPr bwMode="gray">
          <a:xfrm>
            <a:off x="6562218"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WLAN</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燕尾形 51"/>
          <p:cNvSpPr/>
          <p:nvPr/>
        </p:nvSpPr>
        <p:spPr bwMode="gray">
          <a:xfrm>
            <a:off x="8786686"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NAC</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五边形 52"/>
          <p:cNvSpPr/>
          <p:nvPr/>
        </p:nvSpPr>
        <p:spPr bwMode="gray">
          <a:xfrm>
            <a:off x="2113280" y="4782453"/>
            <a:ext cx="272288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VAS and O&amp;M</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燕尾形 53"/>
          <p:cNvSpPr/>
          <p:nvPr/>
        </p:nvSpPr>
        <p:spPr bwMode="gray">
          <a:xfrm>
            <a:off x="4337749" y="3052471"/>
            <a:ext cx="2304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Networking scheme</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燕尾形 54"/>
          <p:cNvSpPr/>
          <p:nvPr/>
        </p:nvSpPr>
        <p:spPr bwMode="grayWhite">
          <a:xfrm>
            <a:off x="6562218" y="3052471"/>
            <a:ext cx="2304000" cy="360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Reliability</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燕尾形 57"/>
          <p:cNvSpPr/>
          <p:nvPr/>
        </p:nvSpPr>
        <p:spPr bwMode="gray">
          <a:xfrm>
            <a:off x="8786686"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WAN interconnection</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五边形 60"/>
          <p:cNvSpPr/>
          <p:nvPr/>
        </p:nvSpPr>
        <p:spPr bwMode="gray">
          <a:xfrm>
            <a:off x="2113280" y="1649828"/>
            <a:ext cx="3060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management mode</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燕尾形 61"/>
          <p:cNvSpPr/>
          <p:nvPr/>
        </p:nvSpPr>
        <p:spPr bwMode="gray">
          <a:xfrm>
            <a:off x="5071983" y="1649828"/>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O&amp;M mode</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燕尾形 62"/>
          <p:cNvSpPr/>
          <p:nvPr/>
        </p:nvSpPr>
        <p:spPr bwMode="gray">
          <a:xfrm>
            <a:off x="8030686" y="1649828"/>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License</a:t>
            </a:r>
            <a:r>
              <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scheme</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TextBox 303"/>
          <p:cNvSpPr txBox="1"/>
          <p:nvPr/>
        </p:nvSpPr>
        <p:spPr bwMode="gray">
          <a:xfrm>
            <a:off x="655638" y="1210686"/>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cs typeface="+mn-ea"/>
              </a:defRPr>
            </a:lvl1pPr>
          </a:lstStyle>
          <a:p>
            <a:r>
              <a:rPr lang="en-US" altLang="zh-CN" dirty="0">
                <a:ea typeface="方正兰亭黑简体" panose="02000000000000000000" pitchFamily="2" charset="-122"/>
                <a:sym typeface="Huawei Sans" panose="020C0503030203020204" pitchFamily="34" charset="0"/>
              </a:rPr>
              <a:t>Overall design</a:t>
            </a:r>
            <a:endParaRPr lang="zh-CN" altLang="en-US" dirty="0">
              <a:ea typeface="方正兰亭黑简体" panose="02000000000000000000" pitchFamily="2" charset="-122"/>
              <a:sym typeface="Huawei Sans" panose="020C0503030203020204" pitchFamily="34" charset="0"/>
            </a:endParaRPr>
          </a:p>
        </p:txBody>
      </p:sp>
      <p:sp>
        <p:nvSpPr>
          <p:cNvPr id="46" name="TextBox 303"/>
          <p:cNvSpPr txBox="1"/>
          <p:nvPr/>
        </p:nvSpPr>
        <p:spPr bwMode="grayWhite">
          <a:xfrm>
            <a:off x="655638" y="2615071"/>
            <a:ext cx="972000" cy="1234800"/>
          </a:xfrm>
          <a:prstGeom prst="rect">
            <a:avLst/>
          </a:prstGeom>
          <a:solidFill>
            <a:schemeClr val="bg1">
              <a:lumMod val="95000"/>
            </a:schemeClr>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rgbClr val="ED6D00"/>
                </a:solidFill>
                <a:latin typeface="Huawei Sans" panose="020C0503030203020204" pitchFamily="34" charset="0"/>
                <a:cs typeface="+mn-ea"/>
              </a:defRPr>
            </a:lvl1pPr>
          </a:lstStyle>
          <a:p>
            <a:r>
              <a:rPr lang="en-US" altLang="zh-CN" dirty="0">
                <a:ea typeface="方正兰亭黑简体" panose="02000000000000000000" pitchFamily="2" charset="-122"/>
                <a:sym typeface="Huawei Sans" panose="020C0503030203020204" pitchFamily="34" charset="0"/>
              </a:rPr>
              <a:t>Networking design</a:t>
            </a:r>
          </a:p>
        </p:txBody>
      </p:sp>
      <p:sp>
        <p:nvSpPr>
          <p:cNvPr id="47" name="TextBox 303"/>
          <p:cNvSpPr txBox="1"/>
          <p:nvPr/>
        </p:nvSpPr>
        <p:spPr bwMode="gray">
          <a:xfrm>
            <a:off x="655638" y="4019456"/>
            <a:ext cx="972000" cy="1429126"/>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chemeClr val="bg1">
                    <a:lumMod val="75000"/>
                  </a:schemeClr>
                </a:solidFill>
              </a:defRPr>
            </a:lvl1pPr>
          </a:lstStyle>
          <a:p>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design</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6" name="直接箭头连接符 55"/>
          <p:cNvCxnSpPr>
            <a:stCxn id="45" idx="2"/>
            <a:endCxn id="46" idx="0"/>
          </p:cNvCxnSpPr>
          <p:nvPr/>
        </p:nvCxnSpPr>
        <p:spPr bwMode="gray">
          <a:xfrm>
            <a:off x="1141638" y="2445486"/>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a:stCxn id="46" idx="2"/>
            <a:endCxn id="47" idx="0"/>
          </p:cNvCxnSpPr>
          <p:nvPr/>
        </p:nvCxnSpPr>
        <p:spPr bwMode="gray">
          <a:xfrm>
            <a:off x="1141638" y="3849871"/>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13762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cs typeface="+mn-ea"/>
                <a:sym typeface="Huawei Sans" panose="020C0503030203020204" pitchFamily="34" charset="0"/>
              </a:rPr>
              <a:t>Network Reliability Design</a:t>
            </a:r>
            <a:endParaRPr lang="zh-CN" altLang="en-US" dirty="0">
              <a:cs typeface="+mn-ea"/>
              <a:sym typeface="Huawei Sans" panose="020C0503030203020204" pitchFamily="34" charset="0"/>
            </a:endParaRPr>
          </a:p>
        </p:txBody>
      </p:sp>
      <p:sp>
        <p:nvSpPr>
          <p:cNvPr id="3" name="圆角矩形 2"/>
          <p:cNvSpPr/>
          <p:nvPr/>
        </p:nvSpPr>
        <p:spPr>
          <a:xfrm>
            <a:off x="731838" y="2663711"/>
            <a:ext cx="4612322" cy="2893810"/>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schemeClr val="bg1">
                  <a:lumMod val="6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 name="直接连接符 3"/>
          <p:cNvCxnSpPr/>
          <p:nvPr/>
        </p:nvCxnSpPr>
        <p:spPr>
          <a:xfrm>
            <a:off x="3749673" y="2114550"/>
            <a:ext cx="0" cy="21067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Group 161"/>
          <p:cNvGrpSpPr/>
          <p:nvPr/>
        </p:nvGrpSpPr>
        <p:grpSpPr>
          <a:xfrm rot="10800000" flipV="1">
            <a:off x="2691192" y="4227603"/>
            <a:ext cx="1149736" cy="616934"/>
            <a:chOff x="-1233037" y="914446"/>
            <a:chExt cx="1573823" cy="778776"/>
          </a:xfrm>
        </p:grpSpPr>
        <p:cxnSp>
          <p:nvCxnSpPr>
            <p:cNvPr id="6" name="Straight Connector 163"/>
            <p:cNvCxnSpPr/>
            <p:nvPr/>
          </p:nvCxnSpPr>
          <p:spPr>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164"/>
            <p:cNvCxnSpPr/>
            <p:nvPr/>
          </p:nvCxnSpPr>
          <p:spPr>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Group 161"/>
          <p:cNvGrpSpPr/>
          <p:nvPr/>
        </p:nvGrpSpPr>
        <p:grpSpPr>
          <a:xfrm rot="10800000">
            <a:off x="2532925" y="4221281"/>
            <a:ext cx="1472461" cy="594957"/>
            <a:chOff x="-3661019" y="914446"/>
            <a:chExt cx="4001805" cy="778776"/>
          </a:xfrm>
        </p:grpSpPr>
        <p:cxnSp>
          <p:nvCxnSpPr>
            <p:cNvPr id="9" name="Straight Connector 163"/>
            <p:cNvCxnSpPr/>
            <p:nvPr/>
          </p:nvCxnSpPr>
          <p:spPr>
            <a:xfrm flipH="1" flipV="1">
              <a:off x="-3661019" y="914446"/>
              <a:ext cx="786913"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164"/>
            <p:cNvCxnSpPr/>
            <p:nvPr/>
          </p:nvCxnSpPr>
          <p:spPr>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p:cNvCxnSpPr/>
          <p:nvPr/>
        </p:nvCxnSpPr>
        <p:spPr>
          <a:xfrm>
            <a:off x="2776145" y="2218764"/>
            <a:ext cx="0" cy="20025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a:xfrm>
            <a:off x="2333403" y="1922689"/>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altLang="zh-CN" sz="140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endParaRPr lang="zh-CN" altLang="en-US" sz="140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文本框 12"/>
          <p:cNvSpPr txBox="1"/>
          <p:nvPr/>
        </p:nvSpPr>
        <p:spPr>
          <a:xfrm>
            <a:off x="4009864" y="2843575"/>
            <a:ext cx="1337226" cy="307777"/>
          </a:xfrm>
          <a:prstGeom prst="rect">
            <a:avLst/>
          </a:prstGeom>
          <a:noFill/>
        </p:spPr>
        <p:txBody>
          <a:bodyPr wrap="none" rtlCol="0">
            <a:spAutoFit/>
          </a:bodyPr>
          <a:lstStyle/>
          <a:p>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Firewall or AR</a:t>
            </a:r>
            <a:endPar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90257" y="1217254"/>
            <a:ext cx="951607" cy="540946"/>
          </a:xfrm>
          <a:prstGeom prst="rect">
            <a:avLst/>
          </a:prstGeom>
        </p:spPr>
      </p:pic>
      <p:pic>
        <p:nvPicPr>
          <p:cNvPr id="15" name="图片 76" descr="接入交换机.png"/>
          <p:cNvPicPr>
            <a:picLocks noChangeAspect="1"/>
          </p:cNvPicPr>
          <p:nvPr/>
        </p:nvPicPr>
        <p:blipFill>
          <a:blip r:embed="rId4" cstate="print"/>
          <a:stretch>
            <a:fillRect/>
          </a:stretch>
        </p:blipFill>
        <p:spPr>
          <a:xfrm>
            <a:off x="3059216" y="4803449"/>
            <a:ext cx="405710" cy="331945"/>
          </a:xfrm>
          <a:prstGeom prst="rect">
            <a:avLst/>
          </a:prstGeom>
        </p:spPr>
      </p:pic>
      <p:pic>
        <p:nvPicPr>
          <p:cNvPr id="16" name="图片 15" descr="云AP蓝.png"/>
          <p:cNvPicPr>
            <a:picLocks noChangeAspect="1"/>
          </p:cNvPicPr>
          <p:nvPr/>
        </p:nvPicPr>
        <p:blipFill>
          <a:blip r:embed="rId5" cstate="print"/>
          <a:stretch>
            <a:fillRect/>
          </a:stretch>
        </p:blipFill>
        <p:spPr>
          <a:xfrm>
            <a:off x="2307036" y="4803725"/>
            <a:ext cx="405405" cy="331695"/>
          </a:xfrm>
          <a:prstGeom prst="rect">
            <a:avLst/>
          </a:prstGeom>
        </p:spPr>
      </p:pic>
      <p:pic>
        <p:nvPicPr>
          <p:cNvPr id="17" name="图片 16" descr="云AP蓝.png"/>
          <p:cNvPicPr>
            <a:picLocks noChangeAspect="1"/>
          </p:cNvPicPr>
          <p:nvPr/>
        </p:nvPicPr>
        <p:blipFill>
          <a:blip r:embed="rId5" cstate="print"/>
          <a:stretch>
            <a:fillRect/>
          </a:stretch>
        </p:blipFill>
        <p:spPr>
          <a:xfrm>
            <a:off x="3858761" y="4803725"/>
            <a:ext cx="405405" cy="331695"/>
          </a:xfrm>
          <a:prstGeom prst="rect">
            <a:avLst/>
          </a:prstGeom>
        </p:spPr>
      </p:pic>
      <p:sp>
        <p:nvSpPr>
          <p:cNvPr id="18" name="文本框 17"/>
          <p:cNvSpPr txBox="1"/>
          <p:nvPr/>
        </p:nvSpPr>
        <p:spPr>
          <a:xfrm>
            <a:off x="2297180" y="5177971"/>
            <a:ext cx="404278" cy="307777"/>
          </a:xfrm>
          <a:prstGeom prst="rect">
            <a:avLst/>
          </a:prstGeom>
          <a:noFill/>
        </p:spPr>
        <p:txBody>
          <a:bodyPr wrap="none" rtlCol="0">
            <a:spAutoFit/>
          </a:bodyPr>
          <a:lstStyle/>
          <a:p>
            <a:r>
              <a:rPr lang="en-US" altLang="zh-CN" sz="1400"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40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文本框 18"/>
          <p:cNvSpPr txBox="1"/>
          <p:nvPr/>
        </p:nvSpPr>
        <p:spPr>
          <a:xfrm>
            <a:off x="3009352" y="5177971"/>
            <a:ext cx="721672" cy="307777"/>
          </a:xfrm>
          <a:prstGeom prst="rect">
            <a:avLst/>
          </a:prstGeom>
          <a:noFill/>
        </p:spPr>
        <p:txBody>
          <a:bodyPr wrap="none" rtlCol="0">
            <a:spAutoFit/>
          </a:bodyPr>
          <a:lstStyle/>
          <a:p>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Switch</a:t>
            </a:r>
            <a:endPar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文本框 19"/>
          <p:cNvSpPr txBox="1"/>
          <p:nvPr/>
        </p:nvSpPr>
        <p:spPr>
          <a:xfrm>
            <a:off x="3830355" y="5177971"/>
            <a:ext cx="404278" cy="307777"/>
          </a:xfrm>
          <a:prstGeom prst="rect">
            <a:avLst/>
          </a:prstGeom>
          <a:noFill/>
        </p:spPr>
        <p:txBody>
          <a:bodyPr wrap="none" rtlCol="0">
            <a:spAutoFit/>
          </a:bodyPr>
          <a:lstStyle/>
          <a:p>
            <a:r>
              <a:rPr lang="en-US" altLang="zh-CN" sz="1400"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40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矩形 20"/>
          <p:cNvSpPr/>
          <p:nvPr/>
        </p:nvSpPr>
        <p:spPr>
          <a:xfrm>
            <a:off x="1081588" y="5702526"/>
            <a:ext cx="3855543" cy="338554"/>
          </a:xfrm>
          <a:prstGeom prst="rect">
            <a:avLst/>
          </a:prstGeom>
        </p:spPr>
        <p:txBody>
          <a:bodyPr wrap="none">
            <a:spAutoFit/>
          </a:bodyPr>
          <a:lstStyle/>
          <a:p>
            <a:pPr algn="ctr"/>
            <a:r>
              <a:rPr lang="en-US" altLang="zh-CN" sz="16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Highly reliable networking architecture</a:t>
            </a:r>
            <a:endParaRPr lang="zh-CN" altLang="en-US" sz="16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2"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71615" y="2811172"/>
            <a:ext cx="405710" cy="331945"/>
          </a:xfrm>
          <a:prstGeom prst="rect">
            <a:avLst/>
          </a:prstGeom>
        </p:spPr>
      </p:pic>
      <p:pic>
        <p:nvPicPr>
          <p:cNvPr id="23" name="图片 87" descr="汇聚交换机.png"/>
          <p:cNvPicPr>
            <a:picLocks noChangeAspect="1"/>
          </p:cNvPicPr>
          <p:nvPr/>
        </p:nvPicPr>
        <p:blipFill>
          <a:blip r:embed="rId7" cstate="print"/>
          <a:stretch>
            <a:fillRect/>
          </a:stretch>
        </p:blipFill>
        <p:spPr>
          <a:xfrm>
            <a:off x="2571614" y="4028799"/>
            <a:ext cx="405710" cy="331945"/>
          </a:xfrm>
          <a:prstGeom prst="rect">
            <a:avLst/>
          </a:prstGeom>
        </p:spPr>
      </p:pic>
      <p:sp>
        <p:nvSpPr>
          <p:cNvPr id="24" name="文本框 23"/>
          <p:cNvSpPr txBox="1"/>
          <p:nvPr/>
        </p:nvSpPr>
        <p:spPr>
          <a:xfrm>
            <a:off x="4009864" y="4047231"/>
            <a:ext cx="721672" cy="307777"/>
          </a:xfrm>
          <a:prstGeom prst="rect">
            <a:avLst/>
          </a:prstGeom>
          <a:noFill/>
        </p:spPr>
        <p:txBody>
          <a:bodyPr wrap="none" rtlCol="0">
            <a:spAutoFit/>
          </a:bodyPr>
          <a:lstStyle/>
          <a:p>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Switch</a:t>
            </a:r>
            <a:endPar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矩形 24"/>
          <p:cNvSpPr/>
          <p:nvPr/>
        </p:nvSpPr>
        <p:spPr>
          <a:xfrm>
            <a:off x="761575" y="4800144"/>
            <a:ext cx="1165704" cy="307777"/>
          </a:xfrm>
          <a:prstGeom prst="rect">
            <a:avLst/>
          </a:prstGeom>
        </p:spPr>
        <p:txBody>
          <a:bodyPr wrap="none">
            <a:spAutoFit/>
          </a:bodyPr>
          <a:lstStyle/>
          <a:p>
            <a:pPr algn="ct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Access layer</a:t>
            </a:r>
            <a:endPar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矩形 25"/>
          <p:cNvSpPr/>
          <p:nvPr/>
        </p:nvSpPr>
        <p:spPr>
          <a:xfrm>
            <a:off x="731838" y="4042767"/>
            <a:ext cx="1435892" cy="523220"/>
          </a:xfrm>
          <a:prstGeom prst="rect">
            <a:avLst/>
          </a:prstGeom>
        </p:spPr>
        <p:txBody>
          <a:bodyPr wrap="square">
            <a:spAutoFit/>
          </a:bodyPr>
          <a:lstStyle/>
          <a:p>
            <a:pPr algn="ct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Aggregation layer</a:t>
            </a:r>
            <a:endPar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7" name="图片 86" descr="核心交换机.png"/>
          <p:cNvPicPr>
            <a:picLocks noChangeAspect="1"/>
          </p:cNvPicPr>
          <p:nvPr/>
        </p:nvPicPr>
        <p:blipFill>
          <a:blip r:embed="rId8" cstate="print"/>
          <a:stretch>
            <a:fillRect/>
          </a:stretch>
        </p:blipFill>
        <p:spPr>
          <a:xfrm>
            <a:off x="2571614" y="3437307"/>
            <a:ext cx="405710" cy="331945"/>
          </a:xfrm>
          <a:prstGeom prst="rect">
            <a:avLst/>
          </a:prstGeom>
        </p:spPr>
      </p:pic>
      <p:sp>
        <p:nvSpPr>
          <p:cNvPr id="28" name="文本框 27"/>
          <p:cNvSpPr txBox="1"/>
          <p:nvPr/>
        </p:nvSpPr>
        <p:spPr>
          <a:xfrm>
            <a:off x="4009864" y="3437307"/>
            <a:ext cx="721672" cy="307777"/>
          </a:xfrm>
          <a:prstGeom prst="rect">
            <a:avLst/>
          </a:prstGeom>
          <a:noFill/>
        </p:spPr>
        <p:txBody>
          <a:bodyPr wrap="none" rtlCol="0">
            <a:spAutoFit/>
          </a:bodyPr>
          <a:lstStyle/>
          <a:p>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Switch</a:t>
            </a:r>
            <a:endPar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矩形 28"/>
          <p:cNvSpPr/>
          <p:nvPr/>
        </p:nvSpPr>
        <p:spPr>
          <a:xfrm>
            <a:off x="836916" y="3437306"/>
            <a:ext cx="1015021" cy="307777"/>
          </a:xfrm>
          <a:prstGeom prst="rect">
            <a:avLst/>
          </a:prstGeom>
        </p:spPr>
        <p:txBody>
          <a:bodyPr wrap="none">
            <a:spAutoFit/>
          </a:bodyPr>
          <a:lstStyle/>
          <a:p>
            <a:pPr algn="ct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Core layer</a:t>
            </a:r>
            <a:endPar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46819" y="2811172"/>
            <a:ext cx="405710" cy="331945"/>
          </a:xfrm>
          <a:prstGeom prst="rect">
            <a:avLst/>
          </a:prstGeom>
        </p:spPr>
      </p:pic>
      <p:pic>
        <p:nvPicPr>
          <p:cNvPr id="31" name="图片 87" descr="汇聚交换机.png"/>
          <p:cNvPicPr>
            <a:picLocks noChangeAspect="1"/>
          </p:cNvPicPr>
          <p:nvPr/>
        </p:nvPicPr>
        <p:blipFill>
          <a:blip r:embed="rId7" cstate="print"/>
          <a:stretch>
            <a:fillRect/>
          </a:stretch>
        </p:blipFill>
        <p:spPr>
          <a:xfrm>
            <a:off x="3546818" y="4028799"/>
            <a:ext cx="405710" cy="331945"/>
          </a:xfrm>
          <a:prstGeom prst="rect">
            <a:avLst/>
          </a:prstGeom>
        </p:spPr>
      </p:pic>
      <p:pic>
        <p:nvPicPr>
          <p:cNvPr id="32" name="图片 86" descr="核心交换机.png"/>
          <p:cNvPicPr>
            <a:picLocks noChangeAspect="1"/>
          </p:cNvPicPr>
          <p:nvPr/>
        </p:nvPicPr>
        <p:blipFill>
          <a:blip r:embed="rId8" cstate="print"/>
          <a:stretch>
            <a:fillRect/>
          </a:stretch>
        </p:blipFill>
        <p:spPr>
          <a:xfrm>
            <a:off x="3546818" y="3437307"/>
            <a:ext cx="405710" cy="331945"/>
          </a:xfrm>
          <a:prstGeom prst="rect">
            <a:avLst/>
          </a:prstGeom>
        </p:spPr>
      </p:pic>
      <p:sp>
        <p:nvSpPr>
          <p:cNvPr id="33" name="椭圆 32"/>
          <p:cNvSpPr/>
          <p:nvPr/>
        </p:nvSpPr>
        <p:spPr>
          <a:xfrm>
            <a:off x="3040722" y="4639970"/>
            <a:ext cx="450675" cy="86530"/>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任意多边形 33"/>
          <p:cNvSpPr/>
          <p:nvPr/>
        </p:nvSpPr>
        <p:spPr>
          <a:xfrm>
            <a:off x="3311141" y="1922689"/>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altLang="zh-CN" sz="140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endParaRPr lang="zh-CN" altLang="en-US" sz="140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5" name="直接连接符 34"/>
          <p:cNvCxnSpPr/>
          <p:nvPr/>
        </p:nvCxnSpPr>
        <p:spPr bwMode="grayWhite">
          <a:xfrm>
            <a:off x="2977325" y="2941585"/>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bwMode="grayWhite">
          <a:xfrm>
            <a:off x="2977325" y="3002545"/>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bwMode="grayWhite">
          <a:xfrm>
            <a:off x="3217019" y="2901692"/>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8" name="直接连接符 37"/>
          <p:cNvCxnSpPr/>
          <p:nvPr/>
        </p:nvCxnSpPr>
        <p:spPr bwMode="grayWhite">
          <a:xfrm>
            <a:off x="2977325" y="3581506"/>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grayWhite">
          <a:xfrm>
            <a:off x="2977325" y="3642466"/>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40" name="椭圆 39"/>
          <p:cNvSpPr/>
          <p:nvPr/>
        </p:nvSpPr>
        <p:spPr bwMode="grayWhite">
          <a:xfrm>
            <a:off x="3217019" y="3541613"/>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1" name="直接连接符 40"/>
          <p:cNvCxnSpPr/>
          <p:nvPr/>
        </p:nvCxnSpPr>
        <p:spPr bwMode="grayWhite">
          <a:xfrm>
            <a:off x="2977325" y="4173027"/>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bwMode="grayWhite">
          <a:xfrm>
            <a:off x="2977325" y="4233987"/>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43" name="椭圆 42"/>
          <p:cNvSpPr/>
          <p:nvPr/>
        </p:nvSpPr>
        <p:spPr bwMode="grayWhite">
          <a:xfrm>
            <a:off x="3217019" y="4133134"/>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椭圆 43"/>
          <p:cNvSpPr/>
          <p:nvPr/>
        </p:nvSpPr>
        <p:spPr>
          <a:xfrm>
            <a:off x="2623144" y="3855788"/>
            <a:ext cx="1285830" cy="86530"/>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矩形 44"/>
          <p:cNvSpPr>
            <a:spLocks noChangeArrowheads="1"/>
          </p:cNvSpPr>
          <p:nvPr/>
        </p:nvSpPr>
        <p:spPr bwMode="auto">
          <a:xfrm>
            <a:off x="5898263" y="2080169"/>
            <a:ext cx="5850825" cy="2697662"/>
          </a:xfrm>
          <a:prstGeom prst="rect">
            <a:avLst/>
          </a:prstGeom>
          <a:noFill/>
          <a:ln w="9525">
            <a:noFill/>
            <a:miter lim="800000"/>
            <a:headEnd/>
            <a:tailEnd/>
          </a:ln>
        </p:spPr>
        <p:txBody>
          <a:bodyPr wrap="squar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177800" indent="-177800" algn="just" fontAlgn="auto">
              <a:lnSpc>
                <a:spcPct val="140000"/>
              </a:lnSpc>
              <a:spcAft>
                <a:spcPts val="300"/>
              </a:spcAft>
              <a:buSzPct val="100000"/>
              <a:buFont typeface="Arial" panose="020B0604020202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Networking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reliability refers to the reliability design of the tenant network.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You can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add devices or links in any typical networking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scheme to enhance network reliability. Network reliability design can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be classified into three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levels based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on the involved scope</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p>
          <a:p>
            <a:pPr marL="654938" lvl="1" indent="-251899" defTabSz="914034" fontAlgn="auto">
              <a:lnSpc>
                <a:spcPct val="140000"/>
              </a:lnSpc>
              <a:spcAft>
                <a:spcPts val="600"/>
              </a:spcAft>
              <a:buSzPct val="100000"/>
              <a:buFont typeface="Huawei Sans" panose="020C0503030203020204" pitchFamily="34" charset="0"/>
              <a:buChar char="▫"/>
            </a:pP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Link-level reliability design</a:t>
            </a:r>
          </a:p>
          <a:p>
            <a:pPr marL="654938" lvl="1" indent="-251899" defTabSz="914034" fontAlgn="auto">
              <a:lnSpc>
                <a:spcPct val="140000"/>
              </a:lnSpc>
              <a:spcAft>
                <a:spcPts val="600"/>
              </a:spcAft>
              <a:buSzPct val="100000"/>
              <a:buFont typeface="Huawei Sans" panose="020C0503030203020204" pitchFamily="34" charset="0"/>
              <a:buChar char="▫"/>
            </a:pP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Device-level reliability design</a:t>
            </a:r>
          </a:p>
          <a:p>
            <a:pPr marL="654938" lvl="1" indent="-251899" defTabSz="914034" fontAlgn="auto">
              <a:lnSpc>
                <a:spcPct val="140000"/>
              </a:lnSpc>
              <a:spcAft>
                <a:spcPts val="600"/>
              </a:spcAft>
              <a:buSzPct val="100000"/>
              <a:buFont typeface="Huawei Sans" panose="020C0503030203020204" pitchFamily="34" charset="0"/>
              <a:buChar char="▫"/>
            </a:pP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Network-level reliability design (which combines link and device reliability)</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130501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圆角矩形 52"/>
          <p:cNvSpPr/>
          <p:nvPr/>
        </p:nvSpPr>
        <p:spPr bwMode="gray">
          <a:xfrm>
            <a:off x="5181987" y="4455943"/>
            <a:ext cx="1880657" cy="632665"/>
          </a:xfrm>
          <a:prstGeom prst="roundRect">
            <a:avLst>
              <a:gd name="adj" fmla="val 664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4"/>
          <p:cNvCxnSpPr/>
          <p:nvPr/>
        </p:nvCxnSpPr>
        <p:spPr bwMode="gray">
          <a:xfrm>
            <a:off x="5798945" y="4697309"/>
            <a:ext cx="70104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bwMode="gray">
          <a:xfrm>
            <a:off x="5798945" y="4773509"/>
            <a:ext cx="70104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57" name="椭圆 56"/>
          <p:cNvSpPr/>
          <p:nvPr/>
        </p:nvSpPr>
        <p:spPr bwMode="gray">
          <a:xfrm>
            <a:off x="6088505" y="4639198"/>
            <a:ext cx="121920" cy="190500"/>
          </a:xfrm>
          <a:prstGeom prst="ellips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圆角矩形 34"/>
          <p:cNvSpPr/>
          <p:nvPr/>
        </p:nvSpPr>
        <p:spPr bwMode="gray">
          <a:xfrm>
            <a:off x="1266798" y="3259308"/>
            <a:ext cx="1880657" cy="632665"/>
          </a:xfrm>
          <a:prstGeom prst="roundRect">
            <a:avLst>
              <a:gd name="adj" fmla="val 664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连接符 11"/>
          <p:cNvCxnSpPr/>
          <p:nvPr/>
        </p:nvCxnSpPr>
        <p:spPr bwMode="gray">
          <a:xfrm>
            <a:off x="1856606" y="3588487"/>
            <a:ext cx="70104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a:off x="1856606" y="3664687"/>
            <a:ext cx="70104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4" name="椭圆 13"/>
          <p:cNvSpPr/>
          <p:nvPr/>
        </p:nvSpPr>
        <p:spPr bwMode="gray">
          <a:xfrm>
            <a:off x="2146166" y="3530376"/>
            <a:ext cx="121920" cy="190500"/>
          </a:xfrm>
          <a:prstGeom prst="ellips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 name="标题 1"/>
          <p:cNvSpPr>
            <a:spLocks noGrp="1"/>
          </p:cNvSpPr>
          <p:nvPr>
            <p:ph type="title"/>
          </p:nvPr>
        </p:nvSpPr>
        <p:spPr bwMode="gray"/>
        <p:txBody>
          <a:bodyPr>
            <a:normAutofit/>
          </a:bodyPr>
          <a:lstStyle/>
          <a:p>
            <a:r>
              <a:rPr dirty="0" smtClean="0">
                <a:sym typeface="Huawei Sans" panose="020C0503030203020204" pitchFamily="34" charset="0"/>
              </a:rPr>
              <a:t>Link</a:t>
            </a:r>
            <a:r>
              <a:rPr lang="en-US" altLang="zh-CN" dirty="0" smtClean="0">
                <a:sym typeface="Huawei Sans" panose="020C0503030203020204" pitchFamily="34" charset="0"/>
              </a:rPr>
              <a:t>-Level</a:t>
            </a:r>
            <a:r>
              <a:rPr dirty="0" smtClean="0">
                <a:sym typeface="Huawei Sans" panose="020C0503030203020204" pitchFamily="34" charset="0"/>
              </a:rPr>
              <a:t> </a:t>
            </a:r>
            <a:r>
              <a:rPr dirty="0">
                <a:sym typeface="Huawei Sans" panose="020C0503030203020204" pitchFamily="34" charset="0"/>
              </a:rPr>
              <a:t>Reliability Design (1)</a:t>
            </a:r>
            <a:endParaRPr lang="zh-CN" altLang="en-US" dirty="0">
              <a:cs typeface="+mn-ea"/>
              <a:sym typeface="Huawei Sans" panose="020C0503030203020204" pitchFamily="34" charset="0"/>
            </a:endParaRPr>
          </a:p>
        </p:txBody>
      </p:sp>
      <p:sp>
        <p:nvSpPr>
          <p:cNvPr id="3" name="圆角矩形 75"/>
          <p:cNvSpPr/>
          <p:nvPr/>
        </p:nvSpPr>
        <p:spPr bwMode="gray">
          <a:xfrm>
            <a:off x="738231" y="1361245"/>
            <a:ext cx="10721932"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Intranet link reliability</a:t>
            </a:r>
          </a:p>
        </p:txBody>
      </p:sp>
      <p:sp>
        <p:nvSpPr>
          <p:cNvPr id="4" name="圆角矩形 75"/>
          <p:cNvSpPr/>
          <p:nvPr/>
        </p:nvSpPr>
        <p:spPr bwMode="gray">
          <a:xfrm>
            <a:off x="738231" y="1765203"/>
            <a:ext cx="10721932" cy="4310477"/>
          </a:xfrm>
          <a:prstGeom prst="roundRect">
            <a:avLst>
              <a:gd name="adj" fmla="val 1025"/>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77800" indent="-177800" algn="just">
              <a:lnSpc>
                <a:spcPct val="140000"/>
              </a:lnSpc>
              <a:spcBef>
                <a:spcPct val="0"/>
              </a:spcBef>
              <a:spcAft>
                <a:spcPts val="300"/>
              </a:spcAft>
              <a:buSzPct val="100000"/>
              <a:buFont typeface="Arial" panose="020B0604020202020204" pitchFamily="34" charset="0"/>
              <a:buChar char="•"/>
            </a:pP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Multiple links can be deployed between switches and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bonded</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using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Trunks</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to improve link reliability.</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a:lnSpc>
                <a:spcPct val="140000"/>
              </a:lnSpc>
              <a:spcBef>
                <a:spcPct val="0"/>
              </a:spcBef>
              <a:spcAft>
                <a:spcPts val="300"/>
              </a:spcAft>
              <a:buSzPct val="100000"/>
              <a:buFont typeface="Arial" panose="020B0604020202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When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switches are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stacked, i</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 recommended that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Eth-Trunk</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be used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across switches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to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ensure link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reliability.</a:t>
            </a:r>
            <a:endPar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图片 76" descr="接入交换机.png"/>
          <p:cNvPicPr>
            <a:picLocks noChangeAspect="1"/>
          </p:cNvPicPr>
          <p:nvPr/>
        </p:nvPicPr>
        <p:blipFill>
          <a:blip r:embed="rId3" cstate="print"/>
          <a:stretch>
            <a:fillRect/>
          </a:stretch>
        </p:blipFill>
        <p:spPr bwMode="gray">
          <a:xfrm>
            <a:off x="1501351" y="4563688"/>
            <a:ext cx="405710" cy="331945"/>
          </a:xfrm>
          <a:prstGeom prst="rect">
            <a:avLst/>
          </a:prstGeom>
        </p:spPr>
      </p:pic>
      <p:pic>
        <p:nvPicPr>
          <p:cNvPr id="8" name="图片 87" descr="汇聚交换机.png"/>
          <p:cNvPicPr>
            <a:picLocks noChangeAspect="1"/>
          </p:cNvPicPr>
          <p:nvPr/>
        </p:nvPicPr>
        <p:blipFill>
          <a:blip r:embed="rId4" cstate="print"/>
          <a:stretch>
            <a:fillRect/>
          </a:stretch>
        </p:blipFill>
        <p:spPr bwMode="gray">
          <a:xfrm>
            <a:off x="1501351" y="3472751"/>
            <a:ext cx="405710" cy="331945"/>
          </a:xfrm>
          <a:prstGeom prst="rect">
            <a:avLst/>
          </a:prstGeom>
        </p:spPr>
      </p:pic>
      <p:pic>
        <p:nvPicPr>
          <p:cNvPr id="9" name="图片 76" descr="接入交换机.png"/>
          <p:cNvPicPr>
            <a:picLocks noChangeAspect="1"/>
          </p:cNvPicPr>
          <p:nvPr/>
        </p:nvPicPr>
        <p:blipFill>
          <a:blip r:embed="rId3" cstate="print"/>
          <a:stretch>
            <a:fillRect/>
          </a:stretch>
        </p:blipFill>
        <p:spPr bwMode="gray">
          <a:xfrm>
            <a:off x="2507191" y="4563688"/>
            <a:ext cx="405710" cy="331945"/>
          </a:xfrm>
          <a:prstGeom prst="rect">
            <a:avLst/>
          </a:prstGeom>
        </p:spPr>
      </p:pic>
      <p:pic>
        <p:nvPicPr>
          <p:cNvPr id="10" name="图片 87" descr="汇聚交换机.png"/>
          <p:cNvPicPr>
            <a:picLocks noChangeAspect="1"/>
          </p:cNvPicPr>
          <p:nvPr/>
        </p:nvPicPr>
        <p:blipFill>
          <a:blip r:embed="rId4" cstate="print"/>
          <a:stretch>
            <a:fillRect/>
          </a:stretch>
        </p:blipFill>
        <p:spPr bwMode="gray">
          <a:xfrm>
            <a:off x="2507191" y="3472751"/>
            <a:ext cx="405710" cy="331945"/>
          </a:xfrm>
          <a:prstGeom prst="rect">
            <a:avLst/>
          </a:prstGeom>
        </p:spPr>
      </p:pic>
      <p:cxnSp>
        <p:nvCxnSpPr>
          <p:cNvPr id="15" name="直接连接符 14"/>
          <p:cNvCxnSpPr>
            <a:stCxn id="7" idx="0"/>
            <a:endCxn id="10" idx="2"/>
          </p:cNvCxnSpPr>
          <p:nvPr/>
        </p:nvCxnSpPr>
        <p:spPr bwMode="gray">
          <a:xfrm flipV="1">
            <a:off x="1704206" y="3804696"/>
            <a:ext cx="1005840" cy="7589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7" idx="0"/>
            <a:endCxn id="8" idx="2"/>
          </p:cNvCxnSpPr>
          <p:nvPr/>
        </p:nvCxnSpPr>
        <p:spPr bwMode="gray">
          <a:xfrm flipV="1">
            <a:off x="1704206" y="3804696"/>
            <a:ext cx="0" cy="7589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9" idx="0"/>
            <a:endCxn id="10" idx="2"/>
          </p:cNvCxnSpPr>
          <p:nvPr/>
        </p:nvCxnSpPr>
        <p:spPr bwMode="gray">
          <a:xfrm flipV="1">
            <a:off x="2710046" y="3804696"/>
            <a:ext cx="0" cy="7589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9" idx="0"/>
            <a:endCxn id="8" idx="2"/>
          </p:cNvCxnSpPr>
          <p:nvPr/>
        </p:nvCxnSpPr>
        <p:spPr bwMode="gray">
          <a:xfrm flipH="1" flipV="1">
            <a:off x="1704206" y="3804696"/>
            <a:ext cx="1005840" cy="7589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bwMode="gray">
          <a:xfrm rot="1126692">
            <a:off x="1645588" y="4425158"/>
            <a:ext cx="258560" cy="60852"/>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椭圆 29"/>
          <p:cNvSpPr/>
          <p:nvPr/>
        </p:nvSpPr>
        <p:spPr bwMode="gray">
          <a:xfrm rot="20681184">
            <a:off x="2524293" y="4427201"/>
            <a:ext cx="258560" cy="60852"/>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文本框 36"/>
          <p:cNvSpPr txBox="1"/>
          <p:nvPr/>
        </p:nvSpPr>
        <p:spPr bwMode="gray">
          <a:xfrm>
            <a:off x="1850008" y="3259308"/>
            <a:ext cx="776175" cy="276999"/>
          </a:xfrm>
          <a:prstGeom prst="rect">
            <a:avLst/>
          </a:prstGeom>
          <a:noFill/>
        </p:spPr>
        <p:txBody>
          <a:bodyPr wrap="none" rtlCol="0">
            <a:spAutoFit/>
          </a:bodyPr>
          <a:lstStyle/>
          <a:p>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Stacking</a:t>
            </a:r>
          </a:p>
        </p:txBody>
      </p:sp>
      <p:sp>
        <p:nvSpPr>
          <p:cNvPr id="38" name="圆角矩形 37"/>
          <p:cNvSpPr/>
          <p:nvPr/>
        </p:nvSpPr>
        <p:spPr bwMode="gray">
          <a:xfrm>
            <a:off x="5181987" y="3259308"/>
            <a:ext cx="1880657" cy="632665"/>
          </a:xfrm>
          <a:prstGeom prst="roundRect">
            <a:avLst>
              <a:gd name="adj" fmla="val 664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连接符 38"/>
          <p:cNvCxnSpPr/>
          <p:nvPr/>
        </p:nvCxnSpPr>
        <p:spPr bwMode="gray">
          <a:xfrm>
            <a:off x="5798945" y="3588487"/>
            <a:ext cx="70104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bwMode="gray">
          <a:xfrm>
            <a:off x="5798945" y="3664687"/>
            <a:ext cx="70104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41" name="椭圆 40"/>
          <p:cNvSpPr/>
          <p:nvPr/>
        </p:nvSpPr>
        <p:spPr bwMode="gray">
          <a:xfrm>
            <a:off x="6061355" y="3530376"/>
            <a:ext cx="121920" cy="190500"/>
          </a:xfrm>
          <a:prstGeom prst="ellips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2" name="图片 76" descr="接入交换机.png"/>
          <p:cNvPicPr>
            <a:picLocks noChangeAspect="1"/>
          </p:cNvPicPr>
          <p:nvPr/>
        </p:nvPicPr>
        <p:blipFill>
          <a:blip r:embed="rId3" cstate="print"/>
          <a:stretch>
            <a:fillRect/>
          </a:stretch>
        </p:blipFill>
        <p:spPr bwMode="gray">
          <a:xfrm>
            <a:off x="5416540" y="4563688"/>
            <a:ext cx="405710" cy="331945"/>
          </a:xfrm>
          <a:prstGeom prst="rect">
            <a:avLst/>
          </a:prstGeom>
        </p:spPr>
      </p:pic>
      <p:pic>
        <p:nvPicPr>
          <p:cNvPr id="43" name="图片 87" descr="汇聚交换机.png"/>
          <p:cNvPicPr>
            <a:picLocks noChangeAspect="1"/>
          </p:cNvPicPr>
          <p:nvPr/>
        </p:nvPicPr>
        <p:blipFill>
          <a:blip r:embed="rId4" cstate="print"/>
          <a:stretch>
            <a:fillRect/>
          </a:stretch>
        </p:blipFill>
        <p:spPr bwMode="gray">
          <a:xfrm>
            <a:off x="5416540" y="3472751"/>
            <a:ext cx="405710" cy="331945"/>
          </a:xfrm>
          <a:prstGeom prst="rect">
            <a:avLst/>
          </a:prstGeom>
        </p:spPr>
      </p:pic>
      <p:pic>
        <p:nvPicPr>
          <p:cNvPr id="44" name="图片 76" descr="接入交换机.png"/>
          <p:cNvPicPr>
            <a:picLocks noChangeAspect="1"/>
          </p:cNvPicPr>
          <p:nvPr/>
        </p:nvPicPr>
        <p:blipFill>
          <a:blip r:embed="rId3" cstate="print"/>
          <a:stretch>
            <a:fillRect/>
          </a:stretch>
        </p:blipFill>
        <p:spPr bwMode="gray">
          <a:xfrm>
            <a:off x="6422380" y="4563688"/>
            <a:ext cx="405710" cy="331945"/>
          </a:xfrm>
          <a:prstGeom prst="rect">
            <a:avLst/>
          </a:prstGeom>
        </p:spPr>
      </p:pic>
      <p:pic>
        <p:nvPicPr>
          <p:cNvPr id="45" name="图片 87" descr="汇聚交换机.png"/>
          <p:cNvPicPr>
            <a:picLocks noChangeAspect="1"/>
          </p:cNvPicPr>
          <p:nvPr/>
        </p:nvPicPr>
        <p:blipFill>
          <a:blip r:embed="rId4" cstate="print"/>
          <a:stretch>
            <a:fillRect/>
          </a:stretch>
        </p:blipFill>
        <p:spPr bwMode="gray">
          <a:xfrm>
            <a:off x="6422380" y="3472751"/>
            <a:ext cx="405710" cy="331945"/>
          </a:xfrm>
          <a:prstGeom prst="rect">
            <a:avLst/>
          </a:prstGeom>
        </p:spPr>
      </p:pic>
      <p:cxnSp>
        <p:nvCxnSpPr>
          <p:cNvPr id="47" name="直接连接符 46"/>
          <p:cNvCxnSpPr>
            <a:stCxn id="42" idx="0"/>
            <a:endCxn id="43" idx="2"/>
          </p:cNvCxnSpPr>
          <p:nvPr/>
        </p:nvCxnSpPr>
        <p:spPr bwMode="gray">
          <a:xfrm flipV="1">
            <a:off x="5619395" y="3804696"/>
            <a:ext cx="0" cy="7589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4" idx="0"/>
            <a:endCxn id="45" idx="2"/>
          </p:cNvCxnSpPr>
          <p:nvPr/>
        </p:nvCxnSpPr>
        <p:spPr bwMode="gray">
          <a:xfrm flipV="1">
            <a:off x="6625235" y="3804696"/>
            <a:ext cx="0" cy="7589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bwMode="gray">
          <a:xfrm>
            <a:off x="5765197" y="3259308"/>
            <a:ext cx="776175" cy="276999"/>
          </a:xfrm>
          <a:prstGeom prst="rect">
            <a:avLst/>
          </a:prstGeom>
          <a:noFill/>
        </p:spPr>
        <p:txBody>
          <a:bodyPr wrap="none" rtlCol="0">
            <a:spAutoFit/>
          </a:bodyPr>
          <a:lstStyle/>
          <a:p>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Stacking</a:t>
            </a:r>
          </a:p>
        </p:txBody>
      </p:sp>
      <p:sp>
        <p:nvSpPr>
          <p:cNvPr id="54" name="文本框 53"/>
          <p:cNvSpPr txBox="1"/>
          <p:nvPr/>
        </p:nvSpPr>
        <p:spPr bwMode="gray">
          <a:xfrm>
            <a:off x="5765197" y="4842737"/>
            <a:ext cx="776175" cy="276999"/>
          </a:xfrm>
          <a:prstGeom prst="rect">
            <a:avLst/>
          </a:prstGeom>
          <a:noFill/>
        </p:spPr>
        <p:txBody>
          <a:bodyPr wrap="none" rtlCol="0">
            <a:spAutoFit/>
          </a:bodyPr>
          <a:lstStyle/>
          <a:p>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Stacking</a:t>
            </a:r>
          </a:p>
        </p:txBody>
      </p:sp>
      <p:sp>
        <p:nvSpPr>
          <p:cNvPr id="58" name="椭圆 57"/>
          <p:cNvSpPr/>
          <p:nvPr/>
        </p:nvSpPr>
        <p:spPr bwMode="gray">
          <a:xfrm>
            <a:off x="5461831" y="4116155"/>
            <a:ext cx="1320968" cy="130114"/>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圆角矩形 58"/>
          <p:cNvSpPr/>
          <p:nvPr/>
        </p:nvSpPr>
        <p:spPr bwMode="gray">
          <a:xfrm>
            <a:off x="9173430" y="4455943"/>
            <a:ext cx="1880657" cy="632665"/>
          </a:xfrm>
          <a:prstGeom prst="roundRect">
            <a:avLst>
              <a:gd name="adj" fmla="val 664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直接连接符 59"/>
          <p:cNvCxnSpPr/>
          <p:nvPr/>
        </p:nvCxnSpPr>
        <p:spPr bwMode="gray">
          <a:xfrm>
            <a:off x="9763238" y="4697309"/>
            <a:ext cx="70104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bwMode="gray">
          <a:xfrm>
            <a:off x="9763238" y="4773509"/>
            <a:ext cx="70104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2" name="椭圆 61"/>
          <p:cNvSpPr/>
          <p:nvPr/>
        </p:nvSpPr>
        <p:spPr bwMode="gray">
          <a:xfrm>
            <a:off x="10052798" y="4639198"/>
            <a:ext cx="121920" cy="190500"/>
          </a:xfrm>
          <a:prstGeom prst="ellips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圆角矩形 62"/>
          <p:cNvSpPr/>
          <p:nvPr/>
        </p:nvSpPr>
        <p:spPr bwMode="gray">
          <a:xfrm>
            <a:off x="9173430" y="3259308"/>
            <a:ext cx="1880657" cy="632665"/>
          </a:xfrm>
          <a:prstGeom prst="roundRect">
            <a:avLst>
              <a:gd name="adj" fmla="val 664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连接符 63"/>
          <p:cNvCxnSpPr/>
          <p:nvPr/>
        </p:nvCxnSpPr>
        <p:spPr bwMode="gray">
          <a:xfrm>
            <a:off x="9763238" y="3588487"/>
            <a:ext cx="70104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bwMode="gray">
          <a:xfrm>
            <a:off x="9763238" y="3664687"/>
            <a:ext cx="70104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6" name="椭圆 65"/>
          <p:cNvSpPr/>
          <p:nvPr/>
        </p:nvSpPr>
        <p:spPr bwMode="gray">
          <a:xfrm>
            <a:off x="10052798" y="3530376"/>
            <a:ext cx="121920" cy="190500"/>
          </a:xfrm>
          <a:prstGeom prst="ellips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7" name="图片 76" descr="接入交换机.png"/>
          <p:cNvPicPr>
            <a:picLocks noChangeAspect="1"/>
          </p:cNvPicPr>
          <p:nvPr/>
        </p:nvPicPr>
        <p:blipFill>
          <a:blip r:embed="rId3" cstate="print"/>
          <a:stretch>
            <a:fillRect/>
          </a:stretch>
        </p:blipFill>
        <p:spPr bwMode="gray">
          <a:xfrm>
            <a:off x="9407983" y="4563688"/>
            <a:ext cx="405710" cy="331945"/>
          </a:xfrm>
          <a:prstGeom prst="rect">
            <a:avLst/>
          </a:prstGeom>
        </p:spPr>
      </p:pic>
      <p:pic>
        <p:nvPicPr>
          <p:cNvPr id="68" name="图片 87" descr="汇聚交换机.png"/>
          <p:cNvPicPr>
            <a:picLocks noChangeAspect="1"/>
          </p:cNvPicPr>
          <p:nvPr/>
        </p:nvPicPr>
        <p:blipFill>
          <a:blip r:embed="rId4" cstate="print"/>
          <a:stretch>
            <a:fillRect/>
          </a:stretch>
        </p:blipFill>
        <p:spPr bwMode="gray">
          <a:xfrm>
            <a:off x="9407983" y="3472751"/>
            <a:ext cx="405710" cy="331945"/>
          </a:xfrm>
          <a:prstGeom prst="rect">
            <a:avLst/>
          </a:prstGeom>
        </p:spPr>
      </p:pic>
      <p:pic>
        <p:nvPicPr>
          <p:cNvPr id="69" name="图片 76" descr="接入交换机.png"/>
          <p:cNvPicPr>
            <a:picLocks noChangeAspect="1"/>
          </p:cNvPicPr>
          <p:nvPr/>
        </p:nvPicPr>
        <p:blipFill>
          <a:blip r:embed="rId3" cstate="print"/>
          <a:stretch>
            <a:fillRect/>
          </a:stretch>
        </p:blipFill>
        <p:spPr bwMode="gray">
          <a:xfrm>
            <a:off x="10413823" y="4563688"/>
            <a:ext cx="405710" cy="331945"/>
          </a:xfrm>
          <a:prstGeom prst="rect">
            <a:avLst/>
          </a:prstGeom>
        </p:spPr>
      </p:pic>
      <p:pic>
        <p:nvPicPr>
          <p:cNvPr id="70" name="图片 87" descr="汇聚交换机.png"/>
          <p:cNvPicPr>
            <a:picLocks noChangeAspect="1"/>
          </p:cNvPicPr>
          <p:nvPr/>
        </p:nvPicPr>
        <p:blipFill>
          <a:blip r:embed="rId4" cstate="print"/>
          <a:stretch>
            <a:fillRect/>
          </a:stretch>
        </p:blipFill>
        <p:spPr bwMode="gray">
          <a:xfrm>
            <a:off x="10413823" y="3472751"/>
            <a:ext cx="405710" cy="331945"/>
          </a:xfrm>
          <a:prstGeom prst="rect">
            <a:avLst/>
          </a:prstGeom>
        </p:spPr>
      </p:pic>
      <p:cxnSp>
        <p:nvCxnSpPr>
          <p:cNvPr id="71" name="直接连接符 70"/>
          <p:cNvCxnSpPr>
            <a:stCxn id="67" idx="0"/>
            <a:endCxn id="68" idx="2"/>
          </p:cNvCxnSpPr>
          <p:nvPr/>
        </p:nvCxnSpPr>
        <p:spPr bwMode="gray">
          <a:xfrm flipV="1">
            <a:off x="9610838" y="3804696"/>
            <a:ext cx="0" cy="7589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9" idx="0"/>
            <a:endCxn id="70" idx="2"/>
          </p:cNvCxnSpPr>
          <p:nvPr/>
        </p:nvCxnSpPr>
        <p:spPr bwMode="gray">
          <a:xfrm flipV="1">
            <a:off x="10616678" y="3804696"/>
            <a:ext cx="0" cy="7589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文本框 72"/>
          <p:cNvSpPr txBox="1"/>
          <p:nvPr/>
        </p:nvSpPr>
        <p:spPr bwMode="gray">
          <a:xfrm>
            <a:off x="9756640" y="3259308"/>
            <a:ext cx="776175" cy="276999"/>
          </a:xfrm>
          <a:prstGeom prst="rect">
            <a:avLst/>
          </a:prstGeom>
          <a:noFill/>
        </p:spPr>
        <p:txBody>
          <a:bodyPr wrap="none" rtlCol="0">
            <a:spAutoFit/>
          </a:bodyPr>
          <a:lstStyle/>
          <a:p>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Stacking</a:t>
            </a:r>
          </a:p>
        </p:txBody>
      </p:sp>
      <p:sp>
        <p:nvSpPr>
          <p:cNvPr id="74" name="文本框 73"/>
          <p:cNvSpPr txBox="1"/>
          <p:nvPr/>
        </p:nvSpPr>
        <p:spPr bwMode="gray">
          <a:xfrm>
            <a:off x="9756640" y="4842737"/>
            <a:ext cx="776175" cy="276999"/>
          </a:xfrm>
          <a:prstGeom prst="rect">
            <a:avLst/>
          </a:prstGeom>
          <a:noFill/>
        </p:spPr>
        <p:txBody>
          <a:bodyPr wrap="none" rtlCol="0">
            <a:spAutoFit/>
          </a:bodyPr>
          <a:lstStyle/>
          <a:p>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Stacking</a:t>
            </a:r>
          </a:p>
        </p:txBody>
      </p:sp>
      <p:sp>
        <p:nvSpPr>
          <p:cNvPr id="75" name="椭圆 74"/>
          <p:cNvSpPr/>
          <p:nvPr/>
        </p:nvSpPr>
        <p:spPr bwMode="gray">
          <a:xfrm>
            <a:off x="9453274" y="4116155"/>
            <a:ext cx="1320968" cy="130114"/>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6" name="直接连接符 75"/>
          <p:cNvCxnSpPr>
            <a:stCxn id="69" idx="0"/>
            <a:endCxn id="68" idx="2"/>
          </p:cNvCxnSpPr>
          <p:nvPr/>
        </p:nvCxnSpPr>
        <p:spPr bwMode="gray">
          <a:xfrm flipH="1" flipV="1">
            <a:off x="9610838" y="3804696"/>
            <a:ext cx="1005840" cy="7589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70" idx="2"/>
            <a:endCxn id="67" idx="0"/>
          </p:cNvCxnSpPr>
          <p:nvPr/>
        </p:nvCxnSpPr>
        <p:spPr bwMode="gray">
          <a:xfrm flipH="1">
            <a:off x="9610838" y="3804696"/>
            <a:ext cx="1005840" cy="7589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88297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6" name="直接连接符 115"/>
          <p:cNvCxnSpPr/>
          <p:nvPr/>
        </p:nvCxnSpPr>
        <p:spPr bwMode="gray">
          <a:xfrm flipV="1">
            <a:off x="6509833" y="4937562"/>
            <a:ext cx="73653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bwMode="gray">
          <a:xfrm flipV="1">
            <a:off x="7434035" y="4389606"/>
            <a:ext cx="0" cy="6219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bwMode="gray">
          <a:xfrm flipV="1">
            <a:off x="6322162" y="4389606"/>
            <a:ext cx="0" cy="6219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normAutofit/>
          </a:bodyPr>
          <a:lstStyle/>
          <a:p>
            <a:r>
              <a:rPr dirty="0" smtClean="0">
                <a:sym typeface="Huawei Sans" panose="020C0503030203020204" pitchFamily="34" charset="0"/>
              </a:rPr>
              <a:t>Link</a:t>
            </a:r>
            <a:r>
              <a:rPr lang="en-US" altLang="zh-CN" dirty="0" smtClean="0">
                <a:sym typeface="Huawei Sans" panose="020C0503030203020204" pitchFamily="34" charset="0"/>
              </a:rPr>
              <a:t>-Level</a:t>
            </a:r>
            <a:r>
              <a:rPr dirty="0" smtClean="0">
                <a:sym typeface="Huawei Sans" panose="020C0503030203020204" pitchFamily="34" charset="0"/>
              </a:rPr>
              <a:t> </a:t>
            </a:r>
            <a:r>
              <a:rPr dirty="0">
                <a:sym typeface="Huawei Sans" panose="020C0503030203020204" pitchFamily="34" charset="0"/>
              </a:rPr>
              <a:t>Reliability Design (2)</a:t>
            </a:r>
            <a:endParaRPr lang="zh-CN" altLang="en-US" dirty="0">
              <a:cs typeface="+mn-ea"/>
              <a:sym typeface="Huawei Sans" panose="020C0503030203020204" pitchFamily="34" charset="0"/>
            </a:endParaRPr>
          </a:p>
        </p:txBody>
      </p:sp>
      <p:sp>
        <p:nvSpPr>
          <p:cNvPr id="5" name="圆角矩形 75"/>
          <p:cNvSpPr/>
          <p:nvPr/>
        </p:nvSpPr>
        <p:spPr bwMode="gray">
          <a:xfrm>
            <a:off x="731839" y="1361245"/>
            <a:ext cx="10726694"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sz="160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Egress link reliability</a:t>
            </a:r>
          </a:p>
        </p:txBody>
      </p:sp>
      <p:sp>
        <p:nvSpPr>
          <p:cNvPr id="6" name="圆角矩形 75"/>
          <p:cNvSpPr/>
          <p:nvPr/>
        </p:nvSpPr>
        <p:spPr bwMode="gray">
          <a:xfrm>
            <a:off x="731839" y="1765203"/>
            <a:ext cx="10726694" cy="4310477"/>
          </a:xfrm>
          <a:prstGeom prst="roundRect">
            <a:avLst>
              <a:gd name="adj" fmla="val 76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a:lnSpc>
                <a:spcPts val="2400"/>
              </a:lnSpc>
              <a:spcAft>
                <a:spcPts val="600"/>
              </a:spcAft>
            </a:pP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Multiple links are deployed at the campus egress and work in active/standby mode. The networking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scheme is</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follows:</a:t>
            </a:r>
          </a:p>
          <a:p>
            <a:pPr marL="177800" indent="-177800" algn="just">
              <a:lnSpc>
                <a:spcPct val="140000"/>
              </a:lnSpc>
              <a:spcBef>
                <a:spcPct val="0"/>
              </a:spcBef>
              <a:spcAft>
                <a:spcPts val="300"/>
              </a:spcAft>
              <a:buSzPct val="100000"/>
              <a:buFont typeface="Arial" panose="020B0604020202020204" pitchFamily="34" charset="0"/>
              <a:buChar char="•"/>
            </a:pP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"single device, multiple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egress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links" scheme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or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"multiple devices,</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least one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egress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link for each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scheme</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can be used. The latter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scheme</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 recommended.</a:t>
            </a:r>
          </a:p>
          <a:p>
            <a:pPr marL="177800" indent="-177800" algn="just">
              <a:lnSpc>
                <a:spcPct val="140000"/>
              </a:lnSpc>
              <a:spcBef>
                <a:spcPct val="0"/>
              </a:spcBef>
              <a:spcAft>
                <a:spcPts val="300"/>
              </a:spcAft>
              <a:buSzPct val="100000"/>
              <a:buFont typeface="Arial" panose="020B0604020202020204" pitchFamily="34" charset="0"/>
              <a:buChar char="•"/>
            </a:pP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To further improve reliability, it is recommended that different egress links be connected to different carrier networks.</a:t>
            </a:r>
          </a:p>
          <a:p>
            <a:pPr marL="182563" indent="-182563">
              <a:lnSpc>
                <a:spcPts val="2400"/>
              </a:lnSpc>
              <a:spcAft>
                <a:spcPts val="600"/>
              </a:spcAft>
              <a:buFont typeface="+mj-lt"/>
              <a:buAutoNum type="arabicPeriod"/>
            </a:pPr>
            <a:endParaRPr lang="zh-CN" altLang="en-US" sz="1400" dirty="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87" name="组合 86"/>
          <p:cNvGrpSpPr/>
          <p:nvPr/>
        </p:nvGrpSpPr>
        <p:grpSpPr bwMode="gray">
          <a:xfrm rot="10800000">
            <a:off x="1513601" y="4312531"/>
            <a:ext cx="987586" cy="776061"/>
            <a:chOff x="6600056" y="4353447"/>
            <a:chExt cx="1296144" cy="833967"/>
          </a:xfrm>
        </p:grpSpPr>
        <p:cxnSp>
          <p:nvCxnSpPr>
            <p:cNvPr id="93" name="直接连接符 92"/>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1" name="任意多边形 90"/>
          <p:cNvSpPr/>
          <p:nvPr/>
        </p:nvSpPr>
        <p:spPr bwMode="gray">
          <a:xfrm>
            <a:off x="1124577" y="4036954"/>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0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782811" y="4754993"/>
            <a:ext cx="446281" cy="365138"/>
          </a:xfrm>
          <a:prstGeom prst="rect">
            <a:avLst/>
          </a:prstGeom>
          <a:noFill/>
        </p:spPr>
      </p:pic>
      <p:sp>
        <p:nvSpPr>
          <p:cNvPr id="105" name="任意多边形 104"/>
          <p:cNvSpPr/>
          <p:nvPr/>
        </p:nvSpPr>
        <p:spPr bwMode="gray">
          <a:xfrm>
            <a:off x="2236450" y="4036954"/>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9" name="任意多边形 108"/>
          <p:cNvSpPr/>
          <p:nvPr/>
        </p:nvSpPr>
        <p:spPr bwMode="gray">
          <a:xfrm>
            <a:off x="6005636" y="4036954"/>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1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6099022" y="4754993"/>
            <a:ext cx="446281" cy="365138"/>
          </a:xfrm>
          <a:prstGeom prst="rect">
            <a:avLst/>
          </a:prstGeom>
          <a:noFill/>
        </p:spPr>
      </p:pic>
      <p:sp>
        <p:nvSpPr>
          <p:cNvPr id="111" name="任意多边形 110"/>
          <p:cNvSpPr/>
          <p:nvPr/>
        </p:nvSpPr>
        <p:spPr bwMode="gray">
          <a:xfrm>
            <a:off x="7117509" y="4036954"/>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1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210895" y="4754993"/>
            <a:ext cx="446281" cy="365138"/>
          </a:xfrm>
          <a:prstGeom prst="rect">
            <a:avLst/>
          </a:prstGeom>
          <a:noFill/>
        </p:spPr>
      </p:pic>
      <p:sp>
        <p:nvSpPr>
          <p:cNvPr id="118" name="文本框 117"/>
          <p:cNvSpPr txBox="1"/>
          <p:nvPr/>
        </p:nvSpPr>
        <p:spPr bwMode="gray">
          <a:xfrm>
            <a:off x="7581630" y="5386937"/>
            <a:ext cx="2372765" cy="276999"/>
          </a:xfrm>
          <a:prstGeom prst="rect">
            <a:avLst/>
          </a:prstGeom>
          <a:noFill/>
        </p:spPr>
        <p:txBody>
          <a:bodyPr wrap="none" rtlCol="0">
            <a:spAutoFit/>
          </a:bodyPr>
          <a:lstStyle/>
          <a:p>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Dual devices,</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dual</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egress links</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9" name="文本框 118"/>
          <p:cNvSpPr txBox="1"/>
          <p:nvPr/>
        </p:nvSpPr>
        <p:spPr bwMode="gray">
          <a:xfrm>
            <a:off x="1837398" y="5363290"/>
            <a:ext cx="2334293" cy="276999"/>
          </a:xfrm>
          <a:prstGeom prst="rect">
            <a:avLst/>
          </a:prstGeom>
          <a:noFill/>
        </p:spPr>
        <p:txBody>
          <a:bodyPr wrap="none" rtlCol="0">
            <a:spAutoFit/>
          </a:bodyPr>
          <a:lstStyle/>
          <a:p>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Single device, dual egress links</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20" name="组合 119"/>
          <p:cNvGrpSpPr/>
          <p:nvPr/>
        </p:nvGrpSpPr>
        <p:grpSpPr bwMode="gray">
          <a:xfrm rot="10800000">
            <a:off x="3605782" y="4312531"/>
            <a:ext cx="987586" cy="776061"/>
            <a:chOff x="6600056" y="4353447"/>
            <a:chExt cx="1296144" cy="833967"/>
          </a:xfrm>
        </p:grpSpPr>
        <p:cxnSp>
          <p:nvCxnSpPr>
            <p:cNvPr id="121" name="直接连接符 120"/>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3" name="任意多边形 122"/>
          <p:cNvSpPr/>
          <p:nvPr/>
        </p:nvSpPr>
        <p:spPr bwMode="gray">
          <a:xfrm>
            <a:off x="3216758" y="4036954"/>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5" name="任意多边形 124"/>
          <p:cNvSpPr/>
          <p:nvPr/>
        </p:nvSpPr>
        <p:spPr bwMode="gray">
          <a:xfrm>
            <a:off x="4328631" y="4036954"/>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27"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881266" y="4754991"/>
            <a:ext cx="446281" cy="365140"/>
          </a:xfrm>
          <a:prstGeom prst="rect">
            <a:avLst/>
          </a:prstGeom>
        </p:spPr>
      </p:pic>
      <p:sp>
        <p:nvSpPr>
          <p:cNvPr id="140" name="圆角矩形 75"/>
          <p:cNvSpPr/>
          <p:nvPr/>
        </p:nvSpPr>
        <p:spPr bwMode="gray">
          <a:xfrm>
            <a:off x="932706" y="3409474"/>
            <a:ext cx="4186858" cy="2254463"/>
          </a:xfrm>
          <a:prstGeom prst="roundRect">
            <a:avLst>
              <a:gd name="adj" fmla="val 76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82563" indent="-182563">
              <a:lnSpc>
                <a:spcPts val="2400"/>
              </a:lnSpc>
              <a:spcAft>
                <a:spcPts val="600"/>
              </a:spcAft>
              <a:buFont typeface="+mj-lt"/>
              <a:buAutoNum type="arabicPeriod"/>
            </a:pPr>
            <a:endParaRPr lang="zh-CN" altLang="en-US" sz="140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1" name="圆角矩形 75"/>
          <p:cNvSpPr/>
          <p:nvPr/>
        </p:nvSpPr>
        <p:spPr bwMode="gray">
          <a:xfrm>
            <a:off x="5340606" y="3409474"/>
            <a:ext cx="5926834" cy="2254463"/>
          </a:xfrm>
          <a:prstGeom prst="roundRect">
            <a:avLst>
              <a:gd name="adj" fmla="val 76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82563" indent="-182563">
              <a:lnSpc>
                <a:spcPts val="2400"/>
              </a:lnSpc>
              <a:spcAft>
                <a:spcPts val="600"/>
              </a:spcAft>
              <a:buFont typeface="+mj-lt"/>
              <a:buAutoNum type="arabicPeriod"/>
            </a:pPr>
            <a:endParaRPr lang="zh-CN" altLang="en-US" sz="140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1" name="直接连接符 50"/>
          <p:cNvCxnSpPr>
            <a:stCxn id="56" idx="2"/>
            <a:endCxn id="58" idx="0"/>
          </p:cNvCxnSpPr>
          <p:nvPr/>
        </p:nvCxnSpPr>
        <p:spPr bwMode="gray">
          <a:xfrm>
            <a:off x="9408315" y="4606522"/>
            <a:ext cx="1304941" cy="40865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54" idx="0"/>
          </p:cNvCxnSpPr>
          <p:nvPr/>
        </p:nvCxnSpPr>
        <p:spPr bwMode="gray">
          <a:xfrm flipV="1">
            <a:off x="9410884" y="3789060"/>
            <a:ext cx="4028" cy="12261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4" idx="3"/>
            <a:endCxn id="58" idx="1"/>
          </p:cNvCxnSpPr>
          <p:nvPr/>
        </p:nvCxnSpPr>
        <p:spPr bwMode="gray">
          <a:xfrm>
            <a:off x="9634024" y="5197746"/>
            <a:ext cx="856091"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54"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187743" y="5015176"/>
            <a:ext cx="446281" cy="365140"/>
          </a:xfrm>
          <a:prstGeom prst="rect">
            <a:avLst/>
          </a:prstGeom>
        </p:spPr>
      </p:pic>
      <p:sp>
        <p:nvSpPr>
          <p:cNvPr id="55" name="文本框 54"/>
          <p:cNvSpPr txBox="1"/>
          <p:nvPr/>
        </p:nvSpPr>
        <p:spPr bwMode="gray">
          <a:xfrm>
            <a:off x="9550743" y="4960343"/>
            <a:ext cx="976109" cy="461665"/>
          </a:xfrm>
          <a:prstGeom prst="rect">
            <a:avLst/>
          </a:prstGeom>
          <a:noFill/>
        </p:spPr>
        <p:txBody>
          <a:bodyPr wrap="square" rtlCol="0">
            <a:spAutoFit/>
          </a:bodyPr>
          <a:lstStyle/>
          <a:p>
            <a:pPr algn="ct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Heartbeat link</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6" name="图片 76" descr="接入交换机.png"/>
          <p:cNvPicPr>
            <a:picLocks noChangeAspect="1"/>
          </p:cNvPicPr>
          <p:nvPr/>
        </p:nvPicPr>
        <p:blipFill>
          <a:blip r:embed="rId5" cstate="print"/>
          <a:stretch>
            <a:fillRect/>
          </a:stretch>
        </p:blipFill>
        <p:spPr bwMode="gray">
          <a:xfrm>
            <a:off x="9205460" y="4274577"/>
            <a:ext cx="405710" cy="331945"/>
          </a:xfrm>
          <a:prstGeom prst="rect">
            <a:avLst/>
          </a:prstGeom>
        </p:spPr>
      </p:pic>
      <p:cxnSp>
        <p:nvCxnSpPr>
          <p:cNvPr id="57" name="直接连接符 56"/>
          <p:cNvCxnSpPr>
            <a:stCxn id="58" idx="0"/>
          </p:cNvCxnSpPr>
          <p:nvPr/>
        </p:nvCxnSpPr>
        <p:spPr bwMode="gray">
          <a:xfrm flipH="1" flipV="1">
            <a:off x="10702692" y="3789060"/>
            <a:ext cx="10564" cy="12261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8"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490115" y="5015176"/>
            <a:ext cx="446281" cy="365140"/>
          </a:xfrm>
          <a:prstGeom prst="rect">
            <a:avLst/>
          </a:prstGeom>
        </p:spPr>
      </p:pic>
      <p:sp>
        <p:nvSpPr>
          <p:cNvPr id="59" name="任意多边形 58"/>
          <p:cNvSpPr/>
          <p:nvPr/>
        </p:nvSpPr>
        <p:spPr bwMode="gray">
          <a:xfrm>
            <a:off x="9094357" y="3523656"/>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任意多边形 59"/>
          <p:cNvSpPr/>
          <p:nvPr/>
        </p:nvSpPr>
        <p:spPr bwMode="gray">
          <a:xfrm>
            <a:off x="10396730" y="3523656"/>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1" name="图片 76" descr="接入交换机.png"/>
          <p:cNvPicPr>
            <a:picLocks noChangeAspect="1"/>
          </p:cNvPicPr>
          <p:nvPr/>
        </p:nvPicPr>
        <p:blipFill>
          <a:blip r:embed="rId5" cstate="print"/>
          <a:stretch>
            <a:fillRect/>
          </a:stretch>
        </p:blipFill>
        <p:spPr bwMode="gray">
          <a:xfrm>
            <a:off x="10512563" y="4274577"/>
            <a:ext cx="405710" cy="331945"/>
          </a:xfrm>
          <a:prstGeom prst="rect">
            <a:avLst/>
          </a:prstGeom>
        </p:spPr>
      </p:pic>
      <p:cxnSp>
        <p:nvCxnSpPr>
          <p:cNvPr id="62" name="直接连接符 61"/>
          <p:cNvCxnSpPr>
            <a:stCxn id="54" idx="0"/>
            <a:endCxn id="61" idx="2"/>
          </p:cNvCxnSpPr>
          <p:nvPr/>
        </p:nvCxnSpPr>
        <p:spPr bwMode="gray">
          <a:xfrm flipV="1">
            <a:off x="9410884" y="4606522"/>
            <a:ext cx="1304534" cy="40865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08579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lvl="0"/>
            <a:r>
              <a:rPr lang="en-US" altLang="zh-CN" b="1" dirty="0" smtClean="0">
                <a:sym typeface="Huawei Sans" panose="020C0503030203020204" pitchFamily="34" charset="0"/>
              </a:rPr>
              <a:t>Small- and Medium-Sized Campus Network Trends and Challenges</a:t>
            </a:r>
          </a:p>
          <a:p>
            <a:r>
              <a:rPr lang="en-US" altLang="zh-CN" dirty="0" smtClean="0">
                <a:solidFill>
                  <a:schemeClr val="bg1">
                    <a:lumMod val="50000"/>
                  </a:schemeClr>
                </a:solidFill>
                <a:sym typeface="Huawei Sans" panose="020C0503030203020204" pitchFamily="34" charset="0"/>
              </a:rPr>
              <a:t>Overview of Huawei's </a:t>
            </a:r>
            <a:r>
              <a:rPr lang="en-US" altLang="zh-CN" dirty="0" err="1" smtClean="0">
                <a:solidFill>
                  <a:schemeClr val="bg1">
                    <a:lumMod val="50000"/>
                  </a:schemeClr>
                </a:solidFill>
                <a:sym typeface="Huawei Sans" panose="020C0503030203020204" pitchFamily="34" charset="0"/>
              </a:rPr>
              <a:t>CloudCampus</a:t>
            </a:r>
            <a:r>
              <a:rPr lang="en-US" altLang="zh-CN" dirty="0" smtClean="0">
                <a:solidFill>
                  <a:schemeClr val="bg1">
                    <a:lumMod val="50000"/>
                  </a:schemeClr>
                </a:solidFill>
                <a:sym typeface="Huawei Sans" panose="020C0503030203020204" pitchFamily="34" charset="0"/>
              </a:rPr>
              <a:t> Cloud-Managed Network Solution for Small- and Medium-Sized Campus Networks</a:t>
            </a:r>
          </a:p>
          <a:p>
            <a:r>
              <a:rPr lang="en-US" altLang="zh-CN" dirty="0" smtClean="0">
                <a:solidFill>
                  <a:schemeClr val="bg1">
                    <a:lumMod val="50000"/>
                  </a:schemeClr>
                </a:solidFill>
                <a:sym typeface="Huawei Sans" panose="020C0503030203020204" pitchFamily="34" charset="0"/>
              </a:rPr>
              <a:t>Design of Small- and Medium-Sized Campus Networks with Huawei's </a:t>
            </a:r>
            <a:r>
              <a:rPr lang="en-US" altLang="zh-CN" dirty="0" err="1" smtClean="0">
                <a:solidFill>
                  <a:schemeClr val="bg1">
                    <a:lumMod val="50000"/>
                  </a:schemeClr>
                </a:solidFill>
                <a:sym typeface="Huawei Sans" panose="020C0503030203020204" pitchFamily="34" charset="0"/>
              </a:rPr>
              <a:t>CloudCampus</a:t>
            </a:r>
            <a:r>
              <a:rPr lang="en-US" altLang="zh-CN" dirty="0" smtClean="0">
                <a:solidFill>
                  <a:schemeClr val="bg1">
                    <a:lumMod val="50000"/>
                  </a:schemeClr>
                </a:solidFill>
                <a:sym typeface="Huawei Sans" panose="020C0503030203020204" pitchFamily="34" charset="0"/>
              </a:rPr>
              <a:t> Cloud-Managed Network Solution</a:t>
            </a:r>
            <a:endParaRPr lang="zh-CN" altLang="en-US" dirty="0" smtClean="0">
              <a:solidFill>
                <a:schemeClr val="bg1">
                  <a:lumMod val="50000"/>
                </a:schemeClr>
              </a:solidFill>
              <a:sym typeface="Huawei Sans" panose="020C0503030203020204" pitchFamily="34" charset="0"/>
            </a:endParaRP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203789596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2" name="直接连接符 151"/>
          <p:cNvCxnSpPr>
            <a:stCxn id="17" idx="2"/>
            <a:endCxn id="89" idx="0"/>
          </p:cNvCxnSpPr>
          <p:nvPr/>
        </p:nvCxnSpPr>
        <p:spPr bwMode="gray">
          <a:xfrm>
            <a:off x="1839830" y="3292550"/>
            <a:ext cx="1114441" cy="40865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2" name="圆角矩形 111"/>
          <p:cNvSpPr/>
          <p:nvPr/>
        </p:nvSpPr>
        <p:spPr bwMode="gray">
          <a:xfrm>
            <a:off x="8407631" y="3600873"/>
            <a:ext cx="2680676" cy="575150"/>
          </a:xfrm>
          <a:prstGeom prst="roundRect">
            <a:avLst>
              <a:gd name="adj" fmla="val 664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圆角矩形 112"/>
          <p:cNvSpPr/>
          <p:nvPr/>
        </p:nvSpPr>
        <p:spPr bwMode="gray">
          <a:xfrm>
            <a:off x="8407631" y="2420963"/>
            <a:ext cx="2680676" cy="575150"/>
          </a:xfrm>
          <a:prstGeom prst="roundRect">
            <a:avLst>
              <a:gd name="adj" fmla="val 664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0" name="直接连接符 149"/>
          <p:cNvCxnSpPr/>
          <p:nvPr/>
        </p:nvCxnSpPr>
        <p:spPr bwMode="gray">
          <a:xfrm flipV="1">
            <a:off x="10258316" y="2671278"/>
            <a:ext cx="0" cy="13331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bwMode="gray">
          <a:xfrm flipV="1">
            <a:off x="9238498" y="2671278"/>
            <a:ext cx="0" cy="13331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flipV="1">
            <a:off x="1846427" y="2475088"/>
            <a:ext cx="0" cy="23617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normAutofit/>
          </a:bodyPr>
          <a:lstStyle/>
          <a:p>
            <a:r>
              <a:rPr lang="zh-CN" altLang="en-US" dirty="0" smtClean="0">
                <a:sym typeface="Huawei Sans" panose="020C0503030203020204" pitchFamily="34" charset="0"/>
              </a:rPr>
              <a:t>Device</a:t>
            </a:r>
            <a:r>
              <a:rPr lang="en-US" altLang="zh-CN" dirty="0" smtClean="0">
                <a:sym typeface="Huawei Sans" panose="020C0503030203020204" pitchFamily="34" charset="0"/>
              </a:rPr>
              <a:t>-Level</a:t>
            </a:r>
            <a:r>
              <a:rPr lang="zh-CN" altLang="en-US" dirty="0" smtClean="0">
                <a:sym typeface="Huawei Sans" panose="020C0503030203020204" pitchFamily="34" charset="0"/>
              </a:rPr>
              <a:t> </a:t>
            </a:r>
            <a:r>
              <a:rPr lang="en-US" altLang="en-US" dirty="0">
                <a:sym typeface="Huawei Sans" panose="020C0503030203020204" pitchFamily="34" charset="0"/>
              </a:rPr>
              <a:t>Reliability </a:t>
            </a:r>
            <a:r>
              <a:rPr lang="en-US" altLang="en-US" dirty="0" smtClean="0">
                <a:sym typeface="Huawei Sans" panose="020C0503030203020204" pitchFamily="34" charset="0"/>
              </a:rPr>
              <a:t>D</a:t>
            </a:r>
            <a:r>
              <a:rPr lang="zh-CN" altLang="en-US" dirty="0" smtClean="0">
                <a:sym typeface="Huawei Sans" panose="020C0503030203020204" pitchFamily="34" charset="0"/>
              </a:rPr>
              <a:t>esign</a:t>
            </a:r>
            <a:endParaRPr lang="zh-CN" altLang="en-US" dirty="0">
              <a:sym typeface="Huawei Sans" panose="020C0503030203020204" pitchFamily="34" charset="0"/>
            </a:endParaRPr>
          </a:p>
        </p:txBody>
      </p:sp>
      <p:sp>
        <p:nvSpPr>
          <p:cNvPr id="3" name="圆角矩形 75"/>
          <p:cNvSpPr/>
          <p:nvPr/>
        </p:nvSpPr>
        <p:spPr bwMode="gray">
          <a:xfrm>
            <a:off x="731839" y="1361245"/>
            <a:ext cx="340328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Egress firewalls in hot </a:t>
            </a:r>
            <a:r>
              <a:rPr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standby</a:t>
            </a:r>
            <a:endParaRPr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75"/>
          <p:cNvSpPr/>
          <p:nvPr/>
        </p:nvSpPr>
        <p:spPr bwMode="gray">
          <a:xfrm>
            <a:off x="731839" y="1765203"/>
            <a:ext cx="3403281" cy="4310477"/>
          </a:xfrm>
          <a:prstGeom prst="roundRect">
            <a:avLst>
              <a:gd name="adj" fmla="val 76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82563" indent="-182563">
              <a:lnSpc>
                <a:spcPts val="2400"/>
              </a:lnSpc>
              <a:spcAft>
                <a:spcPts val="600"/>
              </a:spcAft>
              <a:buFont typeface="+mj-lt"/>
              <a:buAutoNum type="arabicPeriod"/>
            </a:pPr>
            <a:endParaRPr lang="zh-CN" altLang="en-US" sz="140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1" name="直接连接符 10"/>
          <p:cNvCxnSpPr/>
          <p:nvPr/>
        </p:nvCxnSpPr>
        <p:spPr bwMode="gray">
          <a:xfrm flipV="1">
            <a:off x="2030069" y="3883775"/>
            <a:ext cx="736531" cy="1"/>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14"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19258" y="3701204"/>
            <a:ext cx="446281" cy="365140"/>
          </a:xfrm>
          <a:prstGeom prst="rect">
            <a:avLst/>
          </a:prstGeom>
        </p:spPr>
      </p:pic>
      <p:sp>
        <p:nvSpPr>
          <p:cNvPr id="16" name="文本框 15"/>
          <p:cNvSpPr txBox="1"/>
          <p:nvPr/>
        </p:nvSpPr>
        <p:spPr bwMode="gray">
          <a:xfrm>
            <a:off x="1946438" y="3993415"/>
            <a:ext cx="913407" cy="461665"/>
          </a:xfrm>
          <a:prstGeom prst="rect">
            <a:avLst/>
          </a:prstGeom>
          <a:noFill/>
        </p:spPr>
        <p:txBody>
          <a:bodyPr wrap="square" rtlCol="0">
            <a:spAutoFit/>
          </a:bodyPr>
          <a:lstStyle/>
          <a:p>
            <a:pPr algn="ct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Heartbeat link</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7" name="图片 76" descr="接入交换机.png"/>
          <p:cNvPicPr>
            <a:picLocks noChangeAspect="1"/>
          </p:cNvPicPr>
          <p:nvPr/>
        </p:nvPicPr>
        <p:blipFill>
          <a:blip r:embed="rId4" cstate="print"/>
          <a:stretch>
            <a:fillRect/>
          </a:stretch>
        </p:blipFill>
        <p:spPr bwMode="gray">
          <a:xfrm>
            <a:off x="1636975" y="2960605"/>
            <a:ext cx="405710" cy="331945"/>
          </a:xfrm>
          <a:prstGeom prst="rect">
            <a:avLst/>
          </a:prstGeom>
        </p:spPr>
      </p:pic>
      <p:pic>
        <p:nvPicPr>
          <p:cNvPr id="18" name="图片 76" descr="接入交换机.png"/>
          <p:cNvPicPr>
            <a:picLocks noChangeAspect="1"/>
          </p:cNvPicPr>
          <p:nvPr/>
        </p:nvPicPr>
        <p:blipFill>
          <a:blip r:embed="rId4" cstate="print"/>
          <a:stretch>
            <a:fillRect/>
          </a:stretch>
        </p:blipFill>
        <p:spPr bwMode="gray">
          <a:xfrm>
            <a:off x="1639543" y="4718759"/>
            <a:ext cx="405710" cy="331945"/>
          </a:xfrm>
          <a:prstGeom prst="rect">
            <a:avLst/>
          </a:prstGeom>
        </p:spPr>
      </p:pic>
      <p:pic>
        <p:nvPicPr>
          <p:cNvPr id="19" name="图片 76" descr="接入交换机.png"/>
          <p:cNvPicPr>
            <a:picLocks noChangeAspect="1"/>
          </p:cNvPicPr>
          <p:nvPr/>
        </p:nvPicPr>
        <p:blipFill>
          <a:blip r:embed="rId4" cstate="print"/>
          <a:stretch>
            <a:fillRect/>
          </a:stretch>
        </p:blipFill>
        <p:spPr bwMode="gray">
          <a:xfrm>
            <a:off x="2751415" y="4718759"/>
            <a:ext cx="405710" cy="331945"/>
          </a:xfrm>
          <a:prstGeom prst="rect">
            <a:avLst/>
          </a:prstGeom>
        </p:spPr>
      </p:pic>
      <p:cxnSp>
        <p:nvCxnSpPr>
          <p:cNvPr id="21" name="直接连接符 20"/>
          <p:cNvCxnSpPr/>
          <p:nvPr/>
        </p:nvCxnSpPr>
        <p:spPr bwMode="gray">
          <a:xfrm flipV="1">
            <a:off x="2943707" y="2475088"/>
            <a:ext cx="0" cy="23617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bwMode="gray">
          <a:xfrm flipV="1">
            <a:off x="5523205" y="4001043"/>
            <a:ext cx="0" cy="75251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圆角矩形 75"/>
          <p:cNvSpPr/>
          <p:nvPr/>
        </p:nvSpPr>
        <p:spPr bwMode="gray">
          <a:xfrm>
            <a:off x="4408617" y="1361245"/>
            <a:ext cx="340328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Dual</a:t>
            </a: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 </a:t>
            </a:r>
            <a:r>
              <a:rPr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AR </a:t>
            </a:r>
            <a:r>
              <a:rPr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egress </a:t>
            </a:r>
            <a:r>
              <a:rPr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gateway</a:t>
            </a: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a:t>
            </a:r>
            <a:endParaRPr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圆角矩形 75"/>
          <p:cNvSpPr/>
          <p:nvPr/>
        </p:nvSpPr>
        <p:spPr bwMode="gray">
          <a:xfrm>
            <a:off x="4408617" y="1765203"/>
            <a:ext cx="3403281" cy="4310477"/>
          </a:xfrm>
          <a:prstGeom prst="roundRect">
            <a:avLst>
              <a:gd name="adj" fmla="val 76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82563" indent="-182563">
              <a:lnSpc>
                <a:spcPts val="2400"/>
              </a:lnSpc>
              <a:spcAft>
                <a:spcPts val="600"/>
              </a:spcAft>
              <a:buFont typeface="+mj-lt"/>
              <a:buAutoNum type="arabicPeriod"/>
            </a:pPr>
            <a:endParaRPr lang="zh-CN" altLang="en-US" sz="140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4" name="直接连接符 73"/>
          <p:cNvCxnSpPr/>
          <p:nvPr/>
        </p:nvCxnSpPr>
        <p:spPr bwMode="gray">
          <a:xfrm flipV="1">
            <a:off x="5706847" y="3883775"/>
            <a:ext cx="736531" cy="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81" name="图片 76" descr="接入交换机.png"/>
          <p:cNvPicPr>
            <a:picLocks noChangeAspect="1"/>
          </p:cNvPicPr>
          <p:nvPr/>
        </p:nvPicPr>
        <p:blipFill>
          <a:blip r:embed="rId4" cstate="print"/>
          <a:stretch>
            <a:fillRect/>
          </a:stretch>
        </p:blipFill>
        <p:spPr bwMode="gray">
          <a:xfrm>
            <a:off x="5316321" y="4718759"/>
            <a:ext cx="405710" cy="331945"/>
          </a:xfrm>
          <a:prstGeom prst="rect">
            <a:avLst/>
          </a:prstGeom>
        </p:spPr>
      </p:pic>
      <p:pic>
        <p:nvPicPr>
          <p:cNvPr id="82" name="图片 76" descr="接入交换机.png"/>
          <p:cNvPicPr>
            <a:picLocks noChangeAspect="1"/>
          </p:cNvPicPr>
          <p:nvPr/>
        </p:nvPicPr>
        <p:blipFill>
          <a:blip r:embed="rId4" cstate="print"/>
          <a:stretch>
            <a:fillRect/>
          </a:stretch>
        </p:blipFill>
        <p:spPr bwMode="gray">
          <a:xfrm>
            <a:off x="6428193" y="4718759"/>
            <a:ext cx="405710" cy="331945"/>
          </a:xfrm>
          <a:prstGeom prst="rect">
            <a:avLst/>
          </a:prstGeom>
        </p:spPr>
      </p:pic>
      <p:cxnSp>
        <p:nvCxnSpPr>
          <p:cNvPr id="83" name="直接连接符 82"/>
          <p:cNvCxnSpPr/>
          <p:nvPr/>
        </p:nvCxnSpPr>
        <p:spPr bwMode="gray">
          <a:xfrm flipV="1">
            <a:off x="6620485" y="4001043"/>
            <a:ext cx="0" cy="75251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bwMode="gray">
          <a:xfrm flipV="1">
            <a:off x="5523205" y="2497581"/>
            <a:ext cx="0" cy="13331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bwMode="gray">
          <a:xfrm flipV="1">
            <a:off x="6620485" y="2497581"/>
            <a:ext cx="0" cy="13331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89"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731130" y="3701204"/>
            <a:ext cx="446281" cy="365140"/>
          </a:xfrm>
          <a:prstGeom prst="rect">
            <a:avLst/>
          </a:prstGeom>
        </p:spPr>
      </p:pic>
      <p:sp>
        <p:nvSpPr>
          <p:cNvPr id="90" name="任意多边形 89"/>
          <p:cNvSpPr/>
          <p:nvPr/>
        </p:nvSpPr>
        <p:spPr bwMode="gray">
          <a:xfrm>
            <a:off x="1525872" y="2209684"/>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1" name="任意多边形 90"/>
          <p:cNvSpPr/>
          <p:nvPr/>
        </p:nvSpPr>
        <p:spPr bwMode="gray">
          <a:xfrm>
            <a:off x="2637745" y="2209684"/>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2" name="任意多边形 91"/>
          <p:cNvSpPr/>
          <p:nvPr/>
        </p:nvSpPr>
        <p:spPr bwMode="gray">
          <a:xfrm>
            <a:off x="5202650" y="2209684"/>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3" name="任意多边形 92"/>
          <p:cNvSpPr/>
          <p:nvPr/>
        </p:nvSpPr>
        <p:spPr bwMode="gray">
          <a:xfrm>
            <a:off x="6314523" y="2209684"/>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96"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5296036" y="3701207"/>
            <a:ext cx="446281" cy="365138"/>
          </a:xfrm>
          <a:prstGeom prst="rect">
            <a:avLst/>
          </a:prstGeom>
          <a:noFill/>
        </p:spPr>
      </p:pic>
      <p:pic>
        <p:nvPicPr>
          <p:cNvPr id="97"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6407908" y="3701207"/>
            <a:ext cx="446281" cy="365138"/>
          </a:xfrm>
          <a:prstGeom prst="rect">
            <a:avLst/>
          </a:prstGeom>
          <a:noFill/>
        </p:spPr>
      </p:pic>
      <p:sp>
        <p:nvSpPr>
          <p:cNvPr id="99" name="圆角矩形 75"/>
          <p:cNvSpPr/>
          <p:nvPr/>
        </p:nvSpPr>
        <p:spPr bwMode="gray">
          <a:xfrm>
            <a:off x="8054931" y="1361245"/>
            <a:ext cx="340328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Switch </a:t>
            </a: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stack</a:t>
            </a: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ing</a:t>
            </a:r>
            <a:endParaRPr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圆角矩形 75"/>
          <p:cNvSpPr/>
          <p:nvPr/>
        </p:nvSpPr>
        <p:spPr bwMode="gray">
          <a:xfrm>
            <a:off x="8054931" y="1765203"/>
            <a:ext cx="3403281" cy="4310477"/>
          </a:xfrm>
          <a:prstGeom prst="roundRect">
            <a:avLst>
              <a:gd name="adj" fmla="val 76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82563" indent="-182563">
              <a:lnSpc>
                <a:spcPts val="2400"/>
              </a:lnSpc>
              <a:spcAft>
                <a:spcPts val="600"/>
              </a:spcAft>
              <a:buFont typeface="+mj-lt"/>
              <a:buAutoNum type="arabicPeriod"/>
            </a:pPr>
            <a:endParaRPr lang="zh-CN" altLang="en-US" sz="140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14" name="Group 161"/>
          <p:cNvGrpSpPr/>
          <p:nvPr/>
        </p:nvGrpSpPr>
        <p:grpSpPr bwMode="gray">
          <a:xfrm rot="10800000" flipV="1">
            <a:off x="9258818" y="3874901"/>
            <a:ext cx="986280" cy="719608"/>
            <a:chOff x="-1233037" y="914446"/>
            <a:chExt cx="1573823" cy="778776"/>
          </a:xfrm>
        </p:grpSpPr>
        <p:cxnSp>
          <p:nvCxnSpPr>
            <p:cNvPr id="115" name="Straight Connector 163"/>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20" name="图片 76" descr="接入交换机.png"/>
          <p:cNvPicPr>
            <a:picLocks noChangeAspect="1"/>
          </p:cNvPicPr>
          <p:nvPr/>
        </p:nvPicPr>
        <p:blipFill>
          <a:blip r:embed="rId4" cstate="print"/>
          <a:stretch>
            <a:fillRect/>
          </a:stretch>
        </p:blipFill>
        <p:spPr bwMode="gray">
          <a:xfrm>
            <a:off x="9545114" y="4504463"/>
            <a:ext cx="405710" cy="331945"/>
          </a:xfrm>
          <a:prstGeom prst="rect">
            <a:avLst/>
          </a:prstGeom>
        </p:spPr>
      </p:pic>
      <p:sp>
        <p:nvSpPr>
          <p:cNvPr id="124" name="文本框 123"/>
          <p:cNvSpPr txBox="1"/>
          <p:nvPr/>
        </p:nvSpPr>
        <p:spPr bwMode="gray">
          <a:xfrm>
            <a:off x="9395735" y="4878985"/>
            <a:ext cx="721672" cy="307777"/>
          </a:xfrm>
          <a:prstGeom prst="rect">
            <a:avLst/>
          </a:prstGeom>
          <a:noFill/>
        </p:spPr>
        <p:txBody>
          <a:bodyPr wrap="none" rtlCol="0">
            <a:spAutoFit/>
          </a:bodyPr>
          <a:lstStyle/>
          <a:p>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26" name="图片 87" descr="汇聚交换机.png"/>
          <p:cNvPicPr>
            <a:picLocks noChangeAspect="1"/>
          </p:cNvPicPr>
          <p:nvPr/>
        </p:nvPicPr>
        <p:blipFill>
          <a:blip r:embed="rId6" cstate="print"/>
          <a:stretch>
            <a:fillRect/>
          </a:stretch>
        </p:blipFill>
        <p:spPr bwMode="gray">
          <a:xfrm>
            <a:off x="9057512" y="3730673"/>
            <a:ext cx="405710" cy="331945"/>
          </a:xfrm>
          <a:prstGeom prst="rect">
            <a:avLst/>
          </a:prstGeom>
        </p:spPr>
      </p:pic>
      <p:sp>
        <p:nvSpPr>
          <p:cNvPr id="127" name="文本框 126"/>
          <p:cNvSpPr txBox="1"/>
          <p:nvPr/>
        </p:nvSpPr>
        <p:spPr bwMode="gray">
          <a:xfrm>
            <a:off x="10446646" y="3749105"/>
            <a:ext cx="721672"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30" name="图片 86" descr="核心交换机.png"/>
          <p:cNvPicPr>
            <a:picLocks noChangeAspect="1"/>
          </p:cNvPicPr>
          <p:nvPr/>
        </p:nvPicPr>
        <p:blipFill>
          <a:blip r:embed="rId7" cstate="print"/>
          <a:stretch>
            <a:fillRect/>
          </a:stretch>
        </p:blipFill>
        <p:spPr bwMode="gray">
          <a:xfrm>
            <a:off x="9057512" y="2550290"/>
            <a:ext cx="405710" cy="331945"/>
          </a:xfrm>
          <a:prstGeom prst="rect">
            <a:avLst/>
          </a:prstGeom>
        </p:spPr>
      </p:pic>
      <p:sp>
        <p:nvSpPr>
          <p:cNvPr id="131" name="文本框 130"/>
          <p:cNvSpPr txBox="1"/>
          <p:nvPr/>
        </p:nvSpPr>
        <p:spPr bwMode="gray">
          <a:xfrm>
            <a:off x="10446646" y="2475088"/>
            <a:ext cx="721672"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33" name="图片 87" descr="汇聚交换机.png"/>
          <p:cNvPicPr>
            <a:picLocks noChangeAspect="1"/>
          </p:cNvPicPr>
          <p:nvPr/>
        </p:nvPicPr>
        <p:blipFill>
          <a:blip r:embed="rId6" cstate="print"/>
          <a:stretch>
            <a:fillRect/>
          </a:stretch>
        </p:blipFill>
        <p:spPr bwMode="gray">
          <a:xfrm>
            <a:off x="10032716" y="3730673"/>
            <a:ext cx="405710" cy="331945"/>
          </a:xfrm>
          <a:prstGeom prst="rect">
            <a:avLst/>
          </a:prstGeom>
        </p:spPr>
      </p:pic>
      <p:pic>
        <p:nvPicPr>
          <p:cNvPr id="134" name="图片 86" descr="核心交换机.png"/>
          <p:cNvPicPr>
            <a:picLocks noChangeAspect="1"/>
          </p:cNvPicPr>
          <p:nvPr/>
        </p:nvPicPr>
        <p:blipFill>
          <a:blip r:embed="rId7" cstate="print"/>
          <a:stretch>
            <a:fillRect/>
          </a:stretch>
        </p:blipFill>
        <p:spPr bwMode="gray">
          <a:xfrm>
            <a:off x="10032716" y="2550290"/>
            <a:ext cx="405710" cy="331945"/>
          </a:xfrm>
          <a:prstGeom prst="rect">
            <a:avLst/>
          </a:prstGeom>
        </p:spPr>
      </p:pic>
      <p:sp>
        <p:nvSpPr>
          <p:cNvPr id="135" name="椭圆 134"/>
          <p:cNvSpPr/>
          <p:nvPr/>
        </p:nvSpPr>
        <p:spPr bwMode="gray">
          <a:xfrm>
            <a:off x="9479299" y="4297473"/>
            <a:ext cx="545317" cy="86530"/>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36" name="直接连接符 135"/>
          <p:cNvCxnSpPr/>
          <p:nvPr/>
        </p:nvCxnSpPr>
        <p:spPr bwMode="gray">
          <a:xfrm>
            <a:off x="9463223" y="2694489"/>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bwMode="gray">
          <a:xfrm>
            <a:off x="9463223" y="2755449"/>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bwMode="gray">
          <a:xfrm>
            <a:off x="9702917" y="2654596"/>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39" name="直接连接符 138"/>
          <p:cNvCxnSpPr/>
          <p:nvPr/>
        </p:nvCxnSpPr>
        <p:spPr bwMode="gray">
          <a:xfrm>
            <a:off x="9463223" y="3874901"/>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bwMode="gray">
          <a:xfrm>
            <a:off x="9463223" y="3935861"/>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141" name="椭圆 140"/>
          <p:cNvSpPr/>
          <p:nvPr/>
        </p:nvSpPr>
        <p:spPr bwMode="gray">
          <a:xfrm>
            <a:off x="9702917" y="3835008"/>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2" name="椭圆 141"/>
          <p:cNvSpPr/>
          <p:nvPr/>
        </p:nvSpPr>
        <p:spPr bwMode="gray">
          <a:xfrm>
            <a:off x="9167489" y="3138589"/>
            <a:ext cx="1168936" cy="328596"/>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5" name="文本框 144"/>
          <p:cNvSpPr txBox="1"/>
          <p:nvPr/>
        </p:nvSpPr>
        <p:spPr bwMode="gray">
          <a:xfrm>
            <a:off x="8374281" y="2588274"/>
            <a:ext cx="776175" cy="276999"/>
          </a:xfrm>
          <a:prstGeom prst="rect">
            <a:avLst/>
          </a:prstGeom>
          <a:noFill/>
        </p:spPr>
        <p:txBody>
          <a:bodyPr wrap="none" rtlCol="0">
            <a:spAutoFit/>
          </a:bodyPr>
          <a:lstStyle/>
          <a:p>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Stacking</a:t>
            </a:r>
          </a:p>
        </p:txBody>
      </p:sp>
      <p:sp>
        <p:nvSpPr>
          <p:cNvPr id="146" name="文本框 145"/>
          <p:cNvSpPr txBox="1"/>
          <p:nvPr/>
        </p:nvSpPr>
        <p:spPr bwMode="gray">
          <a:xfrm>
            <a:off x="8364800" y="3791305"/>
            <a:ext cx="776175" cy="276999"/>
          </a:xfrm>
          <a:prstGeom prst="rect">
            <a:avLst/>
          </a:prstGeom>
          <a:noFill/>
        </p:spPr>
        <p:txBody>
          <a:bodyPr wrap="none" rtlCol="0">
            <a:spAutoFit/>
          </a:bodyPr>
          <a:lstStyle/>
          <a:p>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Stacking</a:t>
            </a:r>
          </a:p>
        </p:txBody>
      </p:sp>
      <p:pic>
        <p:nvPicPr>
          <p:cNvPr id="151" name="图片 76" descr="接入交换机.png"/>
          <p:cNvPicPr>
            <a:picLocks noChangeAspect="1"/>
          </p:cNvPicPr>
          <p:nvPr/>
        </p:nvPicPr>
        <p:blipFill>
          <a:blip r:embed="rId4" cstate="print"/>
          <a:stretch>
            <a:fillRect/>
          </a:stretch>
        </p:blipFill>
        <p:spPr bwMode="gray">
          <a:xfrm>
            <a:off x="2753578" y="2960605"/>
            <a:ext cx="405710" cy="331945"/>
          </a:xfrm>
          <a:prstGeom prst="rect">
            <a:avLst/>
          </a:prstGeom>
        </p:spPr>
      </p:pic>
      <p:cxnSp>
        <p:nvCxnSpPr>
          <p:cNvPr id="64" name="直接连接符 63"/>
          <p:cNvCxnSpPr>
            <a:stCxn id="14" idx="0"/>
            <a:endCxn id="151" idx="2"/>
          </p:cNvCxnSpPr>
          <p:nvPr/>
        </p:nvCxnSpPr>
        <p:spPr bwMode="gray">
          <a:xfrm flipV="1">
            <a:off x="1842399" y="3292550"/>
            <a:ext cx="1114034" cy="40865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bwMode="gray">
          <a:xfrm>
            <a:off x="2045253" y="4799146"/>
            <a:ext cx="706162" cy="139357"/>
            <a:chOff x="2045253" y="4799146"/>
            <a:chExt cx="706162" cy="139357"/>
          </a:xfrm>
        </p:grpSpPr>
        <p:cxnSp>
          <p:nvCxnSpPr>
            <p:cNvPr id="22" name="直接连接符 21"/>
            <p:cNvCxnSpPr/>
            <p:nvPr/>
          </p:nvCxnSpPr>
          <p:spPr bwMode="gray">
            <a:xfrm>
              <a:off x="2045253" y="4894892"/>
              <a:ext cx="706162"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bwMode="gray">
            <a:xfrm>
              <a:off x="2045253" y="4836408"/>
              <a:ext cx="706162"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bwMode="gray">
            <a:xfrm>
              <a:off x="2326244" y="4799146"/>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75" name="组合 74"/>
          <p:cNvGrpSpPr/>
          <p:nvPr/>
        </p:nvGrpSpPr>
        <p:grpSpPr bwMode="gray">
          <a:xfrm>
            <a:off x="5722031" y="4799146"/>
            <a:ext cx="706162" cy="139357"/>
            <a:chOff x="2045253" y="4799146"/>
            <a:chExt cx="706162" cy="139357"/>
          </a:xfrm>
        </p:grpSpPr>
        <p:cxnSp>
          <p:nvCxnSpPr>
            <p:cNvPr id="76" name="直接连接符 75"/>
            <p:cNvCxnSpPr/>
            <p:nvPr/>
          </p:nvCxnSpPr>
          <p:spPr bwMode="gray">
            <a:xfrm>
              <a:off x="2045253" y="4894892"/>
              <a:ext cx="706162"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bwMode="gray">
            <a:xfrm>
              <a:off x="2045253" y="4836408"/>
              <a:ext cx="706162"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78" name="椭圆 77"/>
            <p:cNvSpPr/>
            <p:nvPr/>
          </p:nvSpPr>
          <p:spPr bwMode="gray">
            <a:xfrm>
              <a:off x="2326244" y="4799146"/>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Tree>
    <p:extLst>
      <p:ext uri="{BB962C8B-B14F-4D97-AF65-F5344CB8AC3E}">
        <p14:creationId xmlns:p14="http://schemas.microsoft.com/office/powerpoint/2010/main" val="1298494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圆角矩形 65"/>
          <p:cNvSpPr/>
          <p:nvPr/>
        </p:nvSpPr>
        <p:spPr>
          <a:xfrm>
            <a:off x="1900707" y="4234249"/>
            <a:ext cx="2664000" cy="475331"/>
          </a:xfrm>
          <a:prstGeom prst="roundRect">
            <a:avLst>
              <a:gd name="adj" fmla="val 664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圆角矩形 62"/>
          <p:cNvSpPr/>
          <p:nvPr/>
        </p:nvSpPr>
        <p:spPr>
          <a:xfrm>
            <a:off x="1900707" y="3530610"/>
            <a:ext cx="2664000" cy="475331"/>
          </a:xfrm>
          <a:prstGeom prst="roundRect">
            <a:avLst>
              <a:gd name="adj" fmla="val 664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normAutofit/>
          </a:bodyPr>
          <a:lstStyle/>
          <a:p>
            <a:pPr fontAlgn="ctr"/>
            <a:r>
              <a:rPr lang="en-US" altLang="zh-CN" dirty="0" smtClean="0">
                <a:cs typeface="+mn-ea"/>
                <a:sym typeface="Huawei Sans" panose="020C0503030203020204" pitchFamily="34" charset="0"/>
              </a:rPr>
              <a:t>Network-Level Reliability Design</a:t>
            </a:r>
            <a:endParaRPr lang="en-US" altLang="zh-CN" dirty="0">
              <a:cs typeface="+mn-ea"/>
              <a:sym typeface="Huawei Sans" panose="020C0503030203020204" pitchFamily="34" charset="0"/>
            </a:endParaRPr>
          </a:p>
        </p:txBody>
      </p:sp>
      <p:cxnSp>
        <p:nvCxnSpPr>
          <p:cNvPr id="4" name="直接连接符 3"/>
          <p:cNvCxnSpPr/>
          <p:nvPr/>
        </p:nvCxnSpPr>
        <p:spPr>
          <a:xfrm>
            <a:off x="3749673" y="2297430"/>
            <a:ext cx="0" cy="21067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Group 161"/>
          <p:cNvGrpSpPr/>
          <p:nvPr/>
        </p:nvGrpSpPr>
        <p:grpSpPr>
          <a:xfrm rot="10800000" flipV="1">
            <a:off x="2772920" y="4458367"/>
            <a:ext cx="986280" cy="719608"/>
            <a:chOff x="-1233037" y="914446"/>
            <a:chExt cx="1573823" cy="778776"/>
          </a:xfrm>
        </p:grpSpPr>
        <p:cxnSp>
          <p:nvCxnSpPr>
            <p:cNvPr id="6" name="Straight Connector 163"/>
            <p:cNvCxnSpPr/>
            <p:nvPr/>
          </p:nvCxnSpPr>
          <p:spPr>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164"/>
            <p:cNvCxnSpPr/>
            <p:nvPr/>
          </p:nvCxnSpPr>
          <p:spPr>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Group 161"/>
          <p:cNvGrpSpPr/>
          <p:nvPr/>
        </p:nvGrpSpPr>
        <p:grpSpPr>
          <a:xfrm rot="10800000">
            <a:off x="2532922" y="4458366"/>
            <a:ext cx="1472461" cy="654005"/>
            <a:chOff x="-3661019" y="914446"/>
            <a:chExt cx="4001805" cy="778776"/>
          </a:xfrm>
        </p:grpSpPr>
        <p:cxnSp>
          <p:nvCxnSpPr>
            <p:cNvPr id="9" name="Straight Connector 163"/>
            <p:cNvCxnSpPr/>
            <p:nvPr/>
          </p:nvCxnSpPr>
          <p:spPr>
            <a:xfrm flipH="1" flipV="1">
              <a:off x="-3661019" y="914446"/>
              <a:ext cx="786913"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164"/>
            <p:cNvCxnSpPr/>
            <p:nvPr/>
          </p:nvCxnSpPr>
          <p:spPr>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p:cNvCxnSpPr/>
          <p:nvPr/>
        </p:nvCxnSpPr>
        <p:spPr>
          <a:xfrm>
            <a:off x="2776145" y="2401644"/>
            <a:ext cx="0" cy="20025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a:xfrm>
            <a:off x="2333403" y="2014129"/>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文本框 12"/>
          <p:cNvSpPr txBox="1"/>
          <p:nvPr/>
        </p:nvSpPr>
        <p:spPr>
          <a:xfrm>
            <a:off x="3968968" y="2955335"/>
            <a:ext cx="410690" cy="307777"/>
          </a:xfrm>
          <a:prstGeom prst="rect">
            <a:avLst/>
          </a:prstGeom>
          <a:noFill/>
        </p:spPr>
        <p:txBody>
          <a:bodyPr wrap="non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AR</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90257" y="1308694"/>
            <a:ext cx="951607" cy="540946"/>
          </a:xfrm>
          <a:prstGeom prst="rect">
            <a:avLst/>
          </a:prstGeom>
        </p:spPr>
      </p:pic>
      <p:pic>
        <p:nvPicPr>
          <p:cNvPr id="15" name="图片 76" descr="接入交换机.png"/>
          <p:cNvPicPr>
            <a:picLocks noChangeAspect="1"/>
          </p:cNvPicPr>
          <p:nvPr/>
        </p:nvPicPr>
        <p:blipFill>
          <a:blip r:embed="rId4" cstate="print"/>
          <a:stretch>
            <a:fillRect/>
          </a:stretch>
        </p:blipFill>
        <p:spPr>
          <a:xfrm>
            <a:off x="3059216" y="5087929"/>
            <a:ext cx="405710" cy="331945"/>
          </a:xfrm>
          <a:prstGeom prst="rect">
            <a:avLst/>
          </a:prstGeom>
        </p:spPr>
      </p:pic>
      <p:pic>
        <p:nvPicPr>
          <p:cNvPr id="16" name="图片 15" descr="云AP蓝.png"/>
          <p:cNvPicPr>
            <a:picLocks noChangeAspect="1"/>
          </p:cNvPicPr>
          <p:nvPr/>
        </p:nvPicPr>
        <p:blipFill>
          <a:blip r:embed="rId5" cstate="print"/>
          <a:stretch>
            <a:fillRect/>
          </a:stretch>
        </p:blipFill>
        <p:spPr>
          <a:xfrm>
            <a:off x="2307036" y="5088205"/>
            <a:ext cx="405405" cy="331695"/>
          </a:xfrm>
          <a:prstGeom prst="rect">
            <a:avLst/>
          </a:prstGeom>
        </p:spPr>
      </p:pic>
      <p:pic>
        <p:nvPicPr>
          <p:cNvPr id="17" name="图片 16" descr="云AP蓝.png"/>
          <p:cNvPicPr>
            <a:picLocks noChangeAspect="1"/>
          </p:cNvPicPr>
          <p:nvPr/>
        </p:nvPicPr>
        <p:blipFill>
          <a:blip r:embed="rId5" cstate="print"/>
          <a:stretch>
            <a:fillRect/>
          </a:stretch>
        </p:blipFill>
        <p:spPr>
          <a:xfrm>
            <a:off x="3858761" y="5088205"/>
            <a:ext cx="405405" cy="331695"/>
          </a:xfrm>
          <a:prstGeom prst="rect">
            <a:avLst/>
          </a:prstGeom>
        </p:spPr>
      </p:pic>
      <p:sp>
        <p:nvSpPr>
          <p:cNvPr id="18" name="文本框 17"/>
          <p:cNvSpPr txBox="1"/>
          <p:nvPr/>
        </p:nvSpPr>
        <p:spPr>
          <a:xfrm>
            <a:off x="2308163" y="5462451"/>
            <a:ext cx="404278" cy="307777"/>
          </a:xfrm>
          <a:prstGeom prst="rect">
            <a:avLst/>
          </a:prstGeom>
          <a:noFill/>
        </p:spPr>
        <p:txBody>
          <a:bodyPr wrap="none" rtlCol="0">
            <a:spAutoFit/>
          </a:bodyPr>
          <a:lstStyle/>
          <a:p>
            <a:pPr algn="ctr" fontAlgn="ct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文本框 18"/>
          <p:cNvSpPr txBox="1"/>
          <p:nvPr/>
        </p:nvSpPr>
        <p:spPr>
          <a:xfrm>
            <a:off x="2905224" y="5462451"/>
            <a:ext cx="721672" cy="307777"/>
          </a:xfrm>
          <a:prstGeom prst="rect">
            <a:avLst/>
          </a:prstGeom>
          <a:noFill/>
        </p:spPr>
        <p:txBody>
          <a:bodyPr wrap="none" rtlCol="0">
            <a:spAutoFit/>
          </a:bodyPr>
          <a:lstStyle/>
          <a:p>
            <a:pPr algn="ctr" fontAlgn="ct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Switch</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文本框 19"/>
          <p:cNvSpPr txBox="1"/>
          <p:nvPr/>
        </p:nvSpPr>
        <p:spPr>
          <a:xfrm>
            <a:off x="3858761" y="5462451"/>
            <a:ext cx="404278" cy="307777"/>
          </a:xfrm>
          <a:prstGeom prst="rect">
            <a:avLst/>
          </a:prstGeom>
          <a:noFill/>
        </p:spPr>
        <p:txBody>
          <a:bodyPr wrap="none" rtlCol="0">
            <a:spAutoFit/>
          </a:bodyPr>
          <a:lstStyle/>
          <a:p>
            <a:pPr algn="ctr" fontAlgn="ct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3" name="图片 87" descr="汇聚交换机.png"/>
          <p:cNvPicPr>
            <a:picLocks noChangeAspect="1"/>
          </p:cNvPicPr>
          <p:nvPr/>
        </p:nvPicPr>
        <p:blipFill>
          <a:blip r:embed="rId6" cstate="print"/>
          <a:stretch>
            <a:fillRect/>
          </a:stretch>
        </p:blipFill>
        <p:spPr>
          <a:xfrm>
            <a:off x="2571614" y="4314139"/>
            <a:ext cx="405710" cy="331945"/>
          </a:xfrm>
          <a:prstGeom prst="rect">
            <a:avLst/>
          </a:prstGeom>
        </p:spPr>
      </p:pic>
      <p:sp>
        <p:nvSpPr>
          <p:cNvPr id="24" name="文本框 23"/>
          <p:cNvSpPr txBox="1"/>
          <p:nvPr/>
        </p:nvSpPr>
        <p:spPr>
          <a:xfrm>
            <a:off x="3968968" y="4331098"/>
            <a:ext cx="641522" cy="276999"/>
          </a:xfrm>
          <a:prstGeom prst="rect">
            <a:avLst/>
          </a:prstGeom>
          <a:noFill/>
        </p:spPr>
        <p:txBody>
          <a:bodyPr wrap="none" rtlCol="0">
            <a:spAutoFit/>
          </a:bodyPr>
          <a:lstStyle/>
          <a:p>
            <a:pP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Switch</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矩形 24"/>
          <p:cNvSpPr/>
          <p:nvPr/>
        </p:nvSpPr>
        <p:spPr>
          <a:xfrm>
            <a:off x="706027" y="5084624"/>
            <a:ext cx="1029449" cy="276999"/>
          </a:xfrm>
          <a:prstGeom prst="rect">
            <a:avLst/>
          </a:prstGeom>
        </p:spPr>
        <p:txBody>
          <a:bodyPr wrap="none">
            <a:spAutoFit/>
          </a:bodyPr>
          <a:lstStyle/>
          <a:p>
            <a:pPr algn="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Access layer</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矩形 25"/>
          <p:cNvSpPr/>
          <p:nvPr/>
        </p:nvSpPr>
        <p:spPr>
          <a:xfrm>
            <a:off x="502445" y="4328107"/>
            <a:ext cx="1436612" cy="276999"/>
          </a:xfrm>
          <a:prstGeom prst="rect">
            <a:avLst/>
          </a:prstGeom>
        </p:spPr>
        <p:txBody>
          <a:bodyPr wrap="none">
            <a:spAutoFit/>
          </a:bodyPr>
          <a:lstStyle/>
          <a:p>
            <a:pPr algn="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Aggregation layer</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7" name="图片 86" descr="核心交换机.png"/>
          <p:cNvPicPr>
            <a:picLocks noChangeAspect="1"/>
          </p:cNvPicPr>
          <p:nvPr/>
        </p:nvPicPr>
        <p:blipFill>
          <a:blip r:embed="rId7" cstate="print"/>
          <a:stretch>
            <a:fillRect/>
          </a:stretch>
        </p:blipFill>
        <p:spPr>
          <a:xfrm>
            <a:off x="2571614" y="3610027"/>
            <a:ext cx="405710" cy="331945"/>
          </a:xfrm>
          <a:prstGeom prst="rect">
            <a:avLst/>
          </a:prstGeom>
        </p:spPr>
      </p:pic>
      <p:sp>
        <p:nvSpPr>
          <p:cNvPr id="28" name="文本框 27"/>
          <p:cNvSpPr txBox="1"/>
          <p:nvPr/>
        </p:nvSpPr>
        <p:spPr>
          <a:xfrm>
            <a:off x="3968968" y="3627459"/>
            <a:ext cx="641522" cy="276999"/>
          </a:xfrm>
          <a:prstGeom prst="rect">
            <a:avLst/>
          </a:prstGeom>
          <a:noFill/>
        </p:spPr>
        <p:txBody>
          <a:bodyPr wrap="none" rtlCol="0">
            <a:spAutoFit/>
          </a:bodyPr>
          <a:lstStyle/>
          <a:p>
            <a:pP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Switch</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矩形 28"/>
          <p:cNvSpPr/>
          <p:nvPr/>
        </p:nvSpPr>
        <p:spPr>
          <a:xfrm>
            <a:off x="772552" y="3610026"/>
            <a:ext cx="896399" cy="276999"/>
          </a:xfrm>
          <a:prstGeom prst="rect">
            <a:avLst/>
          </a:prstGeom>
        </p:spPr>
        <p:txBody>
          <a:bodyPr wrap="none">
            <a:spAutoFit/>
          </a:bodyPr>
          <a:lstStyle/>
          <a:p>
            <a:pPr algn="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Core layer</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1" name="图片 87" descr="汇聚交换机.png"/>
          <p:cNvPicPr>
            <a:picLocks noChangeAspect="1"/>
          </p:cNvPicPr>
          <p:nvPr/>
        </p:nvPicPr>
        <p:blipFill>
          <a:blip r:embed="rId6" cstate="print"/>
          <a:stretch>
            <a:fillRect/>
          </a:stretch>
        </p:blipFill>
        <p:spPr>
          <a:xfrm>
            <a:off x="3546818" y="4314139"/>
            <a:ext cx="405710" cy="331945"/>
          </a:xfrm>
          <a:prstGeom prst="rect">
            <a:avLst/>
          </a:prstGeom>
        </p:spPr>
      </p:pic>
      <p:pic>
        <p:nvPicPr>
          <p:cNvPr id="32" name="图片 86" descr="核心交换机.png"/>
          <p:cNvPicPr>
            <a:picLocks noChangeAspect="1"/>
          </p:cNvPicPr>
          <p:nvPr/>
        </p:nvPicPr>
        <p:blipFill>
          <a:blip r:embed="rId7" cstate="print"/>
          <a:stretch>
            <a:fillRect/>
          </a:stretch>
        </p:blipFill>
        <p:spPr>
          <a:xfrm>
            <a:off x="3546818" y="3610027"/>
            <a:ext cx="405710" cy="331945"/>
          </a:xfrm>
          <a:prstGeom prst="rect">
            <a:avLst/>
          </a:prstGeom>
        </p:spPr>
      </p:pic>
      <p:sp>
        <p:nvSpPr>
          <p:cNvPr id="33" name="椭圆 32"/>
          <p:cNvSpPr/>
          <p:nvPr/>
        </p:nvSpPr>
        <p:spPr>
          <a:xfrm>
            <a:off x="2993401" y="4880939"/>
            <a:ext cx="545317" cy="86530"/>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任意多边形 33"/>
          <p:cNvSpPr/>
          <p:nvPr/>
        </p:nvSpPr>
        <p:spPr>
          <a:xfrm>
            <a:off x="3311141" y="2014129"/>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5" name="直接连接符 34"/>
          <p:cNvCxnSpPr/>
          <p:nvPr/>
        </p:nvCxnSpPr>
        <p:spPr bwMode="grayWhite">
          <a:xfrm>
            <a:off x="2977325" y="3053345"/>
            <a:ext cx="56949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bwMode="grayWhite">
          <a:xfrm>
            <a:off x="2977325" y="3114305"/>
            <a:ext cx="56949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bwMode="grayWhite">
          <a:xfrm>
            <a:off x="3217019" y="3013452"/>
            <a:ext cx="98080" cy="139357"/>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8" name="直接连接符 37"/>
          <p:cNvCxnSpPr/>
          <p:nvPr/>
        </p:nvCxnSpPr>
        <p:spPr bwMode="grayWhite">
          <a:xfrm>
            <a:off x="2977325" y="3754226"/>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grayWhite">
          <a:xfrm>
            <a:off x="2977325" y="3815186"/>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40" name="椭圆 39"/>
          <p:cNvSpPr/>
          <p:nvPr/>
        </p:nvSpPr>
        <p:spPr bwMode="grayWhite">
          <a:xfrm>
            <a:off x="3217019" y="3714333"/>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1" name="直接连接符 40"/>
          <p:cNvCxnSpPr/>
          <p:nvPr/>
        </p:nvCxnSpPr>
        <p:spPr bwMode="grayWhite">
          <a:xfrm>
            <a:off x="2977325" y="4458367"/>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bwMode="grayWhite">
          <a:xfrm>
            <a:off x="2977325" y="4519327"/>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43" name="椭圆 42"/>
          <p:cNvSpPr/>
          <p:nvPr/>
        </p:nvSpPr>
        <p:spPr bwMode="grayWhite">
          <a:xfrm>
            <a:off x="3217019" y="4418474"/>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椭圆 43"/>
          <p:cNvSpPr/>
          <p:nvPr/>
        </p:nvSpPr>
        <p:spPr>
          <a:xfrm>
            <a:off x="2734725" y="4066608"/>
            <a:ext cx="1062669" cy="86530"/>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9"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auto">
          <a:xfrm>
            <a:off x="2574413" y="2922932"/>
            <a:ext cx="405710" cy="331944"/>
          </a:xfrm>
          <a:prstGeom prst="rect">
            <a:avLst/>
          </a:prstGeom>
          <a:noFill/>
        </p:spPr>
      </p:pic>
      <p:pic>
        <p:nvPicPr>
          <p:cNvPr id="50"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auto">
          <a:xfrm>
            <a:off x="3546818" y="2922932"/>
            <a:ext cx="405710" cy="331944"/>
          </a:xfrm>
          <a:prstGeom prst="rect">
            <a:avLst/>
          </a:prstGeom>
          <a:noFill/>
        </p:spPr>
      </p:pic>
      <p:cxnSp>
        <p:nvCxnSpPr>
          <p:cNvPr id="51" name="直接连接符 50"/>
          <p:cNvCxnSpPr>
            <a:stCxn id="27" idx="2"/>
            <a:endCxn id="31" idx="0"/>
          </p:cNvCxnSpPr>
          <p:nvPr/>
        </p:nvCxnSpPr>
        <p:spPr>
          <a:xfrm>
            <a:off x="2774469" y="3941972"/>
            <a:ext cx="975204" cy="37216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3" idx="0"/>
            <a:endCxn id="32" idx="2"/>
          </p:cNvCxnSpPr>
          <p:nvPr/>
        </p:nvCxnSpPr>
        <p:spPr>
          <a:xfrm flipV="1">
            <a:off x="2774469" y="3941972"/>
            <a:ext cx="975204" cy="37216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6096000" y="1546993"/>
            <a:ext cx="4672614" cy="861774"/>
          </a:xfrm>
          <a:prstGeom prst="rect">
            <a:avLst/>
          </a:prstGeom>
        </p:spPr>
        <p:txBody>
          <a:bodyPr wrap="square">
            <a:spAutoFit/>
          </a:bodyPr>
          <a:lstStyle/>
          <a:p>
            <a:pPr fontAlgn="ctr">
              <a:lnSpc>
                <a:spcPts val="2000"/>
              </a:lnSpc>
              <a:spcAft>
                <a:spcPts val="600"/>
              </a:spcAft>
            </a:pPr>
            <a:r>
              <a:rPr lang="en-US" altLang="zh-CN" sz="16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Typically, Eth-Trunk and stacking technologies are used in dual-device and multi-link scenarios to improve network-wide reliability.</a:t>
            </a: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文本框 60"/>
          <p:cNvSpPr txBox="1"/>
          <p:nvPr/>
        </p:nvSpPr>
        <p:spPr>
          <a:xfrm>
            <a:off x="6096000" y="2476475"/>
            <a:ext cx="4097867" cy="1041311"/>
          </a:xfrm>
          <a:prstGeom prst="rect">
            <a:avLst/>
          </a:prstGeom>
          <a:noFill/>
        </p:spPr>
        <p:txBody>
          <a:bodyPr wrap="square" rtlCol="0">
            <a:spAutoFit/>
          </a:bodyPr>
          <a:lstStyle/>
          <a:p>
            <a:pPr fontAlgn="ctr">
              <a:lnSpc>
                <a:spcPts val="2000"/>
              </a:lnSpc>
              <a:spcAft>
                <a:spcPts val="600"/>
              </a:spcAft>
            </a:pPr>
            <a:r>
              <a:rPr lang="en-US" altLang="zh-CN" sz="16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Egress reliability design:</a:t>
            </a:r>
          </a:p>
          <a:p>
            <a:pPr marL="180000" indent="-180000" defTabSz="1219304" fontAlgn="ctr">
              <a:lnSpc>
                <a:spcPct val="125000"/>
              </a:lnSpc>
              <a:spcBef>
                <a:spcPct val="0"/>
              </a:spcBef>
              <a:spcAft>
                <a:spcPts val="600"/>
              </a:spcAft>
              <a:buSzPct val="100000"/>
              <a:buFont typeface="Huawei Sans" panose="020C0503030203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Dual-device: active/standby, load balancing</a:t>
            </a:r>
          </a:p>
          <a:p>
            <a:pPr marL="180000" indent="-180000" defTabSz="1219304" fontAlgn="ctr">
              <a:lnSpc>
                <a:spcPct val="125000"/>
              </a:lnSpc>
              <a:spcBef>
                <a:spcPct val="0"/>
              </a:spcBef>
              <a:spcAft>
                <a:spcPts val="600"/>
              </a:spcAft>
              <a:buSzPct val="100000"/>
              <a:buFont typeface="Huawei Sans" panose="020C0503030203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Multi-link, multi-carrier network</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6096000" y="4345006"/>
            <a:ext cx="4672614" cy="1041311"/>
          </a:xfrm>
          <a:prstGeom prst="rect">
            <a:avLst/>
          </a:prstGeom>
          <a:noFill/>
        </p:spPr>
        <p:txBody>
          <a:bodyPr wrap="square" rtlCol="0">
            <a:spAutoFit/>
          </a:bodyPr>
          <a:lstStyle/>
          <a:p>
            <a:pPr fontAlgn="ctr">
              <a:lnSpc>
                <a:spcPts val="2000"/>
              </a:lnSpc>
              <a:spcAft>
                <a:spcPts val="600"/>
              </a:spcAft>
            </a:pPr>
            <a:r>
              <a:rPr lang="en-US" altLang="zh-CN" sz="16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Intranet reliability design: switch networking</a:t>
            </a:r>
          </a:p>
          <a:p>
            <a:pPr marL="180000" indent="-180000" defTabSz="1219304" fontAlgn="ctr">
              <a:lnSpc>
                <a:spcPct val="125000"/>
              </a:lnSpc>
              <a:spcBef>
                <a:spcPct val="0"/>
              </a:spcBef>
              <a:spcAft>
                <a:spcPts val="600"/>
              </a:spcAft>
              <a:buSzPct val="100000"/>
              <a:buFont typeface="Huawei Sans" panose="020C0503030203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Dual-/multi-device: stacking</a:t>
            </a:r>
          </a:p>
          <a:p>
            <a:pPr marL="180000" indent="-180000" defTabSz="1219304" fontAlgn="ctr">
              <a:lnSpc>
                <a:spcPct val="125000"/>
              </a:lnSpc>
              <a:spcBef>
                <a:spcPct val="0"/>
              </a:spcBef>
              <a:spcAft>
                <a:spcPts val="600"/>
              </a:spcAft>
              <a:buSzPct val="100000"/>
              <a:buFont typeface="Huawei Sans" panose="020C0503030203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Dual-/multi-link: Eth-Trunk</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8" name="直接箭头连接符 67"/>
          <p:cNvCxnSpPr/>
          <p:nvPr/>
        </p:nvCxnSpPr>
        <p:spPr>
          <a:xfrm>
            <a:off x="4480560" y="4488847"/>
            <a:ext cx="1493520" cy="0"/>
          </a:xfrm>
          <a:prstGeom prst="straightConnector1">
            <a:avLst/>
          </a:prstGeom>
          <a:ln w="12700">
            <a:solidFill>
              <a:srgbClr val="C7000B"/>
            </a:solidFill>
            <a:tailEnd type="triangle"/>
          </a:ln>
        </p:spPr>
        <p:style>
          <a:lnRef idx="1">
            <a:schemeClr val="accent1"/>
          </a:lnRef>
          <a:fillRef idx="0">
            <a:schemeClr val="accent1"/>
          </a:fillRef>
          <a:effectRef idx="0">
            <a:schemeClr val="accent1"/>
          </a:effectRef>
          <a:fontRef idx="minor">
            <a:schemeClr val="tx1"/>
          </a:fontRef>
        </p:style>
      </p:cxnSp>
      <p:cxnSp>
        <p:nvCxnSpPr>
          <p:cNvPr id="70" name="直接箭头连接符 69"/>
          <p:cNvCxnSpPr/>
          <p:nvPr/>
        </p:nvCxnSpPr>
        <p:spPr>
          <a:xfrm>
            <a:off x="3627120" y="4921579"/>
            <a:ext cx="2346960" cy="0"/>
          </a:xfrm>
          <a:prstGeom prst="straightConnector1">
            <a:avLst/>
          </a:prstGeom>
          <a:ln w="12700">
            <a:solidFill>
              <a:srgbClr val="C7000B"/>
            </a:solidFill>
            <a:tailEnd type="triangle"/>
          </a:ln>
        </p:spPr>
        <p:style>
          <a:lnRef idx="1">
            <a:schemeClr val="accent1"/>
          </a:lnRef>
          <a:fillRef idx="0">
            <a:schemeClr val="accent1"/>
          </a:fillRef>
          <a:effectRef idx="0">
            <a:schemeClr val="accent1"/>
          </a:effectRef>
          <a:fontRef idx="minor">
            <a:schemeClr val="tx1"/>
          </a:fontRef>
        </p:style>
      </p:cxnSp>
      <p:cxnSp>
        <p:nvCxnSpPr>
          <p:cNvPr id="74" name="直接箭头连接符 73"/>
          <p:cNvCxnSpPr/>
          <p:nvPr/>
        </p:nvCxnSpPr>
        <p:spPr>
          <a:xfrm>
            <a:off x="4480560" y="3114305"/>
            <a:ext cx="1493520" cy="0"/>
          </a:xfrm>
          <a:prstGeom prst="straightConnector1">
            <a:avLst/>
          </a:prstGeom>
          <a:ln w="12700">
            <a:solidFill>
              <a:srgbClr val="C7000B"/>
            </a:solidFill>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a:xfrm>
            <a:off x="3797394" y="2789185"/>
            <a:ext cx="2176686" cy="0"/>
          </a:xfrm>
          <a:prstGeom prst="straightConnector1">
            <a:avLst/>
          </a:prstGeom>
          <a:ln w="12700">
            <a:solidFill>
              <a:srgbClr val="C7000B"/>
            </a:solidFill>
            <a:tailEnd type="triangle"/>
          </a:ln>
        </p:spPr>
        <p:style>
          <a:lnRef idx="1">
            <a:schemeClr val="accent1"/>
          </a:lnRef>
          <a:fillRef idx="0">
            <a:schemeClr val="accent1"/>
          </a:fillRef>
          <a:effectRef idx="0">
            <a:schemeClr val="accent1"/>
          </a:effectRef>
          <a:fontRef idx="minor">
            <a:schemeClr val="tx1"/>
          </a:fontRef>
        </p:style>
      </p:cxnSp>
      <p:sp>
        <p:nvSpPr>
          <p:cNvPr id="78" name="文本框 77"/>
          <p:cNvSpPr txBox="1"/>
          <p:nvPr/>
        </p:nvSpPr>
        <p:spPr>
          <a:xfrm>
            <a:off x="1888789" y="3627459"/>
            <a:ext cx="776175" cy="276999"/>
          </a:xfrm>
          <a:prstGeom prst="rect">
            <a:avLst/>
          </a:prstGeom>
          <a:noFill/>
        </p:spPr>
        <p:txBody>
          <a:bodyPr wrap="none" rtlCol="0">
            <a:spAutoFit/>
          </a:bodyPr>
          <a:lstStyle/>
          <a:p>
            <a:pPr fontAlgn="ctr"/>
            <a:r>
              <a:rPr lang="en-US" altLang="zh-CN" sz="1200" dirty="0" smtClean="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rPr>
              <a:t>Stacking</a:t>
            </a:r>
            <a:endParaRPr lang="en-US" altLang="zh-CN"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9" name="文本框 78"/>
          <p:cNvSpPr txBox="1"/>
          <p:nvPr/>
        </p:nvSpPr>
        <p:spPr>
          <a:xfrm>
            <a:off x="1888789" y="4331098"/>
            <a:ext cx="776175" cy="276999"/>
          </a:xfrm>
          <a:prstGeom prst="rect">
            <a:avLst/>
          </a:prstGeom>
          <a:noFill/>
        </p:spPr>
        <p:txBody>
          <a:bodyPr wrap="none" rtlCol="0">
            <a:spAutoFit/>
          </a:bodyPr>
          <a:lstStyle/>
          <a:p>
            <a:pPr fontAlgn="ctr"/>
            <a:r>
              <a:rPr lang="en-US" altLang="zh-CN" sz="1200" dirty="0" smtClean="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rPr>
              <a:t>Stacking</a:t>
            </a:r>
            <a:endParaRPr lang="en-US" altLang="zh-CN"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32376319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pPr fontAlgn="ctr"/>
            <a:r>
              <a:rPr lang="en-US" altLang="zh-CN" dirty="0" smtClean="0">
                <a:cs typeface="+mn-ea"/>
                <a:sym typeface="Huawei Sans" panose="020C0503030203020204" pitchFamily="34" charset="0"/>
              </a:rPr>
              <a:t>Overall Design Process</a:t>
            </a:r>
            <a:endParaRPr lang="en-US" altLang="zh-CN" dirty="0">
              <a:cs typeface="+mn-ea"/>
              <a:sym typeface="Huawei Sans" panose="020C0503030203020204" pitchFamily="34" charset="0"/>
            </a:endParaRPr>
          </a:p>
        </p:txBody>
      </p:sp>
      <p:sp>
        <p:nvSpPr>
          <p:cNvPr id="42" name="TextBox 303"/>
          <p:cNvSpPr txBox="1"/>
          <p:nvPr/>
        </p:nvSpPr>
        <p:spPr bwMode="gray">
          <a:xfrm>
            <a:off x="1727200" y="1210686"/>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TextBox 303"/>
          <p:cNvSpPr txBox="1"/>
          <p:nvPr/>
        </p:nvSpPr>
        <p:spPr bwMode="gray">
          <a:xfrm>
            <a:off x="1727200" y="2615071"/>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TextBox 303"/>
          <p:cNvSpPr txBox="1"/>
          <p:nvPr/>
        </p:nvSpPr>
        <p:spPr bwMode="gray">
          <a:xfrm>
            <a:off x="1727200" y="4008582"/>
            <a:ext cx="9732963" cy="1440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五边形 44"/>
          <p:cNvSpPr/>
          <p:nvPr/>
        </p:nvSpPr>
        <p:spPr bwMode="gray">
          <a:xfrm>
            <a:off x="2113280" y="1648086"/>
            <a:ext cx="3060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management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燕尾形 45"/>
          <p:cNvSpPr/>
          <p:nvPr/>
        </p:nvSpPr>
        <p:spPr bwMode="gray">
          <a:xfrm>
            <a:off x="5071983"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O&amp;M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燕尾形 46"/>
          <p:cNvSpPr/>
          <p:nvPr/>
        </p:nvSpPr>
        <p:spPr bwMode="gray">
          <a:xfrm>
            <a:off x="8030686"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License scheme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 name="五边形 55"/>
          <p:cNvSpPr/>
          <p:nvPr/>
        </p:nvSpPr>
        <p:spPr bwMode="gray">
          <a:xfrm>
            <a:off x="2113280" y="305247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architecture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 name="燕尾形 56"/>
          <p:cNvSpPr/>
          <p:nvPr/>
        </p:nvSpPr>
        <p:spPr bwMode="gray">
          <a:xfrm>
            <a:off x="4337749"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Networking scheme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燕尾形 58"/>
          <p:cNvSpPr/>
          <p:nvPr/>
        </p:nvSpPr>
        <p:spPr bwMode="gray">
          <a:xfrm>
            <a:off x="6562218"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Reliability</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燕尾形 20"/>
          <p:cNvSpPr/>
          <p:nvPr/>
        </p:nvSpPr>
        <p:spPr bwMode="grayWhite">
          <a:xfrm>
            <a:off x="8786686" y="3052471"/>
            <a:ext cx="2304000" cy="360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WAN interconnection</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五边形 21"/>
          <p:cNvSpPr/>
          <p:nvPr/>
        </p:nvSpPr>
        <p:spPr bwMode="gray">
          <a:xfrm>
            <a:off x="2113280" y="431471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basic services</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燕尾形 22"/>
          <p:cNvSpPr/>
          <p:nvPr/>
        </p:nvSpPr>
        <p:spPr bwMode="gray">
          <a:xfrm>
            <a:off x="4337749"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deployment</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燕尾形 23"/>
          <p:cNvSpPr/>
          <p:nvPr/>
        </p:nvSpPr>
        <p:spPr bwMode="gray">
          <a:xfrm>
            <a:off x="6562218"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WLAN</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燕尾形 24"/>
          <p:cNvSpPr/>
          <p:nvPr/>
        </p:nvSpPr>
        <p:spPr bwMode="gray">
          <a:xfrm>
            <a:off x="8786686"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NAC</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五边形 29"/>
          <p:cNvSpPr/>
          <p:nvPr/>
        </p:nvSpPr>
        <p:spPr bwMode="gray">
          <a:xfrm>
            <a:off x="2113280" y="4782453"/>
            <a:ext cx="272288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VAS and O&amp;M</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TextBox 303"/>
          <p:cNvSpPr txBox="1"/>
          <p:nvPr/>
        </p:nvSpPr>
        <p:spPr bwMode="gray">
          <a:xfrm>
            <a:off x="655638" y="1210686"/>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cs typeface="+mn-ea"/>
              </a:defRPr>
            </a:lvl1pPr>
          </a:lstStyle>
          <a:p>
            <a:r>
              <a:rPr lang="en-US" altLang="zh-CN" dirty="0">
                <a:ea typeface="方正兰亭黑简体" panose="02000000000000000000" pitchFamily="2" charset="-122"/>
                <a:sym typeface="Huawei Sans" panose="020C0503030203020204" pitchFamily="34" charset="0"/>
              </a:rPr>
              <a:t>Overall design</a:t>
            </a:r>
            <a:endParaRPr lang="zh-CN" altLang="en-US" dirty="0">
              <a:ea typeface="方正兰亭黑简体" panose="02000000000000000000" pitchFamily="2" charset="-122"/>
              <a:sym typeface="Huawei Sans" panose="020C0503030203020204" pitchFamily="34" charset="0"/>
            </a:endParaRPr>
          </a:p>
        </p:txBody>
      </p:sp>
      <p:sp>
        <p:nvSpPr>
          <p:cNvPr id="27" name="TextBox 303"/>
          <p:cNvSpPr txBox="1"/>
          <p:nvPr/>
        </p:nvSpPr>
        <p:spPr bwMode="grayWhite">
          <a:xfrm>
            <a:off x="655638" y="2615071"/>
            <a:ext cx="972000" cy="1234800"/>
          </a:xfrm>
          <a:prstGeom prst="rect">
            <a:avLst/>
          </a:prstGeom>
          <a:solidFill>
            <a:schemeClr val="bg1">
              <a:lumMod val="95000"/>
            </a:schemeClr>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rgbClr val="ED6D00"/>
                </a:solidFill>
                <a:latin typeface="Huawei Sans" panose="020C0503030203020204" pitchFamily="34" charset="0"/>
                <a:cs typeface="+mn-ea"/>
              </a:defRPr>
            </a:lvl1pPr>
          </a:lstStyle>
          <a:p>
            <a:r>
              <a:rPr lang="en-US" altLang="zh-CN" dirty="0">
                <a:ea typeface="方正兰亭黑简体" panose="02000000000000000000" pitchFamily="2" charset="-122"/>
                <a:sym typeface="Huawei Sans" panose="020C0503030203020204" pitchFamily="34" charset="0"/>
              </a:rPr>
              <a:t>Networking design</a:t>
            </a:r>
          </a:p>
        </p:txBody>
      </p:sp>
      <p:sp>
        <p:nvSpPr>
          <p:cNvPr id="28" name="TextBox 303"/>
          <p:cNvSpPr txBox="1"/>
          <p:nvPr/>
        </p:nvSpPr>
        <p:spPr bwMode="gray">
          <a:xfrm>
            <a:off x="655638" y="4019456"/>
            <a:ext cx="972000" cy="1429126"/>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chemeClr val="bg1">
                    <a:lumMod val="75000"/>
                  </a:schemeClr>
                </a:solidFill>
              </a:defRPr>
            </a:lvl1pPr>
          </a:lstStyle>
          <a:p>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design</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9" name="直接箭头连接符 28"/>
          <p:cNvCxnSpPr>
            <a:stCxn id="26" idx="2"/>
            <a:endCxn id="27" idx="0"/>
          </p:cNvCxnSpPr>
          <p:nvPr/>
        </p:nvCxnSpPr>
        <p:spPr bwMode="gray">
          <a:xfrm>
            <a:off x="1141638" y="2445486"/>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27" idx="2"/>
            <a:endCxn id="28" idx="0"/>
          </p:cNvCxnSpPr>
          <p:nvPr/>
        </p:nvCxnSpPr>
        <p:spPr bwMode="gray">
          <a:xfrm>
            <a:off x="1141638" y="3849871"/>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71182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smtClean="0">
                <a:sym typeface="Huawei Sans" panose="020C0503030203020204" pitchFamily="34" charset="0"/>
              </a:rPr>
              <a:t>CloudCampus WAN Interconnection Solution</a:t>
            </a:r>
            <a:endParaRPr lang="en-US" altLang="zh-CN" dirty="0">
              <a:cs typeface="+mn-ea"/>
              <a:sym typeface="Huawei Sans" panose="020C0503030203020204" pitchFamily="34" charset="0"/>
            </a:endParaRPr>
          </a:p>
        </p:txBody>
      </p:sp>
      <p:cxnSp>
        <p:nvCxnSpPr>
          <p:cNvPr id="17" name="直接连接符 16"/>
          <p:cNvCxnSpPr/>
          <p:nvPr/>
        </p:nvCxnSpPr>
        <p:spPr bwMode="gray">
          <a:xfrm>
            <a:off x="1950745" y="3451261"/>
            <a:ext cx="2597100" cy="0"/>
          </a:xfrm>
          <a:prstGeom prst="line">
            <a:avLst/>
          </a:prstGeom>
          <a:noFill/>
          <a:ln w="168275" cap="rnd">
            <a:solidFill>
              <a:srgbClr val="BEE9EE"/>
            </a:solidFill>
          </a:ln>
        </p:spPr>
        <p:style>
          <a:lnRef idx="2">
            <a:schemeClr val="accent1">
              <a:shade val="50000"/>
            </a:schemeClr>
          </a:lnRef>
          <a:fillRef idx="1">
            <a:schemeClr val="accent1"/>
          </a:fillRef>
          <a:effectRef idx="0">
            <a:schemeClr val="accent1"/>
          </a:effectRef>
          <a:fontRef idx="minor">
            <a:schemeClr val="lt1"/>
          </a:fontRef>
        </p:style>
      </p:cxnSp>
      <p:sp>
        <p:nvSpPr>
          <p:cNvPr id="3" name="圆角矩形 2"/>
          <p:cNvSpPr/>
          <p:nvPr/>
        </p:nvSpPr>
        <p:spPr bwMode="gray">
          <a:xfrm>
            <a:off x="569150" y="1459327"/>
            <a:ext cx="5402200" cy="464619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圆角矩形 3"/>
          <p:cNvSpPr/>
          <p:nvPr/>
        </p:nvSpPr>
        <p:spPr bwMode="gray">
          <a:xfrm>
            <a:off x="569150" y="1050970"/>
            <a:ext cx="5402200"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Static IPsec VPN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任意多边形 7"/>
          <p:cNvSpPr/>
          <p:nvPr/>
        </p:nvSpPr>
        <p:spPr bwMode="gray">
          <a:xfrm>
            <a:off x="2713702" y="3011659"/>
            <a:ext cx="1314930" cy="87920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389397" y="3268692"/>
            <a:ext cx="446281" cy="365138"/>
          </a:xfrm>
          <a:prstGeom prst="rect">
            <a:avLst/>
          </a:prstGeom>
          <a:noFill/>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679973" y="3268692"/>
            <a:ext cx="446281" cy="365139"/>
          </a:xfrm>
          <a:prstGeom prst="rect">
            <a:avLst/>
          </a:prstGeom>
        </p:spPr>
      </p:pic>
      <p:sp>
        <p:nvSpPr>
          <p:cNvPr id="11" name="Freeform 186"/>
          <p:cNvSpPr>
            <a:spLocks noEditPoints="1"/>
          </p:cNvSpPr>
          <p:nvPr/>
        </p:nvSpPr>
        <p:spPr bwMode="gray">
          <a:xfrm>
            <a:off x="760189" y="3171067"/>
            <a:ext cx="558800" cy="560388"/>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Freeform 11"/>
          <p:cNvSpPr>
            <a:spLocks/>
          </p:cNvSpPr>
          <p:nvPr/>
        </p:nvSpPr>
        <p:spPr bwMode="gray">
          <a:xfrm>
            <a:off x="5260654" y="3211010"/>
            <a:ext cx="195195" cy="99627"/>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Freeform 12"/>
          <p:cNvSpPr>
            <a:spLocks/>
          </p:cNvSpPr>
          <p:nvPr/>
        </p:nvSpPr>
        <p:spPr bwMode="gray">
          <a:xfrm>
            <a:off x="5458814" y="3442885"/>
            <a:ext cx="195195" cy="9962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Freeform 13"/>
          <p:cNvSpPr>
            <a:spLocks noEditPoints="1"/>
          </p:cNvSpPr>
          <p:nvPr/>
        </p:nvSpPr>
        <p:spPr bwMode="gray">
          <a:xfrm>
            <a:off x="5458814" y="3554855"/>
            <a:ext cx="195923" cy="136657"/>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Freeform 14"/>
          <p:cNvSpPr>
            <a:spLocks noEditPoints="1"/>
          </p:cNvSpPr>
          <p:nvPr/>
        </p:nvSpPr>
        <p:spPr bwMode="gray">
          <a:xfrm>
            <a:off x="5260654" y="3321217"/>
            <a:ext cx="195923" cy="370295"/>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矩形 20"/>
          <p:cNvSpPr/>
          <p:nvPr/>
        </p:nvSpPr>
        <p:spPr bwMode="gray">
          <a:xfrm>
            <a:off x="3000713" y="3597141"/>
            <a:ext cx="740908" cy="276999"/>
          </a:xfrm>
          <a:prstGeom prst="rect">
            <a:avLst/>
          </a:prstGeom>
        </p:spPr>
        <p:txBody>
          <a:bodyPr wrap="none">
            <a:spAutoFit/>
          </a:bodyPr>
          <a:lstStyle/>
          <a:p>
            <a:pPr algn="ct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矩形 21"/>
          <p:cNvSpPr/>
          <p:nvPr/>
        </p:nvSpPr>
        <p:spPr bwMode="gray">
          <a:xfrm>
            <a:off x="979654" y="3799139"/>
            <a:ext cx="750526" cy="307777"/>
          </a:xfrm>
          <a:prstGeom prst="rect">
            <a:avLst/>
          </a:prstGeom>
        </p:spPr>
        <p:txBody>
          <a:bodyPr wrap="none">
            <a:spAutoFit/>
          </a:bodyPr>
          <a:lstStyle/>
          <a:p>
            <a:pPr algn="ct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Branch</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矩形 22"/>
          <p:cNvSpPr/>
          <p:nvPr/>
        </p:nvSpPr>
        <p:spPr bwMode="gray">
          <a:xfrm>
            <a:off x="5029660" y="3799139"/>
            <a:ext cx="461985" cy="307777"/>
          </a:xfrm>
          <a:prstGeom prst="rect">
            <a:avLst/>
          </a:prstGeom>
        </p:spPr>
        <p:txBody>
          <a:bodyPr wrap="none">
            <a:spAutoFit/>
          </a:bodyPr>
          <a:lstStyle/>
          <a:p>
            <a:pPr algn="ct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HQ</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矩形 23"/>
          <p:cNvSpPr/>
          <p:nvPr/>
        </p:nvSpPr>
        <p:spPr bwMode="gray">
          <a:xfrm>
            <a:off x="579760" y="4343896"/>
            <a:ext cx="5353490" cy="1554272"/>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84400" indent="-284400" defTabSz="1219304" fontAlgn="ctr">
              <a:lnSpc>
                <a:spcPct val="125000"/>
              </a:lnSpc>
              <a:spcBef>
                <a:spcPct val="0"/>
              </a:spcBef>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 IPsec VPN is a type of static VPN, in which IPsec tunnels are established between devices at different sites to create VPN tunnels. Traffic is diverted to the VPN tunnels based on the configured static routes to implement inter-site communication.</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defTabSz="1219304" fontAlgn="ctr">
              <a:lnSpc>
                <a:spcPct val="125000"/>
              </a:lnSpc>
              <a:spcBef>
                <a:spcPct val="0"/>
              </a:spcBef>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Egress devices can be APs, ARs, or firewalls (firewalls can be deployed in standalone or hot standby mode).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Straight Connector 166"/>
          <p:cNvCxnSpPr/>
          <p:nvPr/>
        </p:nvCxnSpPr>
        <p:spPr bwMode="gray">
          <a:xfrm rot="10800000" flipH="1" flipV="1">
            <a:off x="3294603" y="2080791"/>
            <a:ext cx="1649726" cy="984492"/>
          </a:xfrm>
          <a:prstGeom prst="line">
            <a:avLst/>
          </a:prstGeom>
          <a:ln w="19050">
            <a:solidFill>
              <a:schemeClr val="bg1">
                <a:lumMod val="8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167"/>
          <p:cNvCxnSpPr/>
          <p:nvPr/>
        </p:nvCxnSpPr>
        <p:spPr bwMode="gray">
          <a:xfrm rot="10800000" flipV="1">
            <a:off x="1644879" y="2080791"/>
            <a:ext cx="1649724" cy="984492"/>
          </a:xfrm>
          <a:prstGeom prst="line">
            <a:avLst/>
          </a:prstGeom>
          <a:ln w="19050">
            <a:solidFill>
              <a:schemeClr val="bg1">
                <a:lumMod val="8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4" name="矩形 53"/>
          <p:cNvSpPr/>
          <p:nvPr/>
        </p:nvSpPr>
        <p:spPr bwMode="gray">
          <a:xfrm>
            <a:off x="585940" y="1796791"/>
            <a:ext cx="1382110" cy="276999"/>
          </a:xfrm>
          <a:prstGeom prst="rect">
            <a:avLst/>
          </a:prstGeom>
        </p:spPr>
        <p:txBody>
          <a:bodyPr wrap="none">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IPsec VPN tunnel</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4" name="图片 7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838399" y="1532844"/>
            <a:ext cx="951607" cy="540946"/>
          </a:xfrm>
          <a:prstGeom prst="rect">
            <a:avLst/>
          </a:prstGeom>
        </p:spPr>
      </p:pic>
      <p:sp>
        <p:nvSpPr>
          <p:cNvPr id="72" name="椭圆 71"/>
          <p:cNvSpPr>
            <a:spLocks noChangeAspect="1"/>
          </p:cNvSpPr>
          <p:nvPr/>
        </p:nvSpPr>
        <p:spPr bwMode="gray">
          <a:xfrm>
            <a:off x="1898698" y="3383862"/>
            <a:ext cx="134798" cy="134798"/>
          </a:xfrm>
          <a:prstGeom prst="ellipse">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3" name="直接连接符 72"/>
          <p:cNvCxnSpPr/>
          <p:nvPr/>
        </p:nvCxnSpPr>
        <p:spPr bwMode="gray">
          <a:xfrm>
            <a:off x="969071" y="1706261"/>
            <a:ext cx="518995" cy="0"/>
          </a:xfrm>
          <a:prstGeom prst="line">
            <a:avLst/>
          </a:prstGeom>
          <a:noFill/>
          <a:ln w="168275" cap="rnd">
            <a:solidFill>
              <a:srgbClr val="BEE9EE"/>
            </a:solidFill>
          </a:ln>
        </p:spPr>
        <p:style>
          <a:lnRef idx="2">
            <a:schemeClr val="accent1">
              <a:shade val="50000"/>
            </a:schemeClr>
          </a:lnRef>
          <a:fillRef idx="1">
            <a:schemeClr val="accent1"/>
          </a:fillRef>
          <a:effectRef idx="0">
            <a:schemeClr val="accent1"/>
          </a:effectRef>
          <a:fontRef idx="minor">
            <a:schemeClr val="lt1"/>
          </a:fontRef>
        </p:style>
      </p:cxnSp>
      <p:sp>
        <p:nvSpPr>
          <p:cNvPr id="5" name="圆角矩形 4"/>
          <p:cNvSpPr/>
          <p:nvPr/>
        </p:nvSpPr>
        <p:spPr bwMode="gray">
          <a:xfrm>
            <a:off x="6198432" y="1459327"/>
            <a:ext cx="5402200" cy="464619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圆角矩形 5"/>
          <p:cNvSpPr/>
          <p:nvPr/>
        </p:nvSpPr>
        <p:spPr bwMode="gray">
          <a:xfrm>
            <a:off x="6198432" y="1050970"/>
            <a:ext cx="5402200"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SD-WAN interconnection</a:t>
            </a:r>
            <a:endPar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6213600" y="4343896"/>
            <a:ext cx="5431469" cy="1554272"/>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84400" indent="-284400" defTabSz="1219304" fontAlgn="ctr">
              <a:lnSpc>
                <a:spcPct val="125000"/>
              </a:lnSpc>
              <a:spcBef>
                <a:spcPct val="0"/>
              </a:spcBef>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EVPN can be used to establish tunnels between sites and dynamically advertise routes on demand. The forwarding plane supports GRE or GRE over IPsec.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addition, high-quality links can be selected based on applications and policies for data transmission, implementing application- and policy-based intelligent traffic steering.</a:t>
            </a:r>
          </a:p>
          <a:p>
            <a:pPr marL="284400" indent="-284400" defTabSz="1219304" fontAlgn="ctr">
              <a:lnSpc>
                <a:spcPct val="125000"/>
              </a:lnSpc>
              <a:spcBef>
                <a:spcPct val="0"/>
              </a:spcBef>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egress devices must be ARs (in standalone or hot standby mode).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任意多边形 43"/>
          <p:cNvSpPr/>
          <p:nvPr/>
        </p:nvSpPr>
        <p:spPr bwMode="gray">
          <a:xfrm>
            <a:off x="8494646" y="3291853"/>
            <a:ext cx="1314930" cy="87920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170341" y="3268692"/>
            <a:ext cx="446281" cy="365138"/>
          </a:xfrm>
          <a:prstGeom prst="rect">
            <a:avLst/>
          </a:prstGeom>
          <a:noFill/>
        </p:spPr>
      </p:pic>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460917" y="3268692"/>
            <a:ext cx="446281" cy="365139"/>
          </a:xfrm>
          <a:prstGeom prst="rect">
            <a:avLst/>
          </a:prstGeom>
        </p:spPr>
      </p:pic>
      <p:sp>
        <p:nvSpPr>
          <p:cNvPr id="47" name="Freeform 186"/>
          <p:cNvSpPr>
            <a:spLocks noEditPoints="1"/>
          </p:cNvSpPr>
          <p:nvPr/>
        </p:nvSpPr>
        <p:spPr bwMode="gray">
          <a:xfrm>
            <a:off x="6541133" y="3171067"/>
            <a:ext cx="558800" cy="560388"/>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8" name="组合 262"/>
          <p:cNvGrpSpPr/>
          <p:nvPr/>
        </p:nvGrpSpPr>
        <p:grpSpPr bwMode="gray">
          <a:xfrm>
            <a:off x="11041598" y="3211010"/>
            <a:ext cx="394083" cy="480502"/>
            <a:chOff x="6378575" y="2882900"/>
            <a:chExt cx="858950" cy="865188"/>
          </a:xfrm>
          <a:solidFill>
            <a:schemeClr val="bg1">
              <a:lumMod val="50000"/>
            </a:schemeClr>
          </a:solidFill>
        </p:grpSpPr>
        <p:sp>
          <p:nvSpPr>
            <p:cNvPr id="49" name="Freeform 11"/>
            <p:cNvSpPr>
              <a:spLocks/>
            </p:cNvSpPr>
            <p:nvPr/>
          </p:nvSpPr>
          <p:spPr bwMode="gray">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Freeform 12"/>
            <p:cNvSpPr>
              <a:spLocks/>
            </p:cNvSpPr>
            <p:nvPr/>
          </p:nvSpPr>
          <p:spPr bwMode="gray">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Freeform 13"/>
            <p:cNvSpPr>
              <a:spLocks noEditPoints="1"/>
            </p:cNvSpPr>
            <p:nvPr/>
          </p:nvSpPr>
          <p:spPr bwMode="gray">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Freeform 14"/>
            <p:cNvSpPr>
              <a:spLocks noEditPoints="1"/>
            </p:cNvSpPr>
            <p:nvPr/>
          </p:nvSpPr>
          <p:spPr bwMode="gray">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56" name="矩形 55"/>
          <p:cNvSpPr/>
          <p:nvPr/>
        </p:nvSpPr>
        <p:spPr bwMode="gray">
          <a:xfrm>
            <a:off x="8781657" y="3494348"/>
            <a:ext cx="740908" cy="276999"/>
          </a:xfrm>
          <a:prstGeom prst="rect">
            <a:avLst/>
          </a:prstGeom>
        </p:spPr>
        <p:txBody>
          <a:bodyPr wrap="none">
            <a:spAutoFit/>
          </a:bodyPr>
          <a:lstStyle/>
          <a:p>
            <a:pPr algn="ct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 name="矩形 56"/>
          <p:cNvSpPr/>
          <p:nvPr/>
        </p:nvSpPr>
        <p:spPr bwMode="gray">
          <a:xfrm>
            <a:off x="6760598" y="3799139"/>
            <a:ext cx="750526" cy="307777"/>
          </a:xfrm>
          <a:prstGeom prst="rect">
            <a:avLst/>
          </a:prstGeom>
        </p:spPr>
        <p:txBody>
          <a:bodyPr wrap="none">
            <a:spAutoFit/>
          </a:bodyPr>
          <a:lstStyle/>
          <a:p>
            <a:pPr algn="ct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Branch</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矩形 57"/>
          <p:cNvSpPr/>
          <p:nvPr/>
        </p:nvSpPr>
        <p:spPr bwMode="gray">
          <a:xfrm>
            <a:off x="10810604" y="3799139"/>
            <a:ext cx="461985" cy="307777"/>
          </a:xfrm>
          <a:prstGeom prst="rect">
            <a:avLst/>
          </a:prstGeom>
        </p:spPr>
        <p:txBody>
          <a:bodyPr wrap="none">
            <a:spAutoFit/>
          </a:bodyPr>
          <a:lstStyle/>
          <a:p>
            <a:pPr algn="ct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HQ</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9" name="Group 165"/>
          <p:cNvGrpSpPr/>
          <p:nvPr/>
        </p:nvGrpSpPr>
        <p:grpSpPr bwMode="gray">
          <a:xfrm rot="10800000">
            <a:off x="7425823" y="2080791"/>
            <a:ext cx="3299450" cy="984492"/>
            <a:chOff x="-1233037" y="914446"/>
            <a:chExt cx="1573823" cy="778776"/>
          </a:xfrm>
        </p:grpSpPr>
        <p:cxnSp>
          <p:nvCxnSpPr>
            <p:cNvPr id="60" name="Straight Connector 166"/>
            <p:cNvCxnSpPr/>
            <p:nvPr/>
          </p:nvCxnSpPr>
          <p:spPr bwMode="gray">
            <a:xfrm flipH="1" flipV="1">
              <a:off x="-1233037" y="914446"/>
              <a:ext cx="786912" cy="778776"/>
            </a:xfrm>
            <a:prstGeom prst="line">
              <a:avLst/>
            </a:prstGeom>
            <a:ln w="19050">
              <a:solidFill>
                <a:schemeClr val="bg1">
                  <a:lumMod val="8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1" name="Straight Connector 167"/>
            <p:cNvCxnSpPr/>
            <p:nvPr/>
          </p:nvCxnSpPr>
          <p:spPr bwMode="gray">
            <a:xfrm flipV="1">
              <a:off x="-446125" y="914446"/>
              <a:ext cx="786911" cy="778776"/>
            </a:xfrm>
            <a:prstGeom prst="line">
              <a:avLst/>
            </a:prstGeom>
            <a:ln w="19050">
              <a:solidFill>
                <a:schemeClr val="bg1">
                  <a:lumMod val="85000"/>
                </a:schemeClr>
              </a:solidFill>
              <a:prstDash val="dash"/>
              <a:tailEnd type="triangle"/>
            </a:ln>
          </p:spPr>
          <p:style>
            <a:lnRef idx="1">
              <a:schemeClr val="accent1"/>
            </a:lnRef>
            <a:fillRef idx="0">
              <a:schemeClr val="accent1"/>
            </a:fillRef>
            <a:effectRef idx="0">
              <a:schemeClr val="accent1"/>
            </a:effectRef>
            <a:fontRef idx="minor">
              <a:schemeClr val="tx1"/>
            </a:fontRef>
          </p:style>
        </p:cxnSp>
      </p:grpSp>
      <p:sp>
        <p:nvSpPr>
          <p:cNvPr id="62" name="任意多边形 61"/>
          <p:cNvSpPr/>
          <p:nvPr/>
        </p:nvSpPr>
        <p:spPr bwMode="gray">
          <a:xfrm>
            <a:off x="8494646" y="2247532"/>
            <a:ext cx="1314930" cy="87920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矩形 62"/>
          <p:cNvSpPr/>
          <p:nvPr/>
        </p:nvSpPr>
        <p:spPr bwMode="gray">
          <a:xfrm>
            <a:off x="8864211" y="2833014"/>
            <a:ext cx="575799" cy="276999"/>
          </a:xfrm>
          <a:prstGeom prst="rect">
            <a:avLst/>
          </a:prstGeom>
        </p:spPr>
        <p:txBody>
          <a:bodyPr wrap="none">
            <a:spAutoFit/>
          </a:bodyPr>
          <a:lstStyle/>
          <a:p>
            <a:pPr algn="ct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MPLS</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7" name="任意多边形 66"/>
          <p:cNvSpPr/>
          <p:nvPr/>
        </p:nvSpPr>
        <p:spPr bwMode="gray">
          <a:xfrm>
            <a:off x="7736871" y="3528662"/>
            <a:ext cx="2629055" cy="385289"/>
          </a:xfrm>
          <a:custGeom>
            <a:avLst/>
            <a:gdLst>
              <a:gd name="connsiteX0" fmla="*/ 0 w 2569464"/>
              <a:gd name="connsiteY0" fmla="*/ 0 h 18288"/>
              <a:gd name="connsiteX1" fmla="*/ 2569464 w 2569464"/>
              <a:gd name="connsiteY1" fmla="*/ 18288 h 18288"/>
              <a:gd name="connsiteX0" fmla="*/ 0 w 3147961"/>
              <a:gd name="connsiteY0" fmla="*/ 0 h 204900"/>
              <a:gd name="connsiteX1" fmla="*/ 3147961 w 3147961"/>
              <a:gd name="connsiteY1" fmla="*/ 204900 h 204900"/>
              <a:gd name="connsiteX0" fmla="*/ 0 w 2662769"/>
              <a:gd name="connsiteY0" fmla="*/ 0 h 55611"/>
              <a:gd name="connsiteX1" fmla="*/ 2662769 w 2662769"/>
              <a:gd name="connsiteY1" fmla="*/ 55611 h 55611"/>
              <a:gd name="connsiteX0" fmla="*/ 0 w 2662769"/>
              <a:gd name="connsiteY0" fmla="*/ 0 h 131568"/>
              <a:gd name="connsiteX1" fmla="*/ 2662769 w 2662769"/>
              <a:gd name="connsiteY1" fmla="*/ 55611 h 131568"/>
              <a:gd name="connsiteX0" fmla="*/ 0 w 2662769"/>
              <a:gd name="connsiteY0" fmla="*/ 0 h 271740"/>
              <a:gd name="connsiteX1" fmla="*/ 2662769 w 2662769"/>
              <a:gd name="connsiteY1" fmla="*/ 55611 h 271740"/>
              <a:gd name="connsiteX0" fmla="*/ 0 w 2662769"/>
              <a:gd name="connsiteY0" fmla="*/ 0 h 275687"/>
              <a:gd name="connsiteX1" fmla="*/ 2662769 w 2662769"/>
              <a:gd name="connsiteY1" fmla="*/ 55611 h 275687"/>
              <a:gd name="connsiteX0" fmla="*/ 0 w 2653439"/>
              <a:gd name="connsiteY0" fmla="*/ 0 h 318062"/>
              <a:gd name="connsiteX1" fmla="*/ 2653439 w 2653439"/>
              <a:gd name="connsiteY1" fmla="*/ 120925 h 318062"/>
              <a:gd name="connsiteX0" fmla="*/ 0 w 2653439"/>
              <a:gd name="connsiteY0" fmla="*/ 0 h 359356"/>
              <a:gd name="connsiteX1" fmla="*/ 2653439 w 2653439"/>
              <a:gd name="connsiteY1" fmla="*/ 120925 h 359356"/>
              <a:gd name="connsiteX0" fmla="*/ 0 w 2653439"/>
              <a:gd name="connsiteY0" fmla="*/ 0 h 374695"/>
              <a:gd name="connsiteX1" fmla="*/ 2653439 w 2653439"/>
              <a:gd name="connsiteY1" fmla="*/ 120925 h 374695"/>
              <a:gd name="connsiteX0" fmla="*/ 0 w 2629055"/>
              <a:gd name="connsiteY0" fmla="*/ 0 h 385289"/>
              <a:gd name="connsiteX1" fmla="*/ 2629055 w 2629055"/>
              <a:gd name="connsiteY1" fmla="*/ 139213 h 385289"/>
            </a:gdLst>
            <a:ahLst/>
            <a:cxnLst>
              <a:cxn ang="0">
                <a:pos x="connsiteX0" y="connsiteY0"/>
              </a:cxn>
              <a:cxn ang="0">
                <a:pos x="connsiteX1" y="connsiteY1"/>
              </a:cxn>
            </a:cxnLst>
            <a:rect l="l" t="t" r="r" b="b"/>
            <a:pathLst>
              <a:path w="2629055" h="385289">
                <a:moveTo>
                  <a:pt x="0" y="0"/>
                </a:moveTo>
                <a:cubicBezTo>
                  <a:pt x="1092863" y="457076"/>
                  <a:pt x="1825441" y="512562"/>
                  <a:pt x="2629055" y="139213"/>
                </a:cubicBezTo>
              </a:path>
            </a:pathLst>
          </a:custGeom>
          <a:noFill/>
          <a:ln w="168275" cap="rnd">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8" name="任意多边形 67"/>
          <p:cNvSpPr/>
          <p:nvPr/>
        </p:nvSpPr>
        <p:spPr bwMode="gray">
          <a:xfrm flipH="1" flipV="1">
            <a:off x="7707371" y="2669028"/>
            <a:ext cx="2616863" cy="684113"/>
          </a:xfrm>
          <a:custGeom>
            <a:avLst/>
            <a:gdLst>
              <a:gd name="connsiteX0" fmla="*/ 0 w 2569464"/>
              <a:gd name="connsiteY0" fmla="*/ 0 h 18288"/>
              <a:gd name="connsiteX1" fmla="*/ 2569464 w 2569464"/>
              <a:gd name="connsiteY1" fmla="*/ 18288 h 18288"/>
              <a:gd name="connsiteX0" fmla="*/ 0 w 3147961"/>
              <a:gd name="connsiteY0" fmla="*/ 0 h 204900"/>
              <a:gd name="connsiteX1" fmla="*/ 3147961 w 3147961"/>
              <a:gd name="connsiteY1" fmla="*/ 204900 h 204900"/>
              <a:gd name="connsiteX0" fmla="*/ 0 w 2662769"/>
              <a:gd name="connsiteY0" fmla="*/ 0 h 55611"/>
              <a:gd name="connsiteX1" fmla="*/ 2662769 w 2662769"/>
              <a:gd name="connsiteY1" fmla="*/ 55611 h 55611"/>
              <a:gd name="connsiteX0" fmla="*/ 0 w 2662769"/>
              <a:gd name="connsiteY0" fmla="*/ 0 h 131568"/>
              <a:gd name="connsiteX1" fmla="*/ 2662769 w 2662769"/>
              <a:gd name="connsiteY1" fmla="*/ 55611 h 131568"/>
              <a:gd name="connsiteX0" fmla="*/ 0 w 2662769"/>
              <a:gd name="connsiteY0" fmla="*/ 0 h 271740"/>
              <a:gd name="connsiteX1" fmla="*/ 2662769 w 2662769"/>
              <a:gd name="connsiteY1" fmla="*/ 55611 h 271740"/>
              <a:gd name="connsiteX0" fmla="*/ 0 w 2662769"/>
              <a:gd name="connsiteY0" fmla="*/ 0 h 275687"/>
              <a:gd name="connsiteX1" fmla="*/ 2662769 w 2662769"/>
              <a:gd name="connsiteY1" fmla="*/ 55611 h 275687"/>
              <a:gd name="connsiteX0" fmla="*/ 0 w 2653439"/>
              <a:gd name="connsiteY0" fmla="*/ 0 h 318062"/>
              <a:gd name="connsiteX1" fmla="*/ 2653439 w 2653439"/>
              <a:gd name="connsiteY1" fmla="*/ 120925 h 318062"/>
              <a:gd name="connsiteX0" fmla="*/ 0 w 2653439"/>
              <a:gd name="connsiteY0" fmla="*/ 0 h 359356"/>
              <a:gd name="connsiteX1" fmla="*/ 2653439 w 2653439"/>
              <a:gd name="connsiteY1" fmla="*/ 120925 h 359356"/>
              <a:gd name="connsiteX0" fmla="*/ 0 w 2653439"/>
              <a:gd name="connsiteY0" fmla="*/ 0 h 374695"/>
              <a:gd name="connsiteX1" fmla="*/ 2653439 w 2653439"/>
              <a:gd name="connsiteY1" fmla="*/ 120925 h 374695"/>
              <a:gd name="connsiteX0" fmla="*/ 0 w 2653439"/>
              <a:gd name="connsiteY0" fmla="*/ 0 h 629920"/>
              <a:gd name="connsiteX1" fmla="*/ 2653439 w 2653439"/>
              <a:gd name="connsiteY1" fmla="*/ 120925 h 629920"/>
              <a:gd name="connsiteX0" fmla="*/ 0 w 2653439"/>
              <a:gd name="connsiteY0" fmla="*/ 0 h 704017"/>
              <a:gd name="connsiteX1" fmla="*/ 2653439 w 2653439"/>
              <a:gd name="connsiteY1" fmla="*/ 120925 h 704017"/>
              <a:gd name="connsiteX0" fmla="*/ 0 w 2653439"/>
              <a:gd name="connsiteY0" fmla="*/ 0 h 695273"/>
              <a:gd name="connsiteX1" fmla="*/ 2653439 w 2653439"/>
              <a:gd name="connsiteY1" fmla="*/ 120925 h 695273"/>
              <a:gd name="connsiteX0" fmla="*/ 0 w 2616863"/>
              <a:gd name="connsiteY0" fmla="*/ 0 h 684113"/>
              <a:gd name="connsiteX1" fmla="*/ 2616863 w 2616863"/>
              <a:gd name="connsiteY1" fmla="*/ 102637 h 684113"/>
            </a:gdLst>
            <a:ahLst/>
            <a:cxnLst>
              <a:cxn ang="0">
                <a:pos x="connsiteX0" y="connsiteY0"/>
              </a:cxn>
              <a:cxn ang="0">
                <a:pos x="connsiteX1" y="connsiteY1"/>
              </a:cxn>
            </a:cxnLst>
            <a:rect l="l" t="t" r="r" b="b"/>
            <a:pathLst>
              <a:path w="2616863" h="684113">
                <a:moveTo>
                  <a:pt x="0" y="0"/>
                </a:moveTo>
                <a:cubicBezTo>
                  <a:pt x="719638" y="681011"/>
                  <a:pt x="1421364" y="1073145"/>
                  <a:pt x="2616863" y="102637"/>
                </a:cubicBezTo>
              </a:path>
            </a:pathLst>
          </a:custGeom>
          <a:noFill/>
          <a:ln w="168275" cap="rnd">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椭圆 68"/>
          <p:cNvSpPr>
            <a:spLocks noChangeAspect="1"/>
          </p:cNvSpPr>
          <p:nvPr/>
        </p:nvSpPr>
        <p:spPr bwMode="gray">
          <a:xfrm>
            <a:off x="7680689" y="3474078"/>
            <a:ext cx="113716" cy="113716"/>
          </a:xfrm>
          <a:prstGeom prst="ellipse">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0" name="椭圆 69"/>
          <p:cNvSpPr>
            <a:spLocks noChangeAspect="1"/>
          </p:cNvSpPr>
          <p:nvPr/>
        </p:nvSpPr>
        <p:spPr bwMode="gray">
          <a:xfrm>
            <a:off x="7680689" y="3187629"/>
            <a:ext cx="113716" cy="113716"/>
          </a:xfrm>
          <a:prstGeom prst="ellipse">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矩形 65"/>
          <p:cNvSpPr/>
          <p:nvPr/>
        </p:nvSpPr>
        <p:spPr bwMode="gray">
          <a:xfrm>
            <a:off x="6358145" y="1765960"/>
            <a:ext cx="1367271" cy="461665"/>
          </a:xfrm>
          <a:prstGeom prst="rect">
            <a:avLst/>
          </a:prstGeom>
        </p:spPr>
        <p:txBody>
          <a:bodyPr wrap="square">
            <a:spAutoFit/>
          </a:bodyPr>
          <a:lstStyle/>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GRE or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GRE over IPsec tunnel</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5" name="图片 7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600775" y="1532844"/>
            <a:ext cx="951607" cy="540946"/>
          </a:xfrm>
          <a:prstGeom prst="rect">
            <a:avLst/>
          </a:prstGeom>
        </p:spPr>
      </p:pic>
      <p:cxnSp>
        <p:nvCxnSpPr>
          <p:cNvPr id="76" name="直接连接符 75"/>
          <p:cNvCxnSpPr/>
          <p:nvPr/>
        </p:nvCxnSpPr>
        <p:spPr bwMode="gray">
          <a:xfrm>
            <a:off x="6727086" y="1706261"/>
            <a:ext cx="518995" cy="0"/>
          </a:xfrm>
          <a:prstGeom prst="line">
            <a:avLst/>
          </a:prstGeom>
          <a:noFill/>
          <a:ln w="168275" cap="rnd">
            <a:solidFill>
              <a:srgbClr val="BEE9EE"/>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7177196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Group 161"/>
          <p:cNvGrpSpPr/>
          <p:nvPr/>
        </p:nvGrpSpPr>
        <p:grpSpPr bwMode="gray">
          <a:xfrm rot="5400000" flipH="1" flipV="1">
            <a:off x="2120211" y="5129919"/>
            <a:ext cx="968228" cy="732286"/>
            <a:chOff x="-1233037" y="914446"/>
            <a:chExt cx="1573823" cy="778776"/>
          </a:xfrm>
        </p:grpSpPr>
        <p:cxnSp>
          <p:nvCxnSpPr>
            <p:cNvPr id="72" name="Straight Connector 163"/>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7" name="Group 161"/>
          <p:cNvGrpSpPr/>
          <p:nvPr/>
        </p:nvGrpSpPr>
        <p:grpSpPr bwMode="gray">
          <a:xfrm rot="16200000" flipV="1">
            <a:off x="2874279" y="5129919"/>
            <a:ext cx="968228" cy="732286"/>
            <a:chOff x="-1233037" y="914446"/>
            <a:chExt cx="1573823" cy="778776"/>
          </a:xfrm>
        </p:grpSpPr>
        <p:cxnSp>
          <p:nvCxnSpPr>
            <p:cNvPr id="59" name="Straight Connector 163"/>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2" name="Group 161"/>
          <p:cNvGrpSpPr/>
          <p:nvPr/>
        </p:nvGrpSpPr>
        <p:grpSpPr bwMode="gray">
          <a:xfrm rot="10800000" flipV="1">
            <a:off x="3500588" y="4022459"/>
            <a:ext cx="843916" cy="447707"/>
            <a:chOff x="-1233037" y="914446"/>
            <a:chExt cx="1573823" cy="778776"/>
          </a:xfrm>
        </p:grpSpPr>
        <p:cxnSp>
          <p:nvCxnSpPr>
            <p:cNvPr id="43" name="Straight Connector 163"/>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5" name="任意多边形 44"/>
          <p:cNvSpPr/>
          <p:nvPr/>
        </p:nvSpPr>
        <p:spPr bwMode="gray">
          <a:xfrm>
            <a:off x="3235045" y="3714701"/>
            <a:ext cx="632850" cy="423143"/>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任意多边形 47"/>
          <p:cNvSpPr/>
          <p:nvPr/>
        </p:nvSpPr>
        <p:spPr bwMode="gray">
          <a:xfrm>
            <a:off x="3991974" y="3714701"/>
            <a:ext cx="632850" cy="423143"/>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0" name="Straight Connector 164"/>
          <p:cNvCxnSpPr/>
          <p:nvPr/>
        </p:nvCxnSpPr>
        <p:spPr bwMode="gray">
          <a:xfrm flipV="1">
            <a:off x="938827" y="3948470"/>
            <a:ext cx="0" cy="59568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7" name="Group 161"/>
          <p:cNvGrpSpPr/>
          <p:nvPr/>
        </p:nvGrpSpPr>
        <p:grpSpPr bwMode="gray">
          <a:xfrm rot="10800000" flipV="1">
            <a:off x="1816225" y="4022459"/>
            <a:ext cx="843916" cy="447707"/>
            <a:chOff x="-1233037" y="914446"/>
            <a:chExt cx="1573823" cy="778776"/>
          </a:xfrm>
        </p:grpSpPr>
        <p:cxnSp>
          <p:nvCxnSpPr>
            <p:cNvPr id="38" name="Straight Connector 163"/>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标题 4"/>
          <p:cNvSpPr>
            <a:spLocks noGrp="1"/>
          </p:cNvSpPr>
          <p:nvPr>
            <p:ph type="title"/>
          </p:nvPr>
        </p:nvSpPr>
        <p:spPr bwMode="gray"/>
        <p:txBody>
          <a:bodyPr>
            <a:normAutofit/>
          </a:bodyPr>
          <a:lstStyle/>
          <a:p>
            <a:pPr fontAlgn="ctr"/>
            <a:r>
              <a:rPr lang="en-US" dirty="0" smtClean="0">
                <a:sym typeface="Huawei Sans" panose="020C0503030203020204" pitchFamily="34" charset="0"/>
              </a:rPr>
              <a:t>IPsec VPN Interconnection Networking Model</a:t>
            </a:r>
            <a:endParaRPr lang="en-US" dirty="0">
              <a:sym typeface="Huawei Sans" panose="020C0503030203020204" pitchFamily="34" charset="0"/>
            </a:endParaRPr>
          </a:p>
        </p:txBody>
      </p:sp>
      <p:sp>
        <p:nvSpPr>
          <p:cNvPr id="9" name="矩形 8"/>
          <p:cNvSpPr>
            <a:spLocks noChangeArrowheads="1"/>
          </p:cNvSpPr>
          <p:nvPr/>
        </p:nvSpPr>
        <p:spPr bwMode="gray">
          <a:xfrm>
            <a:off x="5192039" y="981527"/>
            <a:ext cx="6541013" cy="5221942"/>
          </a:xfrm>
          <a:prstGeom prst="rect">
            <a:avLst/>
          </a:prstGeom>
          <a:noFill/>
          <a:ln w="9525">
            <a:noFill/>
            <a:miter lim="800000"/>
            <a:headEnd/>
            <a:tailEnd/>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914400" fontAlgn="ctr">
              <a:lnSpc>
                <a:spcPts val="1600"/>
              </a:lnSpc>
              <a:spcAft>
                <a:spcPts val="600"/>
              </a:spcAft>
              <a:buSzPct val="60000"/>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Network interconnection model</a:t>
            </a:r>
          </a:p>
          <a:p>
            <a:pPr marL="284400" indent="-284400" defTabSz="1219304" fontAlgn="ctr">
              <a:lnSpc>
                <a:spcPts val="16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hub-spoke and full-mesh models are supported.</a:t>
            </a:r>
          </a:p>
          <a:p>
            <a:pPr marL="284400" indent="-284400" defTabSz="1219304" fontAlgn="ctr">
              <a:lnSpc>
                <a:spcPts val="16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hub-spoke model is applicable when data traffic is mainly transmitted between branches and the HQ. In this model, branches can also communicate with each other through the HQ.</a:t>
            </a:r>
          </a:p>
          <a:p>
            <a:pPr marL="284400" indent="-284400" defTabSz="1219304" fontAlgn="ctr">
              <a:lnSpc>
                <a:spcPts val="16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 branches are of similar scales and a large amount of traffic is transmitted between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branches, the full-mesh model can be used. In this case, all egress devices must use public IP addresses, and only firewalls support this model. In the full-mesh model, the number of sites is limited (32 at most). Therefore, the hub-spoke model is recommended for IPsec interconnection.</a:t>
            </a:r>
          </a:p>
          <a:p>
            <a:pPr defTabSz="914400" fontAlgn="ctr">
              <a:lnSpc>
                <a:spcPts val="1600"/>
              </a:lnSpc>
              <a:spcAft>
                <a:spcPts val="600"/>
              </a:spcAft>
              <a:buSzPct val="60000"/>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Site networking</a:t>
            </a:r>
          </a:p>
          <a:p>
            <a:pPr marL="284400" indent="-284400" defTabSz="1219304" fontAlgn="ctr">
              <a:lnSpc>
                <a:spcPts val="16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APs, ARs, or firewalls can be used as egress devices based on site requirements.</a:t>
            </a:r>
          </a:p>
          <a:p>
            <a:pPr marL="284400" indent="-284400" defTabSz="1219304" fontAlgn="ctr">
              <a:lnSpc>
                <a:spcPts val="16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some scenarios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requiring high reliability</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two egress links can be deployed. In scenarios requiring wireless uplinks, the egress gateway must be an LTE-capable device.</a:t>
            </a:r>
          </a:p>
          <a:p>
            <a:pPr marL="284400" indent="-284400" defTabSz="1219304" fontAlgn="ctr">
              <a:lnSpc>
                <a:spcPts val="16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For large campus networks, the egress gateways can be deployed in hot standby mode to ensure high reliability. Currently, only firewalls support hot standby.</a:t>
            </a:r>
          </a:p>
          <a:p>
            <a:pPr marL="284400" indent="-284400" defTabSz="1219304" fontAlgn="ctr">
              <a:lnSpc>
                <a:spcPts val="16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the hub-spoke model, the hub site is usually the HQ or DC site, which requires high-performance devices, rich policies, and security configurations. Currently, the cloud management mode supports only a few security and policy features. Therefore, it is recommended that the traditional management mode be configured for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devices at the hub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site, and the devices</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work</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 hot standby mode.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任意多边形 17"/>
          <p:cNvSpPr/>
          <p:nvPr/>
        </p:nvSpPr>
        <p:spPr bwMode="gray">
          <a:xfrm flipH="1" flipV="1">
            <a:off x="1027908" y="1445054"/>
            <a:ext cx="584232" cy="825527"/>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20060 w 3620060"/>
              <a:gd name="connsiteY0" fmla="*/ 0 h 1664132"/>
              <a:gd name="connsiteX1" fmla="*/ 0 w 3620060"/>
              <a:gd name="connsiteY1" fmla="*/ 1664132 h 1664132"/>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87085 w 3987085"/>
              <a:gd name="connsiteY0" fmla="*/ 0 h 1655741"/>
              <a:gd name="connsiteX1" fmla="*/ 0 w 3987085"/>
              <a:gd name="connsiteY1" fmla="*/ 1655741 h 165574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Lst>
            <a:ahLst/>
            <a:cxnLst>
              <a:cxn ang="0">
                <a:pos x="connsiteX0" y="connsiteY0"/>
              </a:cxn>
              <a:cxn ang="0">
                <a:pos x="connsiteX1" y="connsiteY1"/>
              </a:cxn>
            </a:cxnLst>
            <a:rect l="l" t="t" r="r" b="b"/>
            <a:pathLst>
              <a:path w="3399845" h="1647351">
                <a:moveTo>
                  <a:pt x="3399845" y="0"/>
                </a:moveTo>
                <a:cubicBezTo>
                  <a:pt x="1758931" y="427359"/>
                  <a:pt x="442813" y="626990"/>
                  <a:pt x="0" y="1647351"/>
                </a:cubicBezTo>
              </a:path>
            </a:pathLst>
          </a:custGeom>
          <a:noFill/>
          <a:ln w="28575">
            <a:solidFill>
              <a:srgbClr val="ED6D00"/>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64175" y="2305540"/>
            <a:ext cx="246255" cy="201481"/>
          </a:xfrm>
          <a:prstGeom prst="rect">
            <a:avLst/>
          </a:prstGeom>
          <a:noFill/>
        </p:spPr>
      </p:pic>
      <p:pic>
        <p:nvPicPr>
          <p:cNvPr id="2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542386" y="2305540"/>
            <a:ext cx="246255" cy="201481"/>
          </a:xfrm>
          <a:prstGeom prst="rect">
            <a:avLst/>
          </a:prstGeom>
          <a:noFill/>
        </p:spPr>
      </p:pic>
      <p:pic>
        <p:nvPicPr>
          <p:cNvPr id="2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220598" y="2305540"/>
            <a:ext cx="246255" cy="201481"/>
          </a:xfrm>
          <a:prstGeom prst="rect">
            <a:avLst/>
          </a:prstGeom>
          <a:noFill/>
        </p:spPr>
      </p:pic>
      <p:pic>
        <p:nvPicPr>
          <p:cNvPr id="2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542386" y="1218330"/>
            <a:ext cx="246255" cy="201481"/>
          </a:xfrm>
          <a:prstGeom prst="rect">
            <a:avLst/>
          </a:prstGeom>
          <a:noFill/>
        </p:spPr>
      </p:pic>
      <p:sp>
        <p:nvSpPr>
          <p:cNvPr id="26" name="任意多边形 25"/>
          <p:cNvSpPr/>
          <p:nvPr/>
        </p:nvSpPr>
        <p:spPr bwMode="gray">
          <a:xfrm flipV="1">
            <a:off x="1728318" y="1445054"/>
            <a:ext cx="584232" cy="825527"/>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20060 w 3620060"/>
              <a:gd name="connsiteY0" fmla="*/ 0 h 1664132"/>
              <a:gd name="connsiteX1" fmla="*/ 0 w 3620060"/>
              <a:gd name="connsiteY1" fmla="*/ 1664132 h 1664132"/>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87085 w 3987085"/>
              <a:gd name="connsiteY0" fmla="*/ 0 h 1655741"/>
              <a:gd name="connsiteX1" fmla="*/ 0 w 3987085"/>
              <a:gd name="connsiteY1" fmla="*/ 1655741 h 165574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Lst>
            <a:ahLst/>
            <a:cxnLst>
              <a:cxn ang="0">
                <a:pos x="connsiteX0" y="connsiteY0"/>
              </a:cxn>
              <a:cxn ang="0">
                <a:pos x="connsiteX1" y="connsiteY1"/>
              </a:cxn>
            </a:cxnLst>
            <a:rect l="l" t="t" r="r" b="b"/>
            <a:pathLst>
              <a:path w="3399845" h="1647351">
                <a:moveTo>
                  <a:pt x="3399845" y="0"/>
                </a:moveTo>
                <a:cubicBezTo>
                  <a:pt x="1758931" y="427359"/>
                  <a:pt x="442813" y="626990"/>
                  <a:pt x="0" y="1647351"/>
                </a:cubicBezTo>
              </a:path>
            </a:pathLst>
          </a:custGeom>
          <a:noFill/>
          <a:ln w="28575">
            <a:solidFill>
              <a:srgbClr val="ED6D00"/>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文本框 45"/>
          <p:cNvSpPr txBox="1"/>
          <p:nvPr/>
        </p:nvSpPr>
        <p:spPr bwMode="gray">
          <a:xfrm>
            <a:off x="1192207" y="2636976"/>
            <a:ext cx="946093" cy="276999"/>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Hub-spoke</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文本框 46"/>
          <p:cNvSpPr txBox="1"/>
          <p:nvPr/>
        </p:nvSpPr>
        <p:spPr bwMode="gray">
          <a:xfrm>
            <a:off x="3292471" y="2636976"/>
            <a:ext cx="877164" cy="276999"/>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Full-mesh</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078434" y="2305540"/>
            <a:ext cx="246255" cy="201481"/>
          </a:xfrm>
          <a:prstGeom prst="rect">
            <a:avLst/>
          </a:prstGeom>
          <a:noFill/>
        </p:spPr>
      </p:pic>
      <p:pic>
        <p:nvPicPr>
          <p:cNvPr id="5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151537" y="2305540"/>
            <a:ext cx="246255" cy="201481"/>
          </a:xfrm>
          <a:prstGeom prst="rect">
            <a:avLst/>
          </a:prstGeom>
          <a:noFill/>
        </p:spPr>
      </p:pic>
      <p:pic>
        <p:nvPicPr>
          <p:cNvPr id="6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078434" y="1217459"/>
            <a:ext cx="246255" cy="201481"/>
          </a:xfrm>
          <a:prstGeom prst="rect">
            <a:avLst/>
          </a:prstGeom>
          <a:noFill/>
        </p:spPr>
      </p:pic>
      <p:pic>
        <p:nvPicPr>
          <p:cNvPr id="6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151537" y="1217459"/>
            <a:ext cx="246255" cy="201481"/>
          </a:xfrm>
          <a:prstGeom prst="rect">
            <a:avLst/>
          </a:prstGeom>
          <a:noFill/>
        </p:spPr>
      </p:pic>
      <p:cxnSp>
        <p:nvCxnSpPr>
          <p:cNvPr id="63" name="直接连接符 62"/>
          <p:cNvCxnSpPr/>
          <p:nvPr/>
        </p:nvCxnSpPr>
        <p:spPr bwMode="gray">
          <a:xfrm>
            <a:off x="1665255" y="1435382"/>
            <a:ext cx="0" cy="852745"/>
          </a:xfrm>
          <a:prstGeom prst="line">
            <a:avLst/>
          </a:prstGeom>
          <a:noFill/>
          <a:ln w="28575">
            <a:solidFill>
              <a:srgbClr val="ED6D00"/>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cxnSp>
      <p:cxnSp>
        <p:nvCxnSpPr>
          <p:cNvPr id="64" name="直接连接符 63"/>
          <p:cNvCxnSpPr/>
          <p:nvPr/>
        </p:nvCxnSpPr>
        <p:spPr bwMode="gray">
          <a:xfrm>
            <a:off x="3354270" y="1318199"/>
            <a:ext cx="762890" cy="0"/>
          </a:xfrm>
          <a:prstGeom prst="line">
            <a:avLst/>
          </a:prstGeom>
          <a:noFill/>
          <a:ln w="28575">
            <a:solidFill>
              <a:srgbClr val="ED6D00"/>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cxnSp>
      <p:cxnSp>
        <p:nvCxnSpPr>
          <p:cNvPr id="66" name="直接连接符 65"/>
          <p:cNvCxnSpPr/>
          <p:nvPr/>
        </p:nvCxnSpPr>
        <p:spPr bwMode="gray">
          <a:xfrm>
            <a:off x="3354270" y="2412315"/>
            <a:ext cx="762890" cy="0"/>
          </a:xfrm>
          <a:prstGeom prst="line">
            <a:avLst/>
          </a:prstGeom>
          <a:noFill/>
          <a:ln w="28575">
            <a:solidFill>
              <a:srgbClr val="ED6D00"/>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cxnSp>
      <p:cxnSp>
        <p:nvCxnSpPr>
          <p:cNvPr id="67" name="直接连接符 66"/>
          <p:cNvCxnSpPr/>
          <p:nvPr/>
        </p:nvCxnSpPr>
        <p:spPr bwMode="gray">
          <a:xfrm>
            <a:off x="3190698" y="1419811"/>
            <a:ext cx="0" cy="868316"/>
          </a:xfrm>
          <a:prstGeom prst="line">
            <a:avLst/>
          </a:prstGeom>
          <a:noFill/>
          <a:ln w="28575">
            <a:solidFill>
              <a:srgbClr val="ED6D00"/>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cxnSp>
      <p:cxnSp>
        <p:nvCxnSpPr>
          <p:cNvPr id="70" name="直接连接符 69"/>
          <p:cNvCxnSpPr/>
          <p:nvPr/>
        </p:nvCxnSpPr>
        <p:spPr bwMode="gray">
          <a:xfrm>
            <a:off x="4274664" y="1419811"/>
            <a:ext cx="0" cy="868316"/>
          </a:xfrm>
          <a:prstGeom prst="line">
            <a:avLst/>
          </a:prstGeom>
          <a:noFill/>
          <a:ln w="28575">
            <a:solidFill>
              <a:srgbClr val="ED6D00"/>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cxnSp>
      <p:cxnSp>
        <p:nvCxnSpPr>
          <p:cNvPr id="71" name="直接连接符 70"/>
          <p:cNvCxnSpPr/>
          <p:nvPr/>
        </p:nvCxnSpPr>
        <p:spPr bwMode="gray">
          <a:xfrm>
            <a:off x="3325514" y="1419811"/>
            <a:ext cx="826023" cy="868316"/>
          </a:xfrm>
          <a:prstGeom prst="line">
            <a:avLst/>
          </a:prstGeom>
          <a:noFill/>
          <a:ln w="28575">
            <a:solidFill>
              <a:srgbClr val="ED6D00"/>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cxnSp>
      <p:cxnSp>
        <p:nvCxnSpPr>
          <p:cNvPr id="73" name="直接连接符 72"/>
          <p:cNvCxnSpPr/>
          <p:nvPr/>
        </p:nvCxnSpPr>
        <p:spPr bwMode="gray">
          <a:xfrm flipH="1">
            <a:off x="3325514" y="1419811"/>
            <a:ext cx="811078" cy="868316"/>
          </a:xfrm>
          <a:prstGeom prst="line">
            <a:avLst/>
          </a:prstGeom>
          <a:noFill/>
          <a:ln w="28575">
            <a:solidFill>
              <a:srgbClr val="ED6D00"/>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cxnSp>
      <p:cxnSp>
        <p:nvCxnSpPr>
          <p:cNvPr id="76" name="直接连接符 75"/>
          <p:cNvCxnSpPr/>
          <p:nvPr/>
        </p:nvCxnSpPr>
        <p:spPr bwMode="gray">
          <a:xfrm>
            <a:off x="484120" y="3257151"/>
            <a:ext cx="41145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8" name="文本框 77"/>
          <p:cNvSpPr txBox="1"/>
          <p:nvPr/>
        </p:nvSpPr>
        <p:spPr bwMode="gray">
          <a:xfrm>
            <a:off x="2602591" y="2988863"/>
            <a:ext cx="2409635" cy="276999"/>
          </a:xfrm>
          <a:prstGeom prst="rect">
            <a:avLst/>
          </a:prstGeom>
          <a:solidFill>
            <a:schemeClr val="bg1">
              <a:lumMod val="75000"/>
            </a:schemeClr>
          </a:solidFill>
        </p:spPr>
        <p:txBody>
          <a:bodyPr wrap="none" rtlCol="0">
            <a:spAutoFit/>
          </a:bodyPr>
          <a:lstStyle/>
          <a:p>
            <a:pPr algn="ctr" fontAlgn="ctr"/>
            <a:r>
              <a:rPr lang="en-US" sz="12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Network interconnection model</a:t>
            </a:r>
            <a:endParaRPr lang="en-US"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bwMode="gray">
          <a:xfrm>
            <a:off x="523253" y="3265862"/>
            <a:ext cx="1282723" cy="276999"/>
          </a:xfrm>
          <a:prstGeom prst="rect">
            <a:avLst/>
          </a:prstGeom>
          <a:solidFill>
            <a:schemeClr val="bg1">
              <a:lumMod val="75000"/>
            </a:schemeClr>
          </a:solidFill>
        </p:spPr>
        <p:txBody>
          <a:bodyPr wrap="none" rtlCol="0">
            <a:spAutoFit/>
          </a:bodyPr>
          <a:lstStyle/>
          <a:p>
            <a:pPr algn="ctr" fontAlgn="ctr"/>
            <a:r>
              <a:rPr lang="en-US" sz="12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Site networking</a:t>
            </a:r>
            <a:endParaRPr lang="en-US" altLang="zh-CN" sz="12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061158" y="4322836"/>
            <a:ext cx="368827" cy="301767"/>
          </a:xfrm>
          <a:prstGeom prst="rect">
            <a:avLst/>
          </a:prstGeom>
          <a:noFill/>
        </p:spPr>
      </p:pic>
      <p:pic>
        <p:nvPicPr>
          <p:cNvPr id="30" name="图片 29" descr="云AP蓝.png"/>
          <p:cNvPicPr>
            <a:picLocks noChangeAspect="1"/>
          </p:cNvPicPr>
          <p:nvPr/>
        </p:nvPicPr>
        <p:blipFill>
          <a:blip r:embed="rId4" cstate="print"/>
          <a:stretch>
            <a:fillRect/>
          </a:stretch>
        </p:blipFill>
        <p:spPr bwMode="gray">
          <a:xfrm>
            <a:off x="754552" y="4322949"/>
            <a:ext cx="368550" cy="301541"/>
          </a:xfrm>
          <a:prstGeom prst="rect">
            <a:avLst/>
          </a:prstGeom>
        </p:spPr>
      </p:pic>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724537" y="4322835"/>
            <a:ext cx="368827" cy="301768"/>
          </a:xfrm>
          <a:prstGeom prst="rect">
            <a:avLst/>
          </a:prstGeom>
        </p:spPr>
      </p:pic>
      <p:sp>
        <p:nvSpPr>
          <p:cNvPr id="32" name="任意多边形 31"/>
          <p:cNvSpPr/>
          <p:nvPr/>
        </p:nvSpPr>
        <p:spPr bwMode="gray">
          <a:xfrm>
            <a:off x="622403" y="3714701"/>
            <a:ext cx="632850" cy="423143"/>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文本框 33"/>
          <p:cNvSpPr txBox="1"/>
          <p:nvPr/>
        </p:nvSpPr>
        <p:spPr bwMode="gray">
          <a:xfrm>
            <a:off x="397713" y="4345232"/>
            <a:ext cx="373820" cy="276999"/>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任意多边形 34"/>
          <p:cNvSpPr/>
          <p:nvPr/>
        </p:nvSpPr>
        <p:spPr bwMode="gray">
          <a:xfrm>
            <a:off x="1550682" y="3714701"/>
            <a:ext cx="632850" cy="423143"/>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任意多边形 35"/>
          <p:cNvSpPr/>
          <p:nvPr/>
        </p:nvSpPr>
        <p:spPr bwMode="gray">
          <a:xfrm>
            <a:off x="2307611" y="3714701"/>
            <a:ext cx="632850" cy="423143"/>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文本框 48"/>
          <p:cNvSpPr txBox="1"/>
          <p:nvPr/>
        </p:nvSpPr>
        <p:spPr bwMode="gray">
          <a:xfrm>
            <a:off x="1684131" y="4345232"/>
            <a:ext cx="380233" cy="276999"/>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文本框 49"/>
          <p:cNvSpPr txBox="1"/>
          <p:nvPr/>
        </p:nvSpPr>
        <p:spPr bwMode="gray">
          <a:xfrm>
            <a:off x="3057088" y="4345232"/>
            <a:ext cx="732894" cy="276999"/>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1" name="图片 5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057617" y="5004195"/>
            <a:ext cx="368827" cy="301768"/>
          </a:xfrm>
          <a:prstGeom prst="rect">
            <a:avLst/>
          </a:prstGeom>
        </p:spPr>
      </p:pic>
      <p:pic>
        <p:nvPicPr>
          <p:cNvPr id="52" name="图片 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057617" y="5714272"/>
            <a:ext cx="368827" cy="301768"/>
          </a:xfrm>
          <a:prstGeom prst="rect">
            <a:avLst/>
          </a:prstGeom>
        </p:spPr>
      </p:pic>
      <p:pic>
        <p:nvPicPr>
          <p:cNvPr id="53" name="图片 76" descr="接入交换机.png"/>
          <p:cNvPicPr>
            <a:picLocks noChangeAspect="1"/>
          </p:cNvPicPr>
          <p:nvPr/>
        </p:nvPicPr>
        <p:blipFill>
          <a:blip r:embed="rId6" cstate="print"/>
          <a:stretch>
            <a:fillRect/>
          </a:stretch>
        </p:blipFill>
        <p:spPr bwMode="gray">
          <a:xfrm>
            <a:off x="2778917" y="5359234"/>
            <a:ext cx="368827" cy="301768"/>
          </a:xfrm>
          <a:prstGeom prst="rect">
            <a:avLst/>
          </a:prstGeom>
        </p:spPr>
      </p:pic>
      <p:sp>
        <p:nvSpPr>
          <p:cNvPr id="65" name="任意多边形 64"/>
          <p:cNvSpPr/>
          <p:nvPr/>
        </p:nvSpPr>
        <p:spPr bwMode="gray">
          <a:xfrm>
            <a:off x="3354270" y="4928831"/>
            <a:ext cx="632850" cy="423143"/>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8" name="任意多边形 67"/>
          <p:cNvSpPr/>
          <p:nvPr/>
        </p:nvSpPr>
        <p:spPr bwMode="gray">
          <a:xfrm>
            <a:off x="3354270" y="5653584"/>
            <a:ext cx="632850" cy="423143"/>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5" name="Straight Connector 164"/>
          <p:cNvCxnSpPr>
            <a:stCxn id="52" idx="0"/>
            <a:endCxn id="51" idx="2"/>
          </p:cNvCxnSpPr>
          <p:nvPr/>
        </p:nvCxnSpPr>
        <p:spPr bwMode="gray">
          <a:xfrm flipV="1">
            <a:off x="2242031" y="5305963"/>
            <a:ext cx="0" cy="408309"/>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77" name="文本框 76"/>
          <p:cNvSpPr txBox="1"/>
          <p:nvPr/>
        </p:nvSpPr>
        <p:spPr bwMode="gray">
          <a:xfrm>
            <a:off x="1086766" y="5339216"/>
            <a:ext cx="1192955" cy="276999"/>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Heartbeat link</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38827448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smtClean="0">
                <a:sym typeface="Huawei Sans" panose="020C0503030203020204" pitchFamily="34" charset="0"/>
              </a:rPr>
              <a:t>SD-WAN Solution Overview (1)</a:t>
            </a:r>
            <a:endParaRPr lang="en-US" altLang="zh-CN" dirty="0">
              <a:cs typeface="+mn-ea"/>
              <a:sym typeface="Huawei Sans" panose="020C0503030203020204" pitchFamily="34" charset="0"/>
            </a:endParaRPr>
          </a:p>
        </p:txBody>
      </p:sp>
      <p:cxnSp>
        <p:nvCxnSpPr>
          <p:cNvPr id="89" name="直接箭头连接符 88"/>
          <p:cNvCxnSpPr/>
          <p:nvPr/>
        </p:nvCxnSpPr>
        <p:spPr bwMode="gray">
          <a:xfrm>
            <a:off x="4571523" y="2068237"/>
            <a:ext cx="0" cy="3046991"/>
          </a:xfrm>
          <a:prstGeom prst="straightConnector1">
            <a:avLst/>
          </a:prstGeom>
          <a:ln w="19050">
            <a:prstDash val="sysDot"/>
            <a:tailEnd type="triangle"/>
          </a:ln>
        </p:spPr>
        <p:style>
          <a:lnRef idx="1">
            <a:schemeClr val="accent1"/>
          </a:lnRef>
          <a:fillRef idx="0">
            <a:schemeClr val="accent1"/>
          </a:fillRef>
          <a:effectRef idx="0">
            <a:schemeClr val="accent1"/>
          </a:effectRef>
          <a:fontRef idx="minor">
            <a:schemeClr val="tx1"/>
          </a:fontRef>
        </p:style>
      </p:cxnSp>
      <p:sp>
        <p:nvSpPr>
          <p:cNvPr id="90" name="圆角矩形 89"/>
          <p:cNvSpPr/>
          <p:nvPr/>
        </p:nvSpPr>
        <p:spPr bwMode="gray">
          <a:xfrm>
            <a:off x="504885" y="4663482"/>
            <a:ext cx="133713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91" name="直接箭头连接符 90"/>
          <p:cNvCxnSpPr/>
          <p:nvPr/>
        </p:nvCxnSpPr>
        <p:spPr bwMode="gray">
          <a:xfrm>
            <a:off x="1802585" y="2574404"/>
            <a:ext cx="0" cy="2089078"/>
          </a:xfrm>
          <a:prstGeom prst="straightConnector1">
            <a:avLst/>
          </a:prstGeom>
          <a:ln w="19050">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p:nvPr/>
        </p:nvCxnSpPr>
        <p:spPr bwMode="gray">
          <a:xfrm>
            <a:off x="2126045" y="2558788"/>
            <a:ext cx="0" cy="1149669"/>
          </a:xfrm>
          <a:prstGeom prst="straightConnector1">
            <a:avLst/>
          </a:prstGeom>
          <a:ln w="19050">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p:nvPr/>
        </p:nvCxnSpPr>
        <p:spPr bwMode="gray">
          <a:xfrm>
            <a:off x="4852314" y="2584299"/>
            <a:ext cx="0" cy="979597"/>
          </a:xfrm>
          <a:prstGeom prst="straightConnector1">
            <a:avLst/>
          </a:prstGeom>
          <a:ln w="19050">
            <a:prstDash val="sysDot"/>
            <a:tailEnd type="triangle"/>
          </a:ln>
        </p:spPr>
        <p:style>
          <a:lnRef idx="1">
            <a:schemeClr val="accent1"/>
          </a:lnRef>
          <a:fillRef idx="0">
            <a:schemeClr val="accent1"/>
          </a:fillRef>
          <a:effectRef idx="0">
            <a:schemeClr val="accent1"/>
          </a:effectRef>
          <a:fontRef idx="minor">
            <a:schemeClr val="tx1"/>
          </a:fontRef>
        </p:style>
      </p:cxnSp>
      <p:sp>
        <p:nvSpPr>
          <p:cNvPr id="94" name="任意多边形 93"/>
          <p:cNvSpPr/>
          <p:nvPr/>
        </p:nvSpPr>
        <p:spPr bwMode="gray">
          <a:xfrm>
            <a:off x="2866951" y="3668595"/>
            <a:ext cx="842595" cy="56338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MPLS</a:t>
            </a:r>
            <a:endParaRPr lang="en-US" altLang="zh-CN" sz="1200" dirty="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5" name="圆角矩形 94"/>
          <p:cNvSpPr/>
          <p:nvPr/>
        </p:nvSpPr>
        <p:spPr bwMode="gray">
          <a:xfrm>
            <a:off x="4964068" y="3467311"/>
            <a:ext cx="1190017"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6" name="圆角矩形 95"/>
          <p:cNvSpPr/>
          <p:nvPr/>
        </p:nvSpPr>
        <p:spPr bwMode="gray">
          <a:xfrm>
            <a:off x="4816947" y="5023624"/>
            <a:ext cx="1190017"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97" name="图片 9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527246" y="5120209"/>
            <a:ext cx="490909" cy="402545"/>
          </a:xfrm>
          <a:prstGeom prst="rect">
            <a:avLst/>
          </a:prstGeom>
        </p:spPr>
      </p:pic>
      <p:sp>
        <p:nvSpPr>
          <p:cNvPr id="98" name="圆角矩形 97"/>
          <p:cNvSpPr/>
          <p:nvPr/>
        </p:nvSpPr>
        <p:spPr bwMode="gray">
          <a:xfrm>
            <a:off x="653411" y="3635995"/>
            <a:ext cx="133713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9" name="文本框 98"/>
          <p:cNvSpPr txBox="1"/>
          <p:nvPr/>
        </p:nvSpPr>
        <p:spPr bwMode="gray">
          <a:xfrm>
            <a:off x="817676" y="3795353"/>
            <a:ext cx="1008609" cy="276999"/>
          </a:xfrm>
          <a:prstGeom prst="rect">
            <a:avLst/>
          </a:prstGeom>
          <a:noFill/>
        </p:spPr>
        <p:txBody>
          <a:bodyPr wrap="none" rtlCol="0">
            <a:spAutoFit/>
          </a:bodyPr>
          <a:lstStyle/>
          <a:p>
            <a:pPr algn="ctr" fontAlgn="ctr"/>
            <a:r>
              <a:rPr lang="en-US" sz="1200"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Data center</a:t>
            </a:r>
            <a:endParaRPr lang="en-US" altLang="zh-CN" sz="1200" dirty="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0" name="文本框 99"/>
          <p:cNvSpPr txBox="1"/>
          <p:nvPr/>
        </p:nvSpPr>
        <p:spPr bwMode="gray">
          <a:xfrm>
            <a:off x="722049" y="4807451"/>
            <a:ext cx="902810" cy="276999"/>
          </a:xfrm>
          <a:prstGeom prst="rect">
            <a:avLst/>
          </a:prstGeom>
          <a:noFill/>
        </p:spPr>
        <p:txBody>
          <a:bodyPr wrap="square" rtlCol="0">
            <a:spAutoFit/>
          </a:bodyPr>
          <a:lstStyle/>
          <a:p>
            <a:pPr algn="ctr" fontAlgn="ctr"/>
            <a:r>
              <a:rPr lang="en-US" sz="1200"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HQ</a:t>
            </a:r>
            <a:endParaRPr lang="en-US" altLang="zh-CN" sz="1200" dirty="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1" name="任意多边形 100"/>
          <p:cNvSpPr/>
          <p:nvPr/>
        </p:nvSpPr>
        <p:spPr bwMode="gray">
          <a:xfrm>
            <a:off x="2789287" y="4445465"/>
            <a:ext cx="1065541" cy="7124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2" name="任意多边形 101"/>
          <p:cNvSpPr/>
          <p:nvPr/>
        </p:nvSpPr>
        <p:spPr bwMode="gray">
          <a:xfrm>
            <a:off x="2270544" y="3708457"/>
            <a:ext cx="2421249" cy="421200"/>
          </a:xfrm>
          <a:custGeom>
            <a:avLst/>
            <a:gdLst>
              <a:gd name="connsiteX0" fmla="*/ 0 w 2325950"/>
              <a:gd name="connsiteY0" fmla="*/ 142043 h 142043"/>
              <a:gd name="connsiteX1" fmla="*/ 2325950 w 2325950"/>
              <a:gd name="connsiteY1" fmla="*/ 0 h 142043"/>
              <a:gd name="connsiteX0" fmla="*/ 0 w 2313510"/>
              <a:gd name="connsiteY0" fmla="*/ 250053 h 250053"/>
              <a:gd name="connsiteX1" fmla="*/ 2313510 w 2313510"/>
              <a:gd name="connsiteY1" fmla="*/ 0 h 250053"/>
              <a:gd name="connsiteX0" fmla="*/ 0 w 2313510"/>
              <a:gd name="connsiteY0" fmla="*/ 250053 h 355993"/>
              <a:gd name="connsiteX1" fmla="*/ 2313510 w 2313510"/>
              <a:gd name="connsiteY1" fmla="*/ 0 h 355993"/>
              <a:gd name="connsiteX0" fmla="*/ 0 w 2313510"/>
              <a:gd name="connsiteY0" fmla="*/ 250053 h 424996"/>
              <a:gd name="connsiteX1" fmla="*/ 2313510 w 2313510"/>
              <a:gd name="connsiteY1" fmla="*/ 0 h 424996"/>
              <a:gd name="connsiteX0" fmla="*/ 0 w 2313510"/>
              <a:gd name="connsiteY0" fmla="*/ 250053 h 408719"/>
              <a:gd name="connsiteX1" fmla="*/ 2313510 w 2313510"/>
              <a:gd name="connsiteY1" fmla="*/ 0 h 408719"/>
              <a:gd name="connsiteX0" fmla="*/ 0 w 2338081"/>
              <a:gd name="connsiteY0" fmla="*/ 113168 h 318679"/>
              <a:gd name="connsiteX1" fmla="*/ 2338081 w 2338081"/>
              <a:gd name="connsiteY1" fmla="*/ 0 h 318679"/>
              <a:gd name="connsiteX0" fmla="*/ 0 w 2342177"/>
              <a:gd name="connsiteY0" fmla="*/ 134228 h 331360"/>
              <a:gd name="connsiteX1" fmla="*/ 2342177 w 2342177"/>
              <a:gd name="connsiteY1" fmla="*/ 0 h 331360"/>
              <a:gd name="connsiteX0" fmla="*/ 0 w 2342177"/>
              <a:gd name="connsiteY0" fmla="*/ 134228 h 349218"/>
              <a:gd name="connsiteX1" fmla="*/ 2342177 w 2342177"/>
              <a:gd name="connsiteY1" fmla="*/ 0 h 349218"/>
            </a:gdLst>
            <a:ahLst/>
            <a:cxnLst>
              <a:cxn ang="0">
                <a:pos x="connsiteX0" y="connsiteY0"/>
              </a:cxn>
              <a:cxn ang="0">
                <a:pos x="connsiteX1" y="connsiteY1"/>
              </a:cxn>
            </a:cxnLst>
            <a:rect l="l" t="t" r="r" b="b"/>
            <a:pathLst>
              <a:path w="2342177" h="349218">
                <a:moveTo>
                  <a:pt x="0" y="134228"/>
                </a:moveTo>
                <a:cubicBezTo>
                  <a:pt x="1052818" y="492034"/>
                  <a:pt x="1573080" y="372880"/>
                  <a:pt x="2342177" y="0"/>
                </a:cubicBezTo>
              </a:path>
            </a:pathLst>
          </a:custGeom>
          <a:noFill/>
          <a:ln w="38100">
            <a:solidFill>
              <a:srgbClr val="92D050">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3" name="任意多边形 102"/>
          <p:cNvSpPr/>
          <p:nvPr/>
        </p:nvSpPr>
        <p:spPr bwMode="gray">
          <a:xfrm>
            <a:off x="2055134" y="3811530"/>
            <a:ext cx="2648157" cy="1113078"/>
          </a:xfrm>
          <a:custGeom>
            <a:avLst/>
            <a:gdLst>
              <a:gd name="connsiteX0" fmla="*/ 0 w 2325950"/>
              <a:gd name="connsiteY0" fmla="*/ 142043 h 142043"/>
              <a:gd name="connsiteX1" fmla="*/ 2325950 w 2325950"/>
              <a:gd name="connsiteY1" fmla="*/ 0 h 142043"/>
              <a:gd name="connsiteX0" fmla="*/ 0 w 2325950"/>
              <a:gd name="connsiteY0" fmla="*/ 142043 h 142043"/>
              <a:gd name="connsiteX1" fmla="*/ 2325950 w 2325950"/>
              <a:gd name="connsiteY1" fmla="*/ 0 h 142043"/>
              <a:gd name="connsiteX0" fmla="*/ 0 w 2325950"/>
              <a:gd name="connsiteY0" fmla="*/ 142043 h 142043"/>
              <a:gd name="connsiteX1" fmla="*/ 2325950 w 2325950"/>
              <a:gd name="connsiteY1" fmla="*/ 0 h 142043"/>
              <a:gd name="connsiteX0" fmla="*/ 0 w 2325950"/>
              <a:gd name="connsiteY0" fmla="*/ 142043 h 142043"/>
              <a:gd name="connsiteX1" fmla="*/ 2325950 w 2325950"/>
              <a:gd name="connsiteY1" fmla="*/ 0 h 142043"/>
              <a:gd name="connsiteX0" fmla="*/ 0 w 2325950"/>
              <a:gd name="connsiteY0" fmla="*/ 142043 h 142043"/>
              <a:gd name="connsiteX1" fmla="*/ 2325950 w 2325950"/>
              <a:gd name="connsiteY1" fmla="*/ 0 h 142043"/>
              <a:gd name="connsiteX0" fmla="*/ 0 w 2322807"/>
              <a:gd name="connsiteY0" fmla="*/ 132380 h 132380"/>
              <a:gd name="connsiteX1" fmla="*/ 2322807 w 2322807"/>
              <a:gd name="connsiteY1" fmla="*/ 0 h 132380"/>
              <a:gd name="connsiteX0" fmla="*/ 0 w 2311808"/>
              <a:gd name="connsiteY0" fmla="*/ 132015 h 132015"/>
              <a:gd name="connsiteX1" fmla="*/ 2311808 w 2311808"/>
              <a:gd name="connsiteY1" fmla="*/ 0 h 132015"/>
              <a:gd name="connsiteX0" fmla="*/ 0 w 2311808"/>
              <a:gd name="connsiteY0" fmla="*/ 132015 h 132015"/>
              <a:gd name="connsiteX1" fmla="*/ 2311808 w 2311808"/>
              <a:gd name="connsiteY1" fmla="*/ 0 h 132015"/>
              <a:gd name="connsiteX0" fmla="*/ 0 w 2311808"/>
              <a:gd name="connsiteY0" fmla="*/ 132015 h 132015"/>
              <a:gd name="connsiteX1" fmla="*/ 2311808 w 2311808"/>
              <a:gd name="connsiteY1" fmla="*/ 0 h 132015"/>
              <a:gd name="connsiteX0" fmla="*/ 0 w 2311808"/>
              <a:gd name="connsiteY0" fmla="*/ 132015 h 132015"/>
              <a:gd name="connsiteX1" fmla="*/ 2311808 w 2311808"/>
              <a:gd name="connsiteY1" fmla="*/ 0 h 132015"/>
              <a:gd name="connsiteX0" fmla="*/ 0 w 2307719"/>
              <a:gd name="connsiteY0" fmla="*/ 142711 h 142711"/>
              <a:gd name="connsiteX1" fmla="*/ 2307719 w 2307719"/>
              <a:gd name="connsiteY1" fmla="*/ 0 h 142711"/>
              <a:gd name="connsiteX0" fmla="*/ 0 w 2307719"/>
              <a:gd name="connsiteY0" fmla="*/ 142711 h 142711"/>
              <a:gd name="connsiteX1" fmla="*/ 2307719 w 2307719"/>
              <a:gd name="connsiteY1" fmla="*/ 0 h 142711"/>
              <a:gd name="connsiteX0" fmla="*/ 0 w 2303630"/>
              <a:gd name="connsiteY0" fmla="*/ 141252 h 141252"/>
              <a:gd name="connsiteX1" fmla="*/ 2303630 w 2303630"/>
              <a:gd name="connsiteY1" fmla="*/ 0 h 141252"/>
              <a:gd name="connsiteX0" fmla="*/ 0 w 2303630"/>
              <a:gd name="connsiteY0" fmla="*/ 141252 h 141252"/>
              <a:gd name="connsiteX1" fmla="*/ 2303630 w 2303630"/>
              <a:gd name="connsiteY1" fmla="*/ 0 h 141252"/>
              <a:gd name="connsiteX0" fmla="*/ 0 w 2303630"/>
              <a:gd name="connsiteY0" fmla="*/ 141252 h 141252"/>
              <a:gd name="connsiteX1" fmla="*/ 2303630 w 2303630"/>
              <a:gd name="connsiteY1" fmla="*/ 0 h 141252"/>
              <a:gd name="connsiteX0" fmla="*/ 0 w 2303630"/>
              <a:gd name="connsiteY0" fmla="*/ 141252 h 141252"/>
              <a:gd name="connsiteX1" fmla="*/ 2303630 w 2303630"/>
              <a:gd name="connsiteY1" fmla="*/ 0 h 141252"/>
              <a:gd name="connsiteX0" fmla="*/ 0 w 2279094"/>
              <a:gd name="connsiteY0" fmla="*/ 145628 h 145628"/>
              <a:gd name="connsiteX1" fmla="*/ 2279094 w 2279094"/>
              <a:gd name="connsiteY1" fmla="*/ 0 h 145628"/>
              <a:gd name="connsiteX0" fmla="*/ 0 w 2279094"/>
              <a:gd name="connsiteY0" fmla="*/ 145628 h 145628"/>
              <a:gd name="connsiteX1" fmla="*/ 2279094 w 2279094"/>
              <a:gd name="connsiteY1" fmla="*/ 0 h 145628"/>
              <a:gd name="connsiteX0" fmla="*/ 0 w 2291362"/>
              <a:gd name="connsiteY0" fmla="*/ 143440 h 143440"/>
              <a:gd name="connsiteX1" fmla="*/ 2291362 w 2291362"/>
              <a:gd name="connsiteY1" fmla="*/ 0 h 143440"/>
              <a:gd name="connsiteX0" fmla="*/ 0 w 2291362"/>
              <a:gd name="connsiteY0" fmla="*/ 143440 h 143440"/>
              <a:gd name="connsiteX1" fmla="*/ 2291362 w 2291362"/>
              <a:gd name="connsiteY1" fmla="*/ 0 h 143440"/>
              <a:gd name="connsiteX0" fmla="*/ 0 w 2393596"/>
              <a:gd name="connsiteY0" fmla="*/ 142968 h 142968"/>
              <a:gd name="connsiteX1" fmla="*/ 2393596 w 2393596"/>
              <a:gd name="connsiteY1" fmla="*/ 0 h 142968"/>
              <a:gd name="connsiteX0" fmla="*/ 0 w 2393596"/>
              <a:gd name="connsiteY0" fmla="*/ 142968 h 142968"/>
              <a:gd name="connsiteX1" fmla="*/ 2393596 w 2393596"/>
              <a:gd name="connsiteY1" fmla="*/ 0 h 142968"/>
            </a:gdLst>
            <a:ahLst/>
            <a:cxnLst>
              <a:cxn ang="0">
                <a:pos x="connsiteX0" y="connsiteY0"/>
              </a:cxn>
              <a:cxn ang="0">
                <a:pos x="connsiteX1" y="connsiteY1"/>
              </a:cxn>
            </a:cxnLst>
            <a:rect l="l" t="t" r="r" b="b"/>
            <a:pathLst>
              <a:path w="2393596" h="142968">
                <a:moveTo>
                  <a:pt x="0" y="142968"/>
                </a:moveTo>
                <a:cubicBezTo>
                  <a:pt x="839760" y="130401"/>
                  <a:pt x="1619870" y="99125"/>
                  <a:pt x="2393596" y="0"/>
                </a:cubicBezTo>
              </a:path>
            </a:pathLst>
          </a:custGeom>
          <a:noFill/>
          <a:ln w="38100">
            <a:solidFill>
              <a:srgbClr val="92D050">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4" name="任意多边形 103"/>
          <p:cNvSpPr/>
          <p:nvPr/>
        </p:nvSpPr>
        <p:spPr bwMode="gray">
          <a:xfrm flipV="1">
            <a:off x="2067835" y="4959447"/>
            <a:ext cx="2450881" cy="411009"/>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2251209"/>
              <a:gd name="connsiteY0" fmla="*/ 303646 h 475992"/>
              <a:gd name="connsiteX1" fmla="*/ 2251209 w 2251209"/>
              <a:gd name="connsiteY1" fmla="*/ 0 h 475992"/>
              <a:gd name="connsiteX0" fmla="*/ 0 w 2251209"/>
              <a:gd name="connsiteY0" fmla="*/ 272919 h 452199"/>
              <a:gd name="connsiteX1" fmla="*/ 2251209 w 2251209"/>
              <a:gd name="connsiteY1" fmla="*/ 0 h 452199"/>
              <a:gd name="connsiteX0" fmla="*/ 0 w 2251209"/>
              <a:gd name="connsiteY0" fmla="*/ 272919 h 458583"/>
              <a:gd name="connsiteX1" fmla="*/ 2251209 w 2251209"/>
              <a:gd name="connsiteY1" fmla="*/ 0 h 458583"/>
              <a:gd name="connsiteX0" fmla="*/ 0 w 2251209"/>
              <a:gd name="connsiteY0" fmla="*/ 272919 h 465276"/>
              <a:gd name="connsiteX1" fmla="*/ 2251209 w 2251209"/>
              <a:gd name="connsiteY1" fmla="*/ 0 h 465276"/>
              <a:gd name="connsiteX0" fmla="*/ 0 w 2251209"/>
              <a:gd name="connsiteY0" fmla="*/ 272919 h 450102"/>
              <a:gd name="connsiteX1" fmla="*/ 2251209 w 2251209"/>
              <a:gd name="connsiteY1" fmla="*/ 0 h 450102"/>
              <a:gd name="connsiteX0" fmla="*/ 0 w 2335940"/>
              <a:gd name="connsiteY0" fmla="*/ 373066 h 527105"/>
              <a:gd name="connsiteX1" fmla="*/ 2335940 w 2335940"/>
              <a:gd name="connsiteY1" fmla="*/ 0 h 527105"/>
              <a:gd name="connsiteX0" fmla="*/ 0 w 2335940"/>
              <a:gd name="connsiteY0" fmla="*/ 373066 h 441963"/>
              <a:gd name="connsiteX1" fmla="*/ 2335940 w 2335940"/>
              <a:gd name="connsiteY1" fmla="*/ 0 h 441963"/>
              <a:gd name="connsiteX0" fmla="*/ 0 w 2335940"/>
              <a:gd name="connsiteY0" fmla="*/ 373066 h 441963"/>
              <a:gd name="connsiteX1" fmla="*/ 2335940 w 2335940"/>
              <a:gd name="connsiteY1" fmla="*/ 0 h 441963"/>
            </a:gdLst>
            <a:ahLst/>
            <a:cxnLst>
              <a:cxn ang="0">
                <a:pos x="connsiteX0" y="connsiteY0"/>
              </a:cxn>
              <a:cxn ang="0">
                <a:pos x="connsiteX1" y="connsiteY1"/>
              </a:cxn>
            </a:cxnLst>
            <a:rect l="l" t="t" r="r" b="b"/>
            <a:pathLst>
              <a:path w="2335940" h="441963">
                <a:moveTo>
                  <a:pt x="0" y="373066"/>
                </a:moveTo>
                <a:cubicBezTo>
                  <a:pt x="1387438" y="552188"/>
                  <a:pt x="1586217" y="365999"/>
                  <a:pt x="2335940" y="0"/>
                </a:cubicBezTo>
              </a:path>
            </a:pathLst>
          </a:custGeom>
          <a:noFill/>
          <a:ln w="38100">
            <a:solidFill>
              <a:srgbClr val="92D050">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5" name="文本框 104"/>
          <p:cNvSpPr txBox="1"/>
          <p:nvPr/>
        </p:nvSpPr>
        <p:spPr bwMode="gray">
          <a:xfrm>
            <a:off x="5297449" y="3626669"/>
            <a:ext cx="670376" cy="276999"/>
          </a:xfrm>
          <a:prstGeom prst="rect">
            <a:avLst/>
          </a:prstGeom>
          <a:noFill/>
        </p:spPr>
        <p:txBody>
          <a:bodyPr wrap="none" rtlCol="0">
            <a:spAutoFit/>
          </a:bodyPr>
          <a:lstStyle/>
          <a:p>
            <a:pPr fontAlgn="ctr"/>
            <a:r>
              <a:rPr lang="en-US" sz="1200"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Branch</a:t>
            </a:r>
            <a:endParaRPr lang="en-US" sz="12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文本框 105"/>
          <p:cNvSpPr txBox="1"/>
          <p:nvPr/>
        </p:nvSpPr>
        <p:spPr bwMode="gray">
          <a:xfrm>
            <a:off x="5034111" y="5182982"/>
            <a:ext cx="902810" cy="276999"/>
          </a:xfrm>
          <a:prstGeom prst="rect">
            <a:avLst/>
          </a:prstGeom>
          <a:noFill/>
        </p:spPr>
        <p:txBody>
          <a:bodyPr wrap="square" rtlCol="0">
            <a:spAutoFit/>
          </a:bodyPr>
          <a:lstStyle/>
          <a:p>
            <a:pPr algn="ctr" fontAlgn="ctr"/>
            <a:r>
              <a:rPr lang="en-US" sz="1200" dirty="0" smtClean="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rPr>
              <a:t>Branch</a:t>
            </a:r>
            <a:endParaRPr lang="en-US" sz="12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7" name="直接箭头连接符 106"/>
          <p:cNvCxnSpPr/>
          <p:nvPr/>
        </p:nvCxnSpPr>
        <p:spPr bwMode="gray">
          <a:xfrm>
            <a:off x="523716" y="5879217"/>
            <a:ext cx="344277" cy="0"/>
          </a:xfrm>
          <a:prstGeom prst="straightConnector1">
            <a:avLst/>
          </a:prstGeom>
          <a:noFill/>
          <a:ln w="38100">
            <a:solidFill>
              <a:srgbClr val="92D050">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sp>
        <p:nvSpPr>
          <p:cNvPr id="108" name="文本框 107"/>
          <p:cNvSpPr txBox="1"/>
          <p:nvPr/>
        </p:nvSpPr>
        <p:spPr bwMode="gray">
          <a:xfrm>
            <a:off x="837593" y="5741462"/>
            <a:ext cx="1233030" cy="276999"/>
          </a:xfrm>
          <a:prstGeom prst="rect">
            <a:avLst/>
          </a:prstGeom>
          <a:noFill/>
        </p:spPr>
        <p:txBody>
          <a:bodyPr wrap="none" rtlCol="0" anchor="ctr">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GRE/IPsec VPN</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9" name="圆角矩形 108"/>
          <p:cNvSpPr/>
          <p:nvPr/>
        </p:nvSpPr>
        <p:spPr bwMode="gray">
          <a:xfrm>
            <a:off x="1415327" y="1145165"/>
            <a:ext cx="3863454" cy="1534422"/>
          </a:xfrm>
          <a:prstGeom prst="roundRect">
            <a:avLst>
              <a:gd name="adj" fmla="val 2222"/>
            </a:avLst>
          </a:prstGeom>
          <a:solidFill>
            <a:schemeClr val="bg1"/>
          </a:solidFill>
          <a:ln w="12700">
            <a:solidFill>
              <a:srgbClr val="ED6D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0" name="圆角矩形 109"/>
          <p:cNvSpPr/>
          <p:nvPr/>
        </p:nvSpPr>
        <p:spPr bwMode="gray">
          <a:xfrm>
            <a:off x="1822354" y="1005654"/>
            <a:ext cx="3049401" cy="301032"/>
          </a:xfrm>
          <a:prstGeom prst="roundRect">
            <a:avLst/>
          </a:prstGeom>
          <a:solidFill>
            <a:srgbClr val="FFF8E5"/>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iMaster NCE</a:t>
            </a:r>
            <a:endParaRPr lang="en-US" altLang="zh-CN" sz="1200"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1" name="圆角矩形 110"/>
          <p:cNvSpPr/>
          <p:nvPr/>
        </p:nvSpPr>
        <p:spPr bwMode="gray">
          <a:xfrm>
            <a:off x="1822354" y="1473307"/>
            <a:ext cx="3049401" cy="301032"/>
          </a:xfrm>
          <a:prstGeom prst="roundRect">
            <a:avLst/>
          </a:prstGeom>
          <a:no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UI</a:t>
            </a:r>
            <a:endParaRPr lang="en-US" altLang="zh-CN" sz="1200"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2" name="圆角矩形 111"/>
          <p:cNvSpPr/>
          <p:nvPr/>
        </p:nvSpPr>
        <p:spPr bwMode="gray">
          <a:xfrm>
            <a:off x="1822354" y="2205422"/>
            <a:ext cx="3049401" cy="301032"/>
          </a:xfrm>
          <a:prstGeom prst="roundRect">
            <a:avLst/>
          </a:prstGeom>
          <a:no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Southbound NE layer</a:t>
            </a:r>
            <a:endPar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3" name="组合 112"/>
          <p:cNvGrpSpPr/>
          <p:nvPr/>
        </p:nvGrpSpPr>
        <p:grpSpPr bwMode="gray">
          <a:xfrm>
            <a:off x="1822354" y="1839364"/>
            <a:ext cx="3044399" cy="301032"/>
            <a:chOff x="335360" y="2385922"/>
            <a:chExt cx="3044399" cy="301032"/>
          </a:xfrm>
          <a:noFill/>
        </p:grpSpPr>
        <p:sp>
          <p:nvSpPr>
            <p:cNvPr id="114" name="圆角矩形 113"/>
            <p:cNvSpPr/>
            <p:nvPr/>
          </p:nvSpPr>
          <p:spPr bwMode="gray">
            <a:xfrm>
              <a:off x="335360" y="2385922"/>
              <a:ext cx="1362012" cy="301032"/>
            </a:xfrm>
            <a:prstGeom prst="roundRect">
              <a:avLst/>
            </a:prstGeom>
            <a:grp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Site </a:t>
              </a:r>
              <a:r>
                <a:rPr lang="en-US" altLang="zh-CN"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c</a:t>
              </a:r>
              <a:r>
                <a:rPr lang="en-US"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onfiguration</a:t>
              </a:r>
              <a:endParaRPr lang="en-US" altLang="zh-CN" sz="1200"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5" name="圆角矩形 114"/>
            <p:cNvSpPr/>
            <p:nvPr/>
          </p:nvSpPr>
          <p:spPr bwMode="gray">
            <a:xfrm>
              <a:off x="1741981" y="2385922"/>
              <a:ext cx="745402" cy="301032"/>
            </a:xfrm>
            <a:prstGeom prst="roundRect">
              <a:avLst/>
            </a:prstGeom>
            <a:grp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VN</a:t>
              </a:r>
              <a:endParaRPr lang="en-US" altLang="zh-CN" sz="1200"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6" name="圆角矩形 115"/>
            <p:cNvSpPr/>
            <p:nvPr/>
          </p:nvSpPr>
          <p:spPr bwMode="gray">
            <a:xfrm>
              <a:off x="2531992" y="2385922"/>
              <a:ext cx="847767" cy="301032"/>
            </a:xfrm>
            <a:prstGeom prst="roundRect">
              <a:avLst/>
            </a:prstGeom>
            <a:grp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O&amp;M</a:t>
              </a:r>
              <a:endParaRPr lang="en-US" altLang="zh-CN" sz="1200"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cxnSp>
        <p:nvCxnSpPr>
          <p:cNvPr id="117" name="直接箭头连接符 116"/>
          <p:cNvCxnSpPr>
            <a:stCxn id="130" idx="1"/>
          </p:cNvCxnSpPr>
          <p:nvPr/>
        </p:nvCxnSpPr>
        <p:spPr bwMode="gray">
          <a:xfrm flipH="1">
            <a:off x="2284535" y="3431332"/>
            <a:ext cx="747593" cy="331894"/>
          </a:xfrm>
          <a:prstGeom prst="straightConnector1">
            <a:avLst/>
          </a:prstGeom>
          <a:ln w="19050">
            <a:solidFill>
              <a:srgbClr val="FF66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18" name="直接箭头连接符 117"/>
          <p:cNvCxnSpPr>
            <a:stCxn id="130" idx="1"/>
          </p:cNvCxnSpPr>
          <p:nvPr/>
        </p:nvCxnSpPr>
        <p:spPr bwMode="gray">
          <a:xfrm flipH="1">
            <a:off x="2067835" y="3431332"/>
            <a:ext cx="964293" cy="1315574"/>
          </a:xfrm>
          <a:prstGeom prst="straightConnector1">
            <a:avLst/>
          </a:prstGeom>
          <a:ln w="19050">
            <a:solidFill>
              <a:srgbClr val="FF66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19" name="直接箭头连接符 118"/>
          <p:cNvCxnSpPr>
            <a:stCxn id="130" idx="3"/>
          </p:cNvCxnSpPr>
          <p:nvPr/>
        </p:nvCxnSpPr>
        <p:spPr bwMode="gray">
          <a:xfrm>
            <a:off x="3511695" y="3431332"/>
            <a:ext cx="1177343" cy="149163"/>
          </a:xfrm>
          <a:prstGeom prst="straightConnector1">
            <a:avLst/>
          </a:prstGeom>
          <a:ln w="19050">
            <a:solidFill>
              <a:srgbClr val="FF66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20" name="直接箭头连接符 119"/>
          <p:cNvCxnSpPr>
            <a:stCxn id="130" idx="3"/>
            <a:endCxn id="97" idx="1"/>
          </p:cNvCxnSpPr>
          <p:nvPr/>
        </p:nvCxnSpPr>
        <p:spPr bwMode="gray">
          <a:xfrm>
            <a:off x="3511695" y="3431332"/>
            <a:ext cx="1015551" cy="1890150"/>
          </a:xfrm>
          <a:prstGeom prst="straightConnector1">
            <a:avLst/>
          </a:prstGeom>
          <a:ln w="19050">
            <a:solidFill>
              <a:srgbClr val="FF6600"/>
            </a:solidFill>
            <a:prstDash val="sysDot"/>
            <a:tailEnd type="triangle"/>
          </a:ln>
        </p:spPr>
        <p:style>
          <a:lnRef idx="1">
            <a:schemeClr val="accent1"/>
          </a:lnRef>
          <a:fillRef idx="0">
            <a:schemeClr val="accent1"/>
          </a:fillRef>
          <a:effectRef idx="0">
            <a:schemeClr val="accent1"/>
          </a:effectRef>
          <a:fontRef idx="minor">
            <a:schemeClr val="tx1"/>
          </a:fontRef>
        </p:style>
      </p:cxnSp>
      <p:pic>
        <p:nvPicPr>
          <p:cNvPr id="121" name="图片 1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779635" y="3732580"/>
            <a:ext cx="490909" cy="402545"/>
          </a:xfrm>
          <a:prstGeom prst="rect">
            <a:avLst/>
          </a:prstGeom>
        </p:spPr>
      </p:pic>
      <p:pic>
        <p:nvPicPr>
          <p:cNvPr id="122" name="图片 1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30013" y="3563896"/>
            <a:ext cx="490909" cy="402545"/>
          </a:xfrm>
          <a:prstGeom prst="rect">
            <a:avLst/>
          </a:prstGeom>
        </p:spPr>
      </p:pic>
      <p:pic>
        <p:nvPicPr>
          <p:cNvPr id="123" name="图片 1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4180" y="4760067"/>
            <a:ext cx="490909" cy="402545"/>
          </a:xfrm>
          <a:prstGeom prst="rect">
            <a:avLst/>
          </a:prstGeom>
        </p:spPr>
      </p:pic>
      <p:cxnSp>
        <p:nvCxnSpPr>
          <p:cNvPr id="124" name="直接箭头连接符 123"/>
          <p:cNvCxnSpPr/>
          <p:nvPr/>
        </p:nvCxnSpPr>
        <p:spPr bwMode="gray">
          <a:xfrm>
            <a:off x="2179807" y="5879217"/>
            <a:ext cx="344277" cy="0"/>
          </a:xfrm>
          <a:prstGeom prst="straightConnector1">
            <a:avLst/>
          </a:prstGeom>
          <a:ln w="19050">
            <a:prstDash val="sysDot"/>
            <a:tailEnd type="triangle"/>
          </a:ln>
        </p:spPr>
        <p:style>
          <a:lnRef idx="1">
            <a:schemeClr val="accent1"/>
          </a:lnRef>
          <a:fillRef idx="0">
            <a:schemeClr val="accent1"/>
          </a:fillRef>
          <a:effectRef idx="0">
            <a:schemeClr val="accent1"/>
          </a:effectRef>
          <a:fontRef idx="minor">
            <a:schemeClr val="tx1"/>
          </a:fontRef>
        </p:style>
      </p:cxnSp>
      <p:sp>
        <p:nvSpPr>
          <p:cNvPr id="125" name="文本框 124"/>
          <p:cNvSpPr txBox="1"/>
          <p:nvPr/>
        </p:nvSpPr>
        <p:spPr bwMode="gray">
          <a:xfrm>
            <a:off x="2508292" y="5649129"/>
            <a:ext cx="1270463" cy="461665"/>
          </a:xfrm>
          <a:prstGeom prst="rect">
            <a:avLst/>
          </a:prstGeom>
          <a:noFill/>
        </p:spPr>
        <p:txBody>
          <a:bodyPr wrap="square" rtlCol="0" anchor="ctr">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Management channel</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6" name="任意多边形 125"/>
          <p:cNvSpPr/>
          <p:nvPr/>
        </p:nvSpPr>
        <p:spPr bwMode="gray">
          <a:xfrm flipV="1">
            <a:off x="3716451" y="3960132"/>
            <a:ext cx="1006143" cy="1229082"/>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Lst>
            <a:ahLst/>
            <a:cxnLst>
              <a:cxn ang="0">
                <a:pos x="connsiteX0" y="connsiteY0"/>
              </a:cxn>
              <a:cxn ang="0">
                <a:pos x="connsiteX1" y="connsiteY1"/>
              </a:cxn>
            </a:cxnLst>
            <a:rect l="l" t="t" r="r" b="b"/>
            <a:pathLst>
              <a:path w="887405" h="1004890">
                <a:moveTo>
                  <a:pt x="627821" y="0"/>
                </a:moveTo>
                <a:cubicBezTo>
                  <a:pt x="-601537" y="409005"/>
                  <a:pt x="243866" y="434687"/>
                  <a:pt x="887405" y="1004890"/>
                </a:cubicBezTo>
              </a:path>
            </a:pathLst>
          </a:custGeom>
          <a:noFill/>
          <a:ln w="38100">
            <a:solidFill>
              <a:srgbClr val="92D050">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27" name="直接箭头连接符 126"/>
          <p:cNvCxnSpPr/>
          <p:nvPr/>
        </p:nvCxnSpPr>
        <p:spPr bwMode="gray">
          <a:xfrm>
            <a:off x="3688529" y="5879217"/>
            <a:ext cx="344277" cy="0"/>
          </a:xfrm>
          <a:prstGeom prst="straightConnector1">
            <a:avLst/>
          </a:prstGeom>
          <a:ln w="19050">
            <a:solidFill>
              <a:srgbClr val="FF66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28" name="文本框 127"/>
          <p:cNvSpPr txBox="1"/>
          <p:nvPr/>
        </p:nvSpPr>
        <p:spPr bwMode="gray">
          <a:xfrm>
            <a:off x="4017014" y="5649129"/>
            <a:ext cx="1919907" cy="461665"/>
          </a:xfrm>
          <a:prstGeom prst="rect">
            <a:avLst/>
          </a:prstGeom>
          <a:noFill/>
        </p:spPr>
        <p:txBody>
          <a:bodyPr wrap="square" rtlCol="0" anchor="ctr">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Control plane: BGP EVPN peer relationship</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9" name="文本框 128"/>
          <p:cNvSpPr txBox="1"/>
          <p:nvPr/>
        </p:nvSpPr>
        <p:spPr bwMode="gray">
          <a:xfrm>
            <a:off x="3061177" y="2951874"/>
            <a:ext cx="383438" cy="276999"/>
          </a:xfrm>
          <a:prstGeom prst="rect">
            <a:avLst/>
          </a:prstGeom>
          <a:noFill/>
        </p:spPr>
        <p:txBody>
          <a:bodyPr wrap="none" rtlCol="0">
            <a:spAutoFit/>
          </a:bodyPr>
          <a:lstStyle/>
          <a:p>
            <a:pPr fontAlgn="ct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30" name="图片 129"/>
          <p:cNvPicPr>
            <a:picLocks noChangeAspect="1"/>
          </p:cNvPicPr>
          <p:nvPr/>
        </p:nvPicPr>
        <p:blipFill>
          <a:blip r:embed="rId4"/>
          <a:stretch>
            <a:fillRect/>
          </a:stretch>
        </p:blipFill>
        <p:spPr bwMode="gray">
          <a:xfrm>
            <a:off x="3032128" y="3240454"/>
            <a:ext cx="479567" cy="381755"/>
          </a:xfrm>
          <a:prstGeom prst="rect">
            <a:avLst/>
          </a:prstGeom>
        </p:spPr>
      </p:pic>
      <p:sp>
        <p:nvSpPr>
          <p:cNvPr id="131" name="矩形 130"/>
          <p:cNvSpPr>
            <a:spLocks noChangeArrowheads="1"/>
          </p:cNvSpPr>
          <p:nvPr/>
        </p:nvSpPr>
        <p:spPr bwMode="gray">
          <a:xfrm>
            <a:off x="6359885" y="953169"/>
            <a:ext cx="5389203" cy="5247590"/>
          </a:xfrm>
          <a:prstGeom prst="rect">
            <a:avLst/>
          </a:prstGeom>
          <a:noFill/>
          <a:ln w="9525">
            <a:noFill/>
            <a:miter lim="800000"/>
            <a:headEnd/>
            <a:tailEnd/>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914400" fontAlgn="ctr">
              <a:lnSpc>
                <a:spcPts val="2000"/>
              </a:lnSpc>
              <a:spcAft>
                <a:spcPts val="600"/>
              </a:spcAft>
              <a:buSzPct val="60000"/>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Solution overview</a:t>
            </a:r>
          </a:p>
          <a:p>
            <a:pPr marL="180000" indent="-180000" defTabSz="1219304" fontAlgn="ctr">
              <a:lnSpc>
                <a:spcPts val="20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EVPN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interconnection mode of the SD-WAN solution is applicable to the scenarios where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large number of branches communicate with the HQ/DC (hub site</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This mode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can meet the networking requirements of multiple HQs/regional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centers. In this mode, the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branches can communicate with the HQ through multiple links</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 addition, this mode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supports application- and quality-based intelligent traffic steering,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QoS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scheduling, and link quality display</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defTabSz="1219304" fontAlgn="ctr">
              <a:lnSpc>
                <a:spcPts val="20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hub-spoke, full-mesh, and partial-mesh networking models are supported.</a:t>
            </a:r>
          </a:p>
          <a:p>
            <a:pPr marL="180000" indent="-180000" defTabSz="1219304" fontAlgn="ctr">
              <a:lnSpc>
                <a:spcPts val="20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Hub sites can work in active/standby mode to improve network access reliability at the HQ.</a:t>
            </a:r>
          </a:p>
          <a:p>
            <a:pPr marL="180000" indent="-180000" defTabSz="1219304" fontAlgn="ctr">
              <a:lnSpc>
                <a:spcPts val="20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Multi-VPN (VRF) and WAN-side multi-VPN interconnection are supported.</a:t>
            </a:r>
          </a:p>
          <a:p>
            <a:pPr marL="180000" indent="-180000" defTabSz="1219304" fontAlgn="ctr">
              <a:lnSpc>
                <a:spcPts val="20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scenarios requiring high security, such as the finance industry,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both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firewalls and ARs can be deployed at sites.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400" fontAlgn="ctr">
              <a:lnSpc>
                <a:spcPts val="2000"/>
              </a:lnSpc>
              <a:spcAft>
                <a:spcPts val="600"/>
              </a:spcAft>
              <a:buSzPct val="60000"/>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Solution constraints</a:t>
            </a:r>
          </a:p>
          <a:p>
            <a:pPr marL="180000" indent="-180000" defTabSz="1219304" fontAlgn="ctr">
              <a:lnSpc>
                <a:spcPts val="20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ARs deployed at the HQ and branches must support SD-WAN.</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722560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smtClean="0">
                <a:sym typeface="Huawei Sans" panose="020C0503030203020204" pitchFamily="34" charset="0"/>
              </a:rPr>
              <a:t>SD-WAN Solution Overview (2)</a:t>
            </a:r>
            <a:endParaRPr lang="en-US" altLang="zh-CN" dirty="0">
              <a:cs typeface="+mn-ea"/>
              <a:sym typeface="Huawei Sans" panose="020C0503030203020204" pitchFamily="34" charset="0"/>
            </a:endParaRPr>
          </a:p>
        </p:txBody>
      </p:sp>
      <p:sp>
        <p:nvSpPr>
          <p:cNvPr id="3" name="圆角矩形 75"/>
          <p:cNvSpPr/>
          <p:nvPr/>
        </p:nvSpPr>
        <p:spPr bwMode="gray">
          <a:xfrm>
            <a:off x="495300" y="1269388"/>
            <a:ext cx="647536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Network model design</a:t>
            </a:r>
            <a:endPar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75"/>
          <p:cNvSpPr/>
          <p:nvPr/>
        </p:nvSpPr>
        <p:spPr bwMode="gray">
          <a:xfrm>
            <a:off x="495300" y="1673346"/>
            <a:ext cx="6475369" cy="3727329"/>
          </a:xfrm>
          <a:prstGeom prst="roundRect">
            <a:avLst>
              <a:gd name="adj" fmla="val 1025"/>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fontAlgn="ctr">
              <a:lnSpc>
                <a:spcPts val="2000"/>
              </a:lnSpc>
              <a:spcAft>
                <a:spcPts val="60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Select a network model based on the site scale and data access model.</a:t>
            </a:r>
            <a:endPar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0000" indent="-180000" defTabSz="914034" fontAlgn="ctr">
              <a:lnSpc>
                <a:spcPts val="2000"/>
              </a:lnSpc>
              <a:spcAft>
                <a:spcPts val="600"/>
              </a:spcAft>
              <a:buFont typeface="Huawei Sans" panose="020C0503030203020204" pitchFamily="34" charset="0"/>
              <a:buChar char="•"/>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Single-layer model</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61950" lvl="1" indent="-180975" defTabSz="914034" fontAlgn="ctr">
              <a:lnSpc>
                <a:spcPts val="2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WAN sites of an enterprise can be directly connected or connected through one or more hub sites. Typically, this model is used by small- and medium-sized enterprises as well as large enterprises with fewer than 100 sites.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1950" lvl="1" indent="-180975" defTabSz="914034" fontAlgn="ctr">
              <a:lnSpc>
                <a:spcPts val="2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This model can be further classified into hub-spoke, full-mesh, and partial-mesh.</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0000" lvl="1" indent="-180000" defTabSz="914034" fontAlgn="ctr">
              <a:lnSpc>
                <a:spcPts val="2000"/>
              </a:lnSpc>
              <a:spcAft>
                <a:spcPts val="600"/>
              </a:spcAft>
              <a:buFont typeface="Huawei Sans" panose="020C0503030203020204" pitchFamily="34" charset="0"/>
              <a:buChar char="•"/>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a:t>
            </a:r>
            <a:r>
              <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ierarchical</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model</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61950" lvl="1" indent="-180975" defTabSz="914034" fontAlgn="ctr">
              <a:lnSpc>
                <a:spcPts val="2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This model is applicable to large enterprises that span multiple areas. In this model, the entire overlay network is divided into multiple areas. Traffic between sites in different areas is forwarded through a border site. The hub-spoke, full-mesh, or partial-mesh topology can be used in an area.</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7082428" y="1269388"/>
            <a:ext cx="451902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endPar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7082428" y="1673346"/>
            <a:ext cx="4519021" cy="3727329"/>
          </a:xfrm>
          <a:prstGeom prst="roundRect">
            <a:avLst>
              <a:gd name="adj" fmla="val 76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80000" indent="-180000" defTabSz="914034" fontAlgn="ctr">
              <a:lnSpc>
                <a:spcPts val="2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single AR and a single egress link can be deployed at a small branch site.</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000" indent="-180000" defTabSz="914034" fontAlgn="ctr">
              <a:lnSpc>
                <a:spcPts val="2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Multi-link and dual-AR networking can be deployed at sites that require highly reliable egress links and gateways.</a:t>
            </a:r>
          </a:p>
          <a:p>
            <a:pPr marL="180000" indent="-180000" defTabSz="914034" fontAlgn="ctr">
              <a:lnSpc>
                <a:spcPts val="2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network reliability-sensitive scenarios, it is recommended that the RR be deployed independently. In network reliability-insensitive scenarios, the RR can be co-deployed with the AR at the HQ.</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519034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sym typeface="Huawei Sans" panose="020C0503030203020204" pitchFamily="34" charset="0"/>
              </a:rPr>
              <a:t>SD-WAN Solution: Service Design</a:t>
            </a:r>
            <a:endParaRPr lang="en-US" altLang="zh-CN" dirty="0">
              <a:cs typeface="+mn-ea"/>
              <a:sym typeface="Huawei Sans" panose="020C0503030203020204" pitchFamily="34" charset="0"/>
            </a:endParaRPr>
          </a:p>
        </p:txBody>
      </p:sp>
      <p:sp>
        <p:nvSpPr>
          <p:cNvPr id="3" name="文本占位符 2"/>
          <p:cNvSpPr>
            <a:spLocks noGrp="1"/>
          </p:cNvSpPr>
          <p:nvPr>
            <p:ph type="body" sz="quarter" idx="4294967295"/>
          </p:nvPr>
        </p:nvSpPr>
        <p:spPr>
          <a:xfrm>
            <a:off x="442913" y="939800"/>
            <a:ext cx="11306175" cy="4451350"/>
          </a:xfrm>
        </p:spPr>
        <p:txBody>
          <a:bodyPr/>
          <a:lstStyle/>
          <a:p>
            <a:pPr algn="l"/>
            <a:r>
              <a:rPr lang="en-US" sz="1600" b="1" dirty="0" smtClean="0">
                <a:sym typeface="Huawei Sans" panose="020C0503030203020204" pitchFamily="34" charset="0"/>
              </a:rPr>
              <a:t>VPN planning</a:t>
            </a:r>
            <a:r>
              <a:rPr lang="en-US" sz="1600" dirty="0" smtClean="0">
                <a:sym typeface="Huawei Sans" panose="020C0503030203020204" pitchFamily="34" charset="0"/>
              </a:rPr>
              <a:t>: A network can be divided into multiple VPNs based on services or departments. Policies can be independently configured for services of each VPN, and VPNs can be isolated from each other.</a:t>
            </a:r>
          </a:p>
          <a:p>
            <a:pPr algn="l"/>
            <a:r>
              <a:rPr lang="en-US" sz="1600" b="1" dirty="0" smtClean="0">
                <a:sym typeface="Huawei Sans" panose="020C0503030203020204" pitchFamily="34" charset="0"/>
              </a:rPr>
              <a:t>Intelligent traffic steering</a:t>
            </a:r>
            <a:r>
              <a:rPr lang="en-US" sz="1600" dirty="0" smtClean="0">
                <a:sym typeface="Huawei Sans" panose="020C0503030203020204" pitchFamily="34" charset="0"/>
              </a:rPr>
              <a:t>: Traffic policies can be defined (based on network segments or applications) to design intelligent traffic steering, so that high-reliability links (such as MPLS links) are preferentially selected for high-priority applications (such as audio and video services) and low-priority links are selected to transmit common data.</a:t>
            </a:r>
          </a:p>
          <a:p>
            <a:pPr algn="l"/>
            <a:r>
              <a:rPr lang="en-US" sz="1600" b="1" dirty="0" smtClean="0">
                <a:sym typeface="Huawei Sans" panose="020C0503030203020204" pitchFamily="34" charset="0"/>
              </a:rPr>
              <a:t>QoS application</a:t>
            </a:r>
            <a:r>
              <a:rPr lang="en-US" sz="1600" dirty="0" smtClean="0">
                <a:sym typeface="Huawei Sans" panose="020C0503030203020204" pitchFamily="34" charset="0"/>
              </a:rPr>
              <a:t>: </a:t>
            </a:r>
            <a:r>
              <a:rPr lang="en-US" altLang="zh-CN" sz="1600" dirty="0" smtClean="0">
                <a:sym typeface="Huawei Sans" panose="020C0503030203020204" pitchFamily="34" charset="0"/>
              </a:rPr>
              <a:t>Multi-level QoS scheduling, such as three-level QoS</a:t>
            </a:r>
            <a:r>
              <a:rPr lang="en-US" altLang="zh-CN" sz="1600" dirty="0">
                <a:sym typeface="Huawei Sans" panose="020C0503030203020204" pitchFamily="34" charset="0"/>
              </a:rPr>
              <a:t> </a:t>
            </a:r>
            <a:r>
              <a:rPr lang="en-US" altLang="zh-CN" sz="1600" dirty="0" smtClean="0">
                <a:sym typeface="Huawei Sans" panose="020C0503030203020204" pitchFamily="34" charset="0"/>
              </a:rPr>
              <a:t>scheduling for ports, VPNs, and applications</a:t>
            </a:r>
            <a:endParaRPr lang="en-US" altLang="zh-CN" sz="1600" dirty="0" smtClean="0">
              <a:cs typeface="+mn-ea"/>
              <a:sym typeface="Huawei Sans" panose="020C0503030203020204" pitchFamily="34" charset="0"/>
            </a:endParaRPr>
          </a:p>
          <a:p>
            <a:pPr algn="l"/>
            <a:r>
              <a:rPr lang="en-US" sz="1600" b="1" dirty="0" smtClean="0">
                <a:sym typeface="Huawei Sans" panose="020C0503030203020204" pitchFamily="34" charset="0"/>
              </a:rPr>
              <a:t>Security</a:t>
            </a:r>
            <a:r>
              <a:rPr lang="en-US" sz="1600" dirty="0" smtClean="0">
                <a:sym typeface="Huawei Sans" panose="020C0503030203020204" pitchFamily="34" charset="0"/>
              </a:rPr>
              <a:t>: ACL-based traffic filtering, URL filtering, firewall, and IPS are configured to ensure traffic security.</a:t>
            </a:r>
          </a:p>
          <a:p>
            <a:pPr algn="l"/>
            <a:r>
              <a:rPr lang="en-US" sz="1600" b="1" dirty="0" smtClean="0">
                <a:sym typeface="Huawei Sans" panose="020C0503030203020204" pitchFamily="34" charset="0"/>
              </a:rPr>
              <a:t>Site-to-Internet access</a:t>
            </a:r>
            <a:r>
              <a:rPr lang="en-US" sz="1600" dirty="0" smtClean="0">
                <a:sym typeface="Huawei Sans" panose="020C0503030203020204" pitchFamily="34" charset="0"/>
              </a:rPr>
              <a:t>: </a:t>
            </a:r>
            <a:r>
              <a:rPr lang="en-US" altLang="zh-CN" sz="1600" dirty="0" smtClean="0">
                <a:sym typeface="Huawei Sans" panose="020C0503030203020204" pitchFamily="34" charset="0"/>
              </a:rPr>
              <a:t>The local Internet access, centralized Internet access, and hybrid Internet access modes are supported. If the Internet egress link is available, local Internet access can be configured. If centralized traffic policing is required, centralized Internet access will suffice.</a:t>
            </a:r>
            <a:endParaRPr lang="en-US" sz="1600" dirty="0" smtClean="0">
              <a:sym typeface="Huawei Sans" panose="020C0503030203020204" pitchFamily="34" charset="0"/>
            </a:endParaRPr>
          </a:p>
          <a:p>
            <a:pPr algn="l"/>
            <a:r>
              <a:rPr lang="en-US" sz="1600" b="1" dirty="0" smtClean="0">
                <a:sym typeface="Huawei Sans" panose="020C0503030203020204" pitchFamily="34" charset="0"/>
              </a:rPr>
              <a:t>Interworking with traditional networks</a:t>
            </a:r>
            <a:r>
              <a:rPr lang="en-US" sz="1600" dirty="0" smtClean="0">
                <a:sym typeface="Huawei Sans" panose="020C0503030203020204" pitchFamily="34" charset="0"/>
              </a:rPr>
              <a:t>: The solution supports interworking with traditional networks.</a:t>
            </a:r>
            <a:endParaRPr lang="en-US" altLang="zh-CN" sz="1600" dirty="0">
              <a:cs typeface="+mn-ea"/>
              <a:sym typeface="Huawei Sans" panose="020C0503030203020204" pitchFamily="34" charset="0"/>
            </a:endParaRPr>
          </a:p>
        </p:txBody>
      </p:sp>
    </p:spTree>
    <p:extLst>
      <p:ext uri="{BB962C8B-B14F-4D97-AF65-F5344CB8AC3E}">
        <p14:creationId xmlns:p14="http://schemas.microsoft.com/office/powerpoint/2010/main" val="5547150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pPr fontAlgn="ctr"/>
            <a:r>
              <a:rPr lang="en-US" altLang="zh-CN" dirty="0" smtClean="0">
                <a:cs typeface="+mn-ea"/>
                <a:sym typeface="Huawei Sans" panose="020C0503030203020204" pitchFamily="34" charset="0"/>
              </a:rPr>
              <a:t>Overall Design Process</a:t>
            </a:r>
            <a:endParaRPr lang="en-US" altLang="zh-CN" dirty="0">
              <a:cs typeface="+mn-ea"/>
              <a:sym typeface="Huawei Sans" panose="020C0503030203020204" pitchFamily="34" charset="0"/>
            </a:endParaRPr>
          </a:p>
        </p:txBody>
      </p:sp>
      <p:sp>
        <p:nvSpPr>
          <p:cNvPr id="32" name="TextBox 303"/>
          <p:cNvSpPr txBox="1"/>
          <p:nvPr/>
        </p:nvSpPr>
        <p:spPr bwMode="gray">
          <a:xfrm>
            <a:off x="1727200" y="1210686"/>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TextBox 303"/>
          <p:cNvSpPr txBox="1"/>
          <p:nvPr/>
        </p:nvSpPr>
        <p:spPr bwMode="gray">
          <a:xfrm>
            <a:off x="1727200" y="2615071"/>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TextBox 303"/>
          <p:cNvSpPr txBox="1"/>
          <p:nvPr/>
        </p:nvSpPr>
        <p:spPr bwMode="gray">
          <a:xfrm>
            <a:off x="1727200" y="4008582"/>
            <a:ext cx="9732963" cy="1440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五边形 35"/>
          <p:cNvSpPr/>
          <p:nvPr/>
        </p:nvSpPr>
        <p:spPr bwMode="gray">
          <a:xfrm>
            <a:off x="2113280" y="1648086"/>
            <a:ext cx="3060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management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燕尾形 36"/>
          <p:cNvSpPr/>
          <p:nvPr/>
        </p:nvSpPr>
        <p:spPr bwMode="gray">
          <a:xfrm>
            <a:off x="5071983"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O&amp;M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燕尾形 47"/>
          <p:cNvSpPr/>
          <p:nvPr/>
        </p:nvSpPr>
        <p:spPr bwMode="gray">
          <a:xfrm>
            <a:off x="8030686"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License scheme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五边形 48"/>
          <p:cNvSpPr/>
          <p:nvPr/>
        </p:nvSpPr>
        <p:spPr bwMode="gray">
          <a:xfrm>
            <a:off x="2113280" y="305247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architecture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燕尾形 49"/>
          <p:cNvSpPr/>
          <p:nvPr/>
        </p:nvSpPr>
        <p:spPr bwMode="gray">
          <a:xfrm>
            <a:off x="4337749"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Networking scheme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燕尾形 50"/>
          <p:cNvSpPr/>
          <p:nvPr/>
        </p:nvSpPr>
        <p:spPr bwMode="gray">
          <a:xfrm>
            <a:off x="6562218"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Reliability</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燕尾形 51"/>
          <p:cNvSpPr/>
          <p:nvPr/>
        </p:nvSpPr>
        <p:spPr bwMode="gray">
          <a:xfrm>
            <a:off x="8786686" y="3052471"/>
            <a:ext cx="2304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WAN interconnection</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五边形 52"/>
          <p:cNvSpPr/>
          <p:nvPr/>
        </p:nvSpPr>
        <p:spPr bwMode="grayWhite">
          <a:xfrm>
            <a:off x="2113280" y="4314711"/>
            <a:ext cx="2304000" cy="360000"/>
          </a:xfrm>
          <a:prstGeom prst="homePlate">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basic services</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燕尾形 53"/>
          <p:cNvSpPr/>
          <p:nvPr/>
        </p:nvSpPr>
        <p:spPr bwMode="gray">
          <a:xfrm>
            <a:off x="4337749"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deployment</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燕尾形 54"/>
          <p:cNvSpPr/>
          <p:nvPr/>
        </p:nvSpPr>
        <p:spPr bwMode="gray">
          <a:xfrm>
            <a:off x="6562218"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WLAN</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燕尾形 57"/>
          <p:cNvSpPr/>
          <p:nvPr/>
        </p:nvSpPr>
        <p:spPr bwMode="gray">
          <a:xfrm>
            <a:off x="8786686"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NAC</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五边形 59"/>
          <p:cNvSpPr/>
          <p:nvPr/>
        </p:nvSpPr>
        <p:spPr bwMode="gray">
          <a:xfrm>
            <a:off x="2113280" y="4782453"/>
            <a:ext cx="272288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VAS and O&amp;M</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TextBox 303"/>
          <p:cNvSpPr txBox="1"/>
          <p:nvPr/>
        </p:nvSpPr>
        <p:spPr bwMode="gray">
          <a:xfrm>
            <a:off x="655638" y="1210686"/>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cs typeface="+mn-ea"/>
              </a:defRPr>
            </a:lvl1pPr>
          </a:lstStyle>
          <a:p>
            <a:r>
              <a:rPr lang="en-US" altLang="zh-CN" dirty="0">
                <a:ea typeface="方正兰亭黑简体" panose="02000000000000000000" pitchFamily="2" charset="-122"/>
                <a:sym typeface="Huawei Sans" panose="020C0503030203020204" pitchFamily="34" charset="0"/>
              </a:rPr>
              <a:t>Overall design</a:t>
            </a:r>
            <a:endParaRPr lang="zh-CN" altLang="en-US" dirty="0">
              <a:ea typeface="方正兰亭黑简体" panose="02000000000000000000" pitchFamily="2" charset="-122"/>
              <a:sym typeface="Huawei Sans" panose="020C0503030203020204" pitchFamily="34" charset="0"/>
            </a:endParaRPr>
          </a:p>
        </p:txBody>
      </p:sp>
      <p:sp>
        <p:nvSpPr>
          <p:cNvPr id="40" name="TextBox 303"/>
          <p:cNvSpPr txBox="1"/>
          <p:nvPr/>
        </p:nvSpPr>
        <p:spPr bwMode="gray">
          <a:xfrm>
            <a:off x="655638" y="2615071"/>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Networking design</a:t>
            </a:r>
          </a:p>
        </p:txBody>
      </p:sp>
      <p:sp>
        <p:nvSpPr>
          <p:cNvPr id="41" name="TextBox 303"/>
          <p:cNvSpPr txBox="1"/>
          <p:nvPr/>
        </p:nvSpPr>
        <p:spPr bwMode="grayWhite">
          <a:xfrm>
            <a:off x="655638" y="4019456"/>
            <a:ext cx="972000" cy="1429126"/>
          </a:xfrm>
          <a:prstGeom prst="rect">
            <a:avLst/>
          </a:prstGeom>
          <a:solidFill>
            <a:schemeClr val="bg1">
              <a:lumMod val="95000"/>
            </a:schemeClr>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rgbClr val="ED6D00"/>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Service design</a:t>
            </a:r>
            <a:endParaRPr lang="zh-CN" altLang="en-US" dirty="0">
              <a:sym typeface="Huawei Sans" panose="020C0503030203020204" pitchFamily="34" charset="0"/>
            </a:endParaRPr>
          </a:p>
        </p:txBody>
      </p:sp>
      <p:cxnSp>
        <p:nvCxnSpPr>
          <p:cNvPr id="42" name="直接箭头连接符 41"/>
          <p:cNvCxnSpPr>
            <a:stCxn id="39" idx="2"/>
            <a:endCxn id="40" idx="0"/>
          </p:cNvCxnSpPr>
          <p:nvPr/>
        </p:nvCxnSpPr>
        <p:spPr bwMode="gray">
          <a:xfrm>
            <a:off x="1141638" y="2445486"/>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a:stCxn id="40" idx="2"/>
            <a:endCxn id="41" idx="0"/>
          </p:cNvCxnSpPr>
          <p:nvPr/>
        </p:nvCxnSpPr>
        <p:spPr bwMode="gray">
          <a:xfrm>
            <a:off x="1141638" y="3849871"/>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21998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sym typeface="Huawei Sans" panose="020C0503030203020204" pitchFamily="34" charset="0"/>
              </a:rPr>
              <a:t>VLAN Planning</a:t>
            </a:r>
            <a:endParaRPr lang="en-US" altLang="zh-CN" dirty="0">
              <a:cs typeface="+mn-ea"/>
              <a:sym typeface="Huawei Sans" panose="020C0503030203020204" pitchFamily="34" charset="0"/>
            </a:endParaRPr>
          </a:p>
        </p:txBody>
      </p:sp>
      <p:sp>
        <p:nvSpPr>
          <p:cNvPr id="3" name="文本框 2"/>
          <p:cNvSpPr txBox="1"/>
          <p:nvPr/>
        </p:nvSpPr>
        <p:spPr>
          <a:xfrm>
            <a:off x="461963" y="1752747"/>
            <a:ext cx="4700588" cy="2922338"/>
          </a:xfrm>
          <a:prstGeom prst="rect">
            <a:avLst/>
          </a:prstGeom>
          <a:noFill/>
        </p:spPr>
        <p:txBody>
          <a:bodyPr wrap="square" rtlCol="0">
            <a:spAutoFit/>
          </a:bodyPr>
          <a:lstStyle/>
          <a:p>
            <a:pPr marL="284400" indent="-284400" fontAlgn="ctr">
              <a:lnSpc>
                <a:spcPct val="140000"/>
              </a:lnSpc>
              <a:spcBef>
                <a:spcPct val="0"/>
              </a:spcBef>
              <a:spcAft>
                <a:spcPts val="300"/>
              </a:spcAft>
              <a:buSzPct val="100000"/>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Classify VLANs into service VLANs, management VLANs, and interconnection VLANs.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ct val="140000"/>
              </a:lnSpc>
              <a:spcBef>
                <a:spcPct val="0"/>
              </a:spcBef>
              <a:spcAft>
                <a:spcPts val="300"/>
              </a:spcAft>
              <a:buSzPct val="100000"/>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Allocate consecutive VLAN IDs to ensure proper use of VLAN resources.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ct val="140000"/>
              </a:lnSpc>
              <a:spcBef>
                <a:spcPct val="0"/>
              </a:spcBef>
              <a:spcAft>
                <a:spcPts val="300"/>
              </a:spcAft>
              <a:buSzPct val="100000"/>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Reserve a specific number of VLANs for future use.</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ct val="140000"/>
              </a:lnSpc>
              <a:spcBef>
                <a:spcPct val="0"/>
              </a:spcBef>
              <a:spcAft>
                <a:spcPts val="300"/>
              </a:spcAft>
              <a:buSzPct val="100000"/>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Typically, VLANs are divided based on interfaces. According to different design principles, interfaces of access switches are added to different VLANs so that users of different service types can be isolated. </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082724490"/>
              </p:ext>
            </p:extLst>
          </p:nvPr>
        </p:nvGraphicFramePr>
        <p:xfrm>
          <a:off x="5476875" y="1436399"/>
          <a:ext cx="6272214" cy="3716626"/>
        </p:xfrm>
        <a:graphic>
          <a:graphicData uri="http://schemas.openxmlformats.org/drawingml/2006/table">
            <a:tbl>
              <a:tblPr/>
              <a:tblGrid>
                <a:gridCol w="1987358"/>
                <a:gridCol w="4284856"/>
              </a:tblGrid>
              <a:tr h="380165">
                <a:tc>
                  <a:txBody>
                    <a:bodyPr/>
                    <a:lstStyle/>
                    <a:p>
                      <a:pPr algn="ctr" fontAlgn="ctr">
                        <a:lnSpc>
                          <a:spcPct val="100000"/>
                        </a:lnSpc>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VLAN Assignment</a:t>
                      </a: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Example</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1288066">
                <a:tc>
                  <a:txBody>
                    <a:bodyPr/>
                    <a:lstStyle/>
                    <a:p>
                      <a:pPr algn="ctr" fontAlgn="ctr">
                        <a:lnSpc>
                          <a:spcPct val="10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VLAN assignment by logical area</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fontAlgn="ctr">
                        <a:lnSpc>
                          <a:spcPct val="10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Core network area: VLANs 100–199</a:t>
                      </a:r>
                      <a:endParaRPr lang="en-US"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indent="-171450" fontAlgn="ctr">
                        <a:lnSpc>
                          <a:spcPct val="10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Server area: VLANs 200</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999 (VLANs 1000</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1999 are reserved.)</a:t>
                      </a:r>
                    </a:p>
                    <a:p>
                      <a:pPr marL="171450" indent="-171450" fontAlgn="ctr">
                        <a:lnSpc>
                          <a:spcPct val="10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Access network area: VLANs 2000–3499</a:t>
                      </a:r>
                      <a:endParaRPr lang="en-US"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indent="-171450" fontAlgn="ctr">
                        <a:lnSpc>
                          <a:spcPct val="10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Service network area: VLANs 3500–3999</a:t>
                      </a:r>
                      <a:endPar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60714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VLAN assignment by geographic area</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fontAlgn="ctr">
                        <a:lnSpc>
                          <a:spcPct val="100000"/>
                        </a:lnSpc>
                        <a:buFont typeface="Arial" panose="020B0604020202020204" pitchFamily="34" charset="0"/>
                        <a:buChar char="•"/>
                      </a:pPr>
                      <a:r>
                        <a:rPr lang="en-US" sz="1400" baseline="0" dirty="0" smtClean="0">
                          <a:latin typeface="Huawei Sans" panose="020C0503030203020204" pitchFamily="34" charset="0"/>
                          <a:ea typeface="方正兰亭黑简体" panose="02000000000000000000" pitchFamily="2" charset="-122"/>
                          <a:sym typeface="Huawei Sans" panose="020C0503030203020204" pitchFamily="34" charset="0"/>
                        </a:rPr>
                        <a:t>Area A</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VLANs 2000</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2199</a:t>
                      </a:r>
                    </a:p>
                    <a:p>
                      <a:pPr marL="171450" indent="-171450" fontAlgn="ctr">
                        <a:lnSpc>
                          <a:spcPct val="100000"/>
                        </a:lnSpc>
                        <a:buFont typeface="Arial" panose="020B0604020202020204" pitchFamily="34" charset="0"/>
                        <a:buChar char="•"/>
                      </a:pPr>
                      <a:r>
                        <a:rPr lang="en-US" sz="1400" baseline="0" dirty="0" smtClean="0">
                          <a:latin typeface="Huawei Sans" panose="020C0503030203020204" pitchFamily="34" charset="0"/>
                          <a:ea typeface="方正兰亭黑简体" panose="02000000000000000000" pitchFamily="2" charset="-122"/>
                          <a:sym typeface="Huawei Sans" panose="020C0503030203020204" pitchFamily="34" charset="0"/>
                        </a:rPr>
                        <a:t>Area B</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VLANs 2200</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2399</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607140">
                <a:tc>
                  <a:txBody>
                    <a:bodyPr/>
                    <a:lstStyle/>
                    <a:p>
                      <a:pPr algn="ctr" fontAlgn="ctr">
                        <a:lnSpc>
                          <a:spcPct val="10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VLAN assignment by personnel structure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fontAlgn="ctr">
                        <a:lnSpc>
                          <a:spcPct val="10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Department A in area A: VLANs 2000</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2009</a:t>
                      </a:r>
                    </a:p>
                    <a:p>
                      <a:pPr marL="171450" indent="-171450" fontAlgn="ctr">
                        <a:lnSpc>
                          <a:spcPct val="10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Department B in area A: VLANs 2010</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2019</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834115">
                <a:tc>
                  <a:txBody>
                    <a:bodyPr/>
                    <a:lstStyle/>
                    <a:p>
                      <a:pPr algn="ctr" fontAlgn="ctr">
                        <a:lnSpc>
                          <a:spcPct val="10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VLAN assignment by service type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fontAlgn="ctr">
                        <a:lnSpc>
                          <a:spcPct val="10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Web server area: VLANs 200</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299</a:t>
                      </a:r>
                    </a:p>
                    <a:p>
                      <a:pPr marL="171450" indent="-171450" fontAlgn="ctr">
                        <a:lnSpc>
                          <a:spcPct val="10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Application server area: VLANs 300</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399</a:t>
                      </a:r>
                    </a:p>
                    <a:p>
                      <a:pPr marL="171450" indent="-171450" fontAlgn="ctr">
                        <a:lnSpc>
                          <a:spcPct val="10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Database server area: VLANs 400</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499</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2698980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mtClean="0">
                <a:sym typeface="Huawei Sans" panose="020C0503030203020204" pitchFamily="34" charset="0"/>
              </a:rPr>
              <a:t>Challenges Faced by Small- and Medium-Sized Campus Networks</a:t>
            </a:r>
            <a:endParaRPr lang="zh-CN" altLang="en-US" dirty="0">
              <a:sym typeface="Huawei Sans" panose="020C0503030203020204" pitchFamily="34" charset="0"/>
            </a:endParaRPr>
          </a:p>
        </p:txBody>
      </p:sp>
      <p:sp>
        <p:nvSpPr>
          <p:cNvPr id="5" name="圆角矩形 4"/>
          <p:cNvSpPr/>
          <p:nvPr/>
        </p:nvSpPr>
        <p:spPr bwMode="gray">
          <a:xfrm>
            <a:off x="570250" y="1469254"/>
            <a:ext cx="5400000"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Accelerated industry changes</a:t>
            </a:r>
            <a:endParaRPr lang="zh-CN" alt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570250" y="1889794"/>
            <a:ext cx="5400000" cy="426701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a:lnSpc>
                <a:spcPts val="2400"/>
              </a:lnSpc>
              <a:spcAft>
                <a:spcPts val="600"/>
              </a:spcAft>
            </a:pP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6221750" y="1469254"/>
            <a:ext cx="5400000"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Problems in traditional deployment and management solutions</a:t>
            </a:r>
          </a:p>
        </p:txBody>
      </p:sp>
      <p:sp>
        <p:nvSpPr>
          <p:cNvPr id="8" name="圆角矩形 7"/>
          <p:cNvSpPr/>
          <p:nvPr/>
        </p:nvSpPr>
        <p:spPr bwMode="gray">
          <a:xfrm>
            <a:off x="6221750" y="1889794"/>
            <a:ext cx="5400000" cy="426701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lvl="0" fontAlgn="ctr">
              <a:lnSpc>
                <a:spcPts val="2000"/>
              </a:lnSpc>
              <a:spcAft>
                <a:spcPts val="600"/>
              </a:spcAft>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Low deployment efficiency, which slows down service provisioning</a:t>
            </a:r>
          </a:p>
          <a:p>
            <a:pPr marL="176213" indent="-176213" fontAlgn="ctr">
              <a:lnSpc>
                <a:spcPts val="2000"/>
              </a:lnSpc>
              <a:spcAft>
                <a:spcPts val="3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Site survey, planning, deployment, software commissioning, configuration, and optimization must be completed onsite by professional IT personnel.</a:t>
            </a:r>
          </a:p>
          <a:p>
            <a:pPr lvl="0" fontAlgn="ctr">
              <a:lnSpc>
                <a:spcPts val="2000"/>
              </a:lnSpc>
              <a:spcAft>
                <a:spcPts val="600"/>
              </a:spcAft>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Complex network management and high OPEX</a:t>
            </a:r>
          </a:p>
          <a:p>
            <a:pPr marL="176213" indent="-176213" fontAlgn="ctr">
              <a:lnSpc>
                <a:spcPts val="2000"/>
              </a:lnSpc>
              <a:spcAft>
                <a:spcPts val="3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Local professional O&amp;M results in low O&amp;M efficiency and high labor costs. The network management system (NMS), policy control server, charging system, and data analysis platform are deployed independently, causing high management and maintenance costs.</a:t>
            </a:r>
          </a:p>
          <a:p>
            <a:pPr lvl="0" fontAlgn="ctr">
              <a:lnSpc>
                <a:spcPts val="2000"/>
              </a:lnSpc>
              <a:spcAft>
                <a:spcPts val="600"/>
              </a:spcAft>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Poor network openness</a:t>
            </a:r>
          </a:p>
          <a:p>
            <a:pPr marL="176213" indent="-176213" fontAlgn="ctr">
              <a:lnSpc>
                <a:spcPts val="2000"/>
              </a:lnSpc>
              <a:spcAft>
                <a:spcPts val="3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open data provided by multiple management systems on the traditional network needs to be further integrated. In addition, due to the incompatibility of API, the network and applications are connected at a slower speed than application development.</a:t>
            </a:r>
          </a:p>
        </p:txBody>
      </p:sp>
      <p:sp>
        <p:nvSpPr>
          <p:cNvPr id="4" name="矩形 3"/>
          <p:cNvSpPr/>
          <p:nvPr/>
        </p:nvSpPr>
        <p:spPr>
          <a:xfrm>
            <a:off x="570250" y="1889794"/>
            <a:ext cx="5400000" cy="4349909"/>
          </a:xfrm>
          <a:prstGeom prst="rect">
            <a:avLst/>
          </a:prstGeom>
        </p:spPr>
        <p:txBody>
          <a:bodyPr wrap="square">
            <a:spAutoFit/>
          </a:bodyPr>
          <a:lstStyle/>
          <a:p>
            <a:pPr lvl="0" fontAlgn="ctr">
              <a:lnSpc>
                <a:spcPts val="2000"/>
              </a:lnSpc>
              <a:spcAft>
                <a:spcPts val="300"/>
              </a:spcAft>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cloudification brings rapid development in new ICT technologies, such as cloud computing, cloud security, big data, and IoT, leading to tremendous changes in all industries.</a:t>
            </a:r>
          </a:p>
          <a:p>
            <a:pPr marL="176213" lvl="0" indent="-176213" fontAlgn="ctr">
              <a:lnSpc>
                <a:spcPts val="2000"/>
              </a:lnSpc>
              <a:spcAft>
                <a:spcPts val="3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Traditional retailers such as shopping malls and supermarkets offer free Wi-Fi as a way to attract and retain customers, and they also use wireless positioning and customer flow analytics to carry out precision marketing.</a:t>
            </a:r>
          </a:p>
          <a:p>
            <a:pPr marL="176213" lvl="0" indent="-176213" fontAlgn="ctr">
              <a:lnSpc>
                <a:spcPts val="2000"/>
              </a:lnSpc>
              <a:spcAft>
                <a:spcPts val="3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the education sector, e-classrooms are becoming more and more popular, and diversified multimedia teaching methods further stimulate students' interest in learning.</a:t>
            </a:r>
          </a:p>
          <a:p>
            <a:pPr marL="176213" lvl="0" indent="-176213" fontAlgn="ctr">
              <a:lnSpc>
                <a:spcPts val="2000"/>
              </a:lnSpc>
              <a:spcAft>
                <a:spcPts val="3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Smart healthcare enables hospitals and other healthcare institutions to connect to each other through networks. This implements unified management and analysis of medical data and facilitates medical treatment.</a:t>
            </a:r>
          </a:p>
          <a:p>
            <a:pPr lvl="0" fontAlgn="ctr">
              <a:lnSpc>
                <a:spcPts val="2000"/>
              </a:lnSpc>
              <a:spcAft>
                <a:spcPts val="300"/>
              </a:spcAft>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a pipe that carries upper-layer services and data, the network is becoming more and more complex with a growing number of nodes.</a:t>
            </a:r>
          </a:p>
        </p:txBody>
      </p:sp>
    </p:spTree>
    <p:extLst>
      <p:ext uri="{BB962C8B-B14F-4D97-AF65-F5344CB8AC3E}">
        <p14:creationId xmlns:p14="http://schemas.microsoft.com/office/powerpoint/2010/main" val="359165615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smtClean="0">
                <a:sym typeface="Huawei Sans" panose="020C0503030203020204" pitchFamily="34" charset="0"/>
              </a:rPr>
              <a:t>IP Address Planning (1)</a:t>
            </a:r>
            <a:endParaRPr lang="en-US" altLang="zh-CN" dirty="0">
              <a:cs typeface="+mn-ea"/>
              <a:sym typeface="Huawei Sans" panose="020C0503030203020204" pitchFamily="34" charset="0"/>
            </a:endParaRPr>
          </a:p>
        </p:txBody>
      </p:sp>
      <p:sp>
        <p:nvSpPr>
          <p:cNvPr id="3" name="圆角矩形 2"/>
          <p:cNvSpPr/>
          <p:nvPr/>
        </p:nvSpPr>
        <p:spPr bwMode="gray">
          <a:xfrm>
            <a:off x="799033" y="1055271"/>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Management IP address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799032" y="1491236"/>
            <a:ext cx="5163736" cy="308307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圆角矩形 5"/>
          <p:cNvSpPr/>
          <p:nvPr/>
        </p:nvSpPr>
        <p:spPr bwMode="gray">
          <a:xfrm>
            <a:off x="799033" y="4759053"/>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Interconnection IP address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799032" y="5184600"/>
            <a:ext cx="5163736" cy="95337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椭圆 8"/>
          <p:cNvSpPr/>
          <p:nvPr/>
        </p:nvSpPr>
        <p:spPr bwMode="gray">
          <a:xfrm>
            <a:off x="2167185" y="2001009"/>
            <a:ext cx="2504806" cy="156688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0" name="组合 9"/>
          <p:cNvGrpSpPr/>
          <p:nvPr/>
        </p:nvGrpSpPr>
        <p:grpSpPr bwMode="gray">
          <a:xfrm>
            <a:off x="2344738" y="2225004"/>
            <a:ext cx="2149700" cy="917104"/>
            <a:chOff x="6600056" y="4353447"/>
            <a:chExt cx="1296144" cy="833967"/>
          </a:xfrm>
        </p:grpSpPr>
        <p:cxnSp>
          <p:nvCxnSpPr>
            <p:cNvPr id="11" name="直接连接符 10"/>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bwMode="gray">
          <a:xfrm>
            <a:off x="2179001" y="2116762"/>
            <a:ext cx="2457480" cy="1212360"/>
            <a:chOff x="7320136" y="3890337"/>
            <a:chExt cx="2844256" cy="1403169"/>
          </a:xfrm>
        </p:grpSpPr>
        <p:pic>
          <p:nvPicPr>
            <p:cNvPr id="14" name="图片 13" descr="接入交换机.png"/>
            <p:cNvPicPr>
              <a:picLocks noChangeAspect="1"/>
            </p:cNvPicPr>
            <p:nvPr/>
          </p:nvPicPr>
          <p:blipFill>
            <a:blip r:embed="rId3" cstate="print"/>
            <a:stretch>
              <a:fillRect/>
            </a:stretch>
          </p:blipFill>
          <p:spPr bwMode="gray">
            <a:xfrm>
              <a:off x="8472264" y="3890337"/>
              <a:ext cx="540000" cy="441818"/>
            </a:xfrm>
            <a:prstGeom prst="rect">
              <a:avLst/>
            </a:prstGeom>
          </p:spPr>
        </p:pic>
        <p:pic>
          <p:nvPicPr>
            <p:cNvPr id="15" name="图片 14" descr="接入交换机.png"/>
            <p:cNvPicPr>
              <a:picLocks noChangeAspect="1"/>
            </p:cNvPicPr>
            <p:nvPr/>
          </p:nvPicPr>
          <p:blipFill>
            <a:blip r:embed="rId3" cstate="print"/>
            <a:stretch>
              <a:fillRect/>
            </a:stretch>
          </p:blipFill>
          <p:spPr bwMode="gray">
            <a:xfrm>
              <a:off x="7320136" y="4851688"/>
              <a:ext cx="540000" cy="441818"/>
            </a:xfrm>
            <a:prstGeom prst="rect">
              <a:avLst/>
            </a:prstGeom>
          </p:spPr>
        </p:pic>
        <p:pic>
          <p:nvPicPr>
            <p:cNvPr id="16" name="图片 15" descr="接入交换机.png"/>
            <p:cNvPicPr>
              <a:picLocks noChangeAspect="1"/>
            </p:cNvPicPr>
            <p:nvPr/>
          </p:nvPicPr>
          <p:blipFill>
            <a:blip r:embed="rId3" cstate="print"/>
            <a:stretch>
              <a:fillRect/>
            </a:stretch>
          </p:blipFill>
          <p:spPr bwMode="gray">
            <a:xfrm>
              <a:off x="9624392" y="4851688"/>
              <a:ext cx="540000" cy="441818"/>
            </a:xfrm>
            <a:prstGeom prst="rect">
              <a:avLst/>
            </a:prstGeom>
          </p:spPr>
        </p:pic>
      </p:grpSp>
      <p:sp>
        <p:nvSpPr>
          <p:cNvPr id="17" name="文本框 16"/>
          <p:cNvSpPr txBox="1"/>
          <p:nvPr/>
        </p:nvSpPr>
        <p:spPr bwMode="gray">
          <a:xfrm>
            <a:off x="2587162" y="2830092"/>
            <a:ext cx="1664852" cy="523220"/>
          </a:xfrm>
          <a:prstGeom prst="rect">
            <a:avLst/>
          </a:prstGeom>
          <a:noFill/>
        </p:spPr>
        <p:txBody>
          <a:bodyPr wrap="square" rtlCol="0">
            <a:spAutoFit/>
          </a:bodyPr>
          <a:lstStyle/>
          <a:p>
            <a:pPr algn="ct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Management VLAN 100</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文本框 17"/>
          <p:cNvSpPr txBox="1"/>
          <p:nvPr/>
        </p:nvSpPr>
        <p:spPr bwMode="gray">
          <a:xfrm>
            <a:off x="852882" y="2830092"/>
            <a:ext cx="1327608" cy="523220"/>
          </a:xfrm>
          <a:prstGeom prst="rect">
            <a:avLst/>
          </a:prstGeom>
          <a:noFill/>
        </p:spPr>
        <p:txBody>
          <a:bodyPr wrap="none" rtlCol="0">
            <a:spAutoFit/>
          </a:bodyPr>
          <a:lstStyle/>
          <a:p>
            <a:pPr algn="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VLANIF 100</a:t>
            </a:r>
            <a:endParaRPr lang="en-US" altLang="zh-CN" sz="14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192.168.100.1</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文本框 18"/>
          <p:cNvSpPr txBox="1"/>
          <p:nvPr/>
        </p:nvSpPr>
        <p:spPr bwMode="gray">
          <a:xfrm>
            <a:off x="4597355" y="2830092"/>
            <a:ext cx="1327608" cy="523220"/>
          </a:xfrm>
          <a:prstGeom prst="rect">
            <a:avLst/>
          </a:prstGeom>
          <a:noFill/>
        </p:spPr>
        <p:txBody>
          <a:bodyPr wrap="none" rtlCol="0">
            <a:spAutoFit/>
          </a:bodyPr>
          <a:lstStyle/>
          <a:p>
            <a:pP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VLANIF 100</a:t>
            </a:r>
            <a:endParaRPr lang="en-US" altLang="zh-CN" sz="14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192.168.100.2</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文本框 19"/>
          <p:cNvSpPr txBox="1"/>
          <p:nvPr/>
        </p:nvSpPr>
        <p:spPr bwMode="gray">
          <a:xfrm>
            <a:off x="3642736" y="1913855"/>
            <a:ext cx="1526380" cy="523220"/>
          </a:xfrm>
          <a:prstGeom prst="rect">
            <a:avLst/>
          </a:prstGeom>
          <a:noFill/>
        </p:spPr>
        <p:txBody>
          <a:bodyPr wrap="none" rtlCol="0">
            <a:spAutoFit/>
          </a:bodyPr>
          <a:lstStyle/>
          <a:p>
            <a:pP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VLANIF 100</a:t>
            </a:r>
            <a:endParaRPr lang="en-US" altLang="zh-CN" sz="14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192.168.100.254</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圆角矩形 20"/>
          <p:cNvSpPr/>
          <p:nvPr/>
        </p:nvSpPr>
        <p:spPr bwMode="gray">
          <a:xfrm>
            <a:off x="6229233" y="1055271"/>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Service IP address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bwMode="gray">
          <a:xfrm>
            <a:off x="6229232" y="1491237"/>
            <a:ext cx="5163736" cy="469387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4" name="组合 23"/>
          <p:cNvGrpSpPr/>
          <p:nvPr/>
        </p:nvGrpSpPr>
        <p:grpSpPr bwMode="gray">
          <a:xfrm>
            <a:off x="7977888" y="2772173"/>
            <a:ext cx="1657166" cy="708608"/>
            <a:chOff x="6600056" y="4353447"/>
            <a:chExt cx="1296144" cy="833967"/>
          </a:xfrm>
        </p:grpSpPr>
        <p:cxnSp>
          <p:nvCxnSpPr>
            <p:cNvPr id="25" name="直接连接符 24"/>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7" name="直接连接符 26"/>
          <p:cNvCxnSpPr/>
          <p:nvPr/>
        </p:nvCxnSpPr>
        <p:spPr bwMode="gray">
          <a:xfrm flipV="1">
            <a:off x="8806471" y="2764814"/>
            <a:ext cx="0" cy="381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583331" y="1749286"/>
            <a:ext cx="446281" cy="365950"/>
          </a:xfrm>
          <a:prstGeom prst="rect">
            <a:avLst/>
          </a:prstGeom>
        </p:spPr>
      </p:pic>
      <p:pic>
        <p:nvPicPr>
          <p:cNvPr id="29" name="图片 28" descr="接入交换机.png"/>
          <p:cNvPicPr>
            <a:picLocks noChangeAspect="1"/>
          </p:cNvPicPr>
          <p:nvPr/>
        </p:nvPicPr>
        <p:blipFill>
          <a:blip r:embed="rId3" cstate="print"/>
          <a:stretch>
            <a:fillRect/>
          </a:stretch>
        </p:blipFill>
        <p:spPr bwMode="gray">
          <a:xfrm>
            <a:off x="8583331" y="2582245"/>
            <a:ext cx="446281" cy="365139"/>
          </a:xfrm>
          <a:prstGeom prst="rect">
            <a:avLst/>
          </a:prstGeom>
        </p:spPr>
      </p:pic>
      <p:grpSp>
        <p:nvGrpSpPr>
          <p:cNvPr id="30" name="组合 29"/>
          <p:cNvGrpSpPr/>
          <p:nvPr/>
        </p:nvGrpSpPr>
        <p:grpSpPr bwMode="gray">
          <a:xfrm>
            <a:off x="8680649" y="3515103"/>
            <a:ext cx="276904" cy="75240"/>
            <a:chOff x="3074810" y="3664575"/>
            <a:chExt cx="276904" cy="75240"/>
          </a:xfrm>
        </p:grpSpPr>
        <p:sp>
          <p:nvSpPr>
            <p:cNvPr id="31" name="椭圆 30"/>
            <p:cNvSpPr>
              <a:spLocks noChangeAspect="1"/>
            </p:cNvSpPr>
            <p:nvPr/>
          </p:nvSpPr>
          <p:spPr bwMode="gray">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椭圆 31"/>
            <p:cNvSpPr>
              <a:spLocks noChangeAspect="1"/>
            </p:cNvSpPr>
            <p:nvPr/>
          </p:nvSpPr>
          <p:spPr bwMode="gray">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椭圆 32"/>
            <p:cNvSpPr>
              <a:spLocks noChangeAspect="1"/>
            </p:cNvSpPr>
            <p:nvPr/>
          </p:nvSpPr>
          <p:spPr bwMode="gray">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34" name="图片 33" descr="云AP蓝.png"/>
          <p:cNvPicPr>
            <a:picLocks noChangeAspect="1"/>
          </p:cNvPicPr>
          <p:nvPr/>
        </p:nvPicPr>
        <p:blipFill>
          <a:blip r:embed="rId5" cstate="print"/>
          <a:stretch>
            <a:fillRect/>
          </a:stretch>
        </p:blipFill>
        <p:spPr bwMode="gray">
          <a:xfrm>
            <a:off x="7722698" y="3380144"/>
            <a:ext cx="421859" cy="345157"/>
          </a:xfrm>
          <a:prstGeom prst="rect">
            <a:avLst/>
          </a:prstGeom>
        </p:spPr>
      </p:pic>
      <p:pic>
        <p:nvPicPr>
          <p:cNvPr id="35" name="图片 34" descr="云AP蓝.png"/>
          <p:cNvPicPr>
            <a:picLocks noChangeAspect="1"/>
          </p:cNvPicPr>
          <p:nvPr/>
        </p:nvPicPr>
        <p:blipFill>
          <a:blip r:embed="rId5" cstate="print"/>
          <a:stretch>
            <a:fillRect/>
          </a:stretch>
        </p:blipFill>
        <p:spPr bwMode="gray">
          <a:xfrm>
            <a:off x="9462536" y="3380144"/>
            <a:ext cx="421859" cy="345157"/>
          </a:xfrm>
          <a:prstGeom prst="rect">
            <a:avLst/>
          </a:prstGeom>
        </p:spPr>
      </p:pic>
      <p:cxnSp>
        <p:nvCxnSpPr>
          <p:cNvPr id="36" name="直接连接符 35"/>
          <p:cNvCxnSpPr>
            <a:stCxn id="28" idx="2"/>
            <a:endCxn id="29" idx="0"/>
          </p:cNvCxnSpPr>
          <p:nvPr/>
        </p:nvCxnSpPr>
        <p:spPr bwMode="gray">
          <a:xfrm>
            <a:off x="8806472" y="2115236"/>
            <a:ext cx="0" cy="4670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bwMode="gray">
          <a:xfrm>
            <a:off x="6672064" y="3802224"/>
            <a:ext cx="1377300" cy="523220"/>
          </a:xfrm>
          <a:prstGeom prst="rect">
            <a:avLst/>
          </a:prstGeom>
          <a:noFill/>
        </p:spPr>
        <p:txBody>
          <a:bodyPr wrap="none" rtlCol="0">
            <a:spAutoFit/>
          </a:bodyPr>
          <a:lstStyle/>
          <a:p>
            <a:pPr algn="ct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Shop assistant</a:t>
            </a:r>
            <a:endParaRPr lang="en-US" altLang="zh-CN" sz="14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192.168.1.0/24</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文本框 37"/>
          <p:cNvSpPr txBox="1"/>
          <p:nvPr/>
        </p:nvSpPr>
        <p:spPr bwMode="gray">
          <a:xfrm>
            <a:off x="8135445" y="3802224"/>
            <a:ext cx="1388522" cy="523220"/>
          </a:xfrm>
          <a:prstGeom prst="rect">
            <a:avLst/>
          </a:prstGeom>
          <a:noFill/>
        </p:spPr>
        <p:txBody>
          <a:bodyPr wrap="none" rtlCol="0">
            <a:spAutoFit/>
          </a:bodyPr>
          <a:lstStyle/>
          <a:p>
            <a:pPr algn="ct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Partner</a:t>
            </a:r>
            <a:endParaRPr lang="en-US" altLang="zh-CN" sz="14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192.168.5.0/24</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文本框 38"/>
          <p:cNvSpPr txBox="1"/>
          <p:nvPr/>
        </p:nvSpPr>
        <p:spPr bwMode="gray">
          <a:xfrm>
            <a:off x="9685434" y="3802224"/>
            <a:ext cx="1576073" cy="523220"/>
          </a:xfrm>
          <a:prstGeom prst="rect">
            <a:avLst/>
          </a:prstGeom>
          <a:noFill/>
        </p:spPr>
        <p:txBody>
          <a:bodyPr wrap="none" rtlCol="0">
            <a:spAutoFit/>
          </a:bodyPr>
          <a:lstStyle/>
          <a:p>
            <a:pPr algn="ctr" fontAlgn="ct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Guest</a:t>
            </a:r>
            <a:endParaRPr lang="en-US" altLang="zh-CN" sz="14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192.168.100.0/24</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文本框 39"/>
          <p:cNvSpPr txBox="1"/>
          <p:nvPr/>
        </p:nvSpPr>
        <p:spPr bwMode="gray">
          <a:xfrm>
            <a:off x="9042373" y="1629779"/>
            <a:ext cx="1526380" cy="738664"/>
          </a:xfrm>
          <a:prstGeom prst="rect">
            <a:avLst/>
          </a:prstGeom>
          <a:noFill/>
        </p:spPr>
        <p:txBody>
          <a:bodyPr wrap="none" rtlCol="0">
            <a:spAutoFit/>
          </a:bodyPr>
          <a:lstStyle/>
          <a:p>
            <a:pP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192.168.1.254</a:t>
            </a:r>
          </a:p>
          <a:p>
            <a:pP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192.168.5.254</a:t>
            </a:r>
            <a:endParaRPr lang="en-US" altLang="zh-CN" sz="14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192.168.100.254</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矩形 40"/>
          <p:cNvSpPr/>
          <p:nvPr/>
        </p:nvSpPr>
        <p:spPr>
          <a:xfrm>
            <a:off x="818082" y="3584617"/>
            <a:ext cx="5163735" cy="861774"/>
          </a:xfrm>
          <a:prstGeom prst="rect">
            <a:avLst/>
          </a:prstGeom>
        </p:spPr>
        <p:txBody>
          <a:bodyPr wrap="square">
            <a:spAutoFit/>
          </a:bodyPr>
          <a:lstStyle/>
          <a:p>
            <a:pPr fontAlgn="ctr">
              <a:lnSpc>
                <a:spcPts val="2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Layer 2 device uses the VLANIF interface's IP address as the management IP address. It is recommended that all Layer 2 switches connected to a gateway be on the same network segment. </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a:xfrm>
            <a:off x="818082" y="5360664"/>
            <a:ext cx="5144685" cy="605294"/>
          </a:xfrm>
          <a:prstGeom prst="rect">
            <a:avLst/>
          </a:prstGeom>
        </p:spPr>
        <p:txBody>
          <a:bodyPr wrap="square">
            <a:spAutoFit/>
          </a:bodyPr>
          <a:lstStyle/>
          <a:p>
            <a:pPr fontAlgn="ctr">
              <a:lnSpc>
                <a:spcPts val="2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It is recommended that the interconnection IP address use a 30-bit mask. The core device uses a smaller host IP address.</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a:xfrm>
            <a:off x="6234297" y="4309530"/>
            <a:ext cx="5158670" cy="1887696"/>
          </a:xfrm>
          <a:prstGeom prst="rect">
            <a:avLst/>
          </a:prstGeom>
        </p:spPr>
        <p:txBody>
          <a:bodyPr wrap="square">
            <a:spAutoFit/>
          </a:bodyPr>
          <a:lstStyle/>
          <a:p>
            <a:pPr fontAlgn="ctr">
              <a:lnSpc>
                <a:spcPts val="2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service IP address is the IP address of a server, host, or gateway.</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000"/>
              </a:lnSpc>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It is </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recommended that t</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he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gateway addresses use the same rightmost three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digits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such as .254.</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000"/>
              </a:lnSpc>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IP address range of each service must be clearly distinguished. The IP addresses of each type of service terminals must be contiguous and can be aggregated. </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000"/>
              </a:lnSpc>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You are advised to use an IP address segment with a 24-bit mask.</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827133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smtClean="0">
                <a:sym typeface="Huawei Sans" panose="020C0503030203020204" pitchFamily="34" charset="0"/>
              </a:rPr>
              <a:t>IP Address Planning (2)</a:t>
            </a:r>
            <a:endParaRPr lang="en-US" altLang="zh-CN" dirty="0">
              <a:cs typeface="+mn-ea"/>
              <a:sym typeface="Huawei Sans" panose="020C0503030203020204" pitchFamily="34" charset="0"/>
            </a:endParaRPr>
          </a:p>
        </p:txBody>
      </p:sp>
      <p:sp>
        <p:nvSpPr>
          <p:cNvPr id="42" name="圆角矩形 41"/>
          <p:cNvSpPr/>
          <p:nvPr/>
        </p:nvSpPr>
        <p:spPr bwMode="gray">
          <a:xfrm>
            <a:off x="1330277" y="3371304"/>
            <a:ext cx="1918420" cy="1118962"/>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圆角矩形 42"/>
          <p:cNvSpPr/>
          <p:nvPr/>
        </p:nvSpPr>
        <p:spPr bwMode="gray">
          <a:xfrm>
            <a:off x="688383" y="1072989"/>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Egress gateway</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bwMode="gray">
          <a:xfrm>
            <a:off x="688382" y="1508954"/>
            <a:ext cx="5163736" cy="462136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任意多边形 44"/>
          <p:cNvSpPr/>
          <p:nvPr/>
        </p:nvSpPr>
        <p:spPr bwMode="gray">
          <a:xfrm>
            <a:off x="1657131" y="1776973"/>
            <a:ext cx="1264712" cy="84562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文本框 45"/>
          <p:cNvSpPr txBox="1"/>
          <p:nvPr/>
        </p:nvSpPr>
        <p:spPr bwMode="gray">
          <a:xfrm>
            <a:off x="2673668" y="2504001"/>
            <a:ext cx="1142208" cy="307777"/>
          </a:xfrm>
          <a:prstGeom prst="rect">
            <a:avLst/>
          </a:prstGeom>
          <a:noFill/>
        </p:spPr>
        <p:txBody>
          <a:bodyPr wrap="squar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Carrier CPE</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019487" y="2413807"/>
            <a:ext cx="540000" cy="442800"/>
          </a:xfrm>
          <a:prstGeom prst="rect">
            <a:avLst/>
          </a:prstGeom>
        </p:spPr>
      </p:pic>
      <p:pic>
        <p:nvPicPr>
          <p:cNvPr id="48" name="图片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992487" y="3758939"/>
            <a:ext cx="594000" cy="487080"/>
          </a:xfrm>
          <a:prstGeom prst="rect">
            <a:avLst/>
          </a:prstGeom>
        </p:spPr>
      </p:pic>
      <p:cxnSp>
        <p:nvCxnSpPr>
          <p:cNvPr id="50" name="直接连接符 49"/>
          <p:cNvCxnSpPr/>
          <p:nvPr/>
        </p:nvCxnSpPr>
        <p:spPr bwMode="gray">
          <a:xfrm>
            <a:off x="2289487" y="2818182"/>
            <a:ext cx="0" cy="9830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705180" y="4634850"/>
            <a:ext cx="5124040" cy="1015663"/>
          </a:xfrm>
          <a:prstGeom prst="rect">
            <a:avLst/>
          </a:prstGeom>
        </p:spPr>
        <p:txBody>
          <a:bodyPr wrap="square">
            <a:spAutoFit/>
          </a:bodyPr>
          <a:lstStyle/>
          <a:p>
            <a:pPr fontAlgn="ctr">
              <a:lnSpc>
                <a:spcPts val="24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 addresses of WAN interfaces on egress gateways are assigned by the carrier in static, DHCP, or PPPoE mode. The IP addresses of these interfaces need to be obtained from the carrier in advance.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a:xfrm>
            <a:off x="2383727" y="3319519"/>
            <a:ext cx="3245034" cy="461665"/>
          </a:xfrm>
          <a:prstGeom prst="rect">
            <a:avLst/>
          </a:prstGeom>
          <a:noFill/>
        </p:spPr>
        <p:txBody>
          <a:bodyPr wrap="square" rtlCol="0">
            <a:spAutoFit/>
          </a:bodyPr>
          <a:lstStyle/>
          <a:p>
            <a:pPr algn="ctr" fontAlgn="ctr"/>
            <a:r>
              <a:rPr lang="en-US" sz="12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IP addresses of WAN interfaces: assigned in static, DHCP, or PPPoE mode</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a:xfrm>
            <a:off x="2451886" y="3758939"/>
            <a:ext cx="902346" cy="461665"/>
          </a:xfrm>
          <a:prstGeom prst="rect">
            <a:avLst/>
          </a:prstGeom>
          <a:noFill/>
        </p:spPr>
        <p:txBody>
          <a:bodyPr wrap="square" rtlCol="0">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Egress gateway</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40"/>
          <p:cNvSpPr/>
          <p:nvPr/>
        </p:nvSpPr>
        <p:spPr bwMode="gray">
          <a:xfrm>
            <a:off x="6596173" y="3944090"/>
            <a:ext cx="2349446" cy="2090539"/>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圆角矩形 52"/>
          <p:cNvSpPr/>
          <p:nvPr/>
        </p:nvSpPr>
        <p:spPr bwMode="gray">
          <a:xfrm>
            <a:off x="6339883" y="1072989"/>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Devices such as servers and printers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53"/>
          <p:cNvSpPr/>
          <p:nvPr/>
        </p:nvSpPr>
        <p:spPr bwMode="gray">
          <a:xfrm>
            <a:off x="6339882" y="1508954"/>
            <a:ext cx="5163736" cy="1003490"/>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 name="圆角矩形 55"/>
          <p:cNvSpPr/>
          <p:nvPr/>
        </p:nvSpPr>
        <p:spPr bwMode="gray">
          <a:xfrm>
            <a:off x="6339883" y="2608135"/>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End user</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56"/>
          <p:cNvSpPr/>
          <p:nvPr/>
        </p:nvSpPr>
        <p:spPr bwMode="gray">
          <a:xfrm>
            <a:off x="6339882" y="3044099"/>
            <a:ext cx="5163736" cy="308622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8" name="直接连接符 57"/>
          <p:cNvCxnSpPr/>
          <p:nvPr/>
        </p:nvCxnSpPr>
        <p:spPr bwMode="gray">
          <a:xfrm>
            <a:off x="7764322" y="3703081"/>
            <a:ext cx="0" cy="12751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9" name="图片 58" descr="故障链路.png"/>
          <p:cNvPicPr>
            <a:picLocks noChangeAspect="1"/>
          </p:cNvPicPr>
          <p:nvPr/>
        </p:nvPicPr>
        <p:blipFill>
          <a:blip r:embed="rId5" cstate="print"/>
          <a:stretch>
            <a:fillRect/>
          </a:stretch>
        </p:blipFill>
        <p:spPr bwMode="gray">
          <a:xfrm>
            <a:off x="7621201" y="5617077"/>
            <a:ext cx="490909" cy="366061"/>
          </a:xfrm>
          <a:prstGeom prst="rect">
            <a:avLst/>
          </a:prstGeom>
        </p:spPr>
      </p:pic>
      <p:pic>
        <p:nvPicPr>
          <p:cNvPr id="60" name="图片 59" descr="SAN网络-蓝.png"/>
          <p:cNvPicPr>
            <a:picLocks noChangeAspect="1"/>
          </p:cNvPicPr>
          <p:nvPr/>
        </p:nvPicPr>
        <p:blipFill>
          <a:blip r:embed="rId6" cstate="print"/>
          <a:stretch>
            <a:fillRect/>
          </a:stretch>
        </p:blipFill>
        <p:spPr bwMode="gray">
          <a:xfrm>
            <a:off x="8455088" y="5600875"/>
            <a:ext cx="243218" cy="398465"/>
          </a:xfrm>
          <a:prstGeom prst="rect">
            <a:avLst/>
          </a:prstGeom>
        </p:spPr>
      </p:pic>
      <p:pic>
        <p:nvPicPr>
          <p:cNvPr id="61" name="图片 60" descr="笔记本电脑.png"/>
          <p:cNvPicPr>
            <a:picLocks noChangeAspect="1"/>
          </p:cNvPicPr>
          <p:nvPr/>
        </p:nvPicPr>
        <p:blipFill>
          <a:blip r:embed="rId7" cstate="print"/>
          <a:stretch>
            <a:fillRect/>
          </a:stretch>
        </p:blipFill>
        <p:spPr bwMode="gray">
          <a:xfrm>
            <a:off x="6808991" y="5646289"/>
            <a:ext cx="490708" cy="307637"/>
          </a:xfrm>
          <a:prstGeom prst="rect">
            <a:avLst/>
          </a:prstGeom>
        </p:spPr>
      </p:pic>
      <p:sp>
        <p:nvSpPr>
          <p:cNvPr id="62" name="任意多边形 61"/>
          <p:cNvSpPr/>
          <p:nvPr/>
        </p:nvSpPr>
        <p:spPr bwMode="gray">
          <a:xfrm>
            <a:off x="7274585" y="3155742"/>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文本框 62"/>
          <p:cNvSpPr txBox="1"/>
          <p:nvPr/>
        </p:nvSpPr>
        <p:spPr bwMode="gray">
          <a:xfrm>
            <a:off x="8091378" y="4831649"/>
            <a:ext cx="404278"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4" name="图片 63" descr="云AP蓝.png"/>
          <p:cNvPicPr>
            <a:picLocks noChangeAspect="1"/>
          </p:cNvPicPr>
          <p:nvPr/>
        </p:nvPicPr>
        <p:blipFill>
          <a:blip r:embed="rId8" cstate="print"/>
          <a:stretch>
            <a:fillRect/>
          </a:stretch>
        </p:blipFill>
        <p:spPr bwMode="gray">
          <a:xfrm>
            <a:off x="7541145" y="4791804"/>
            <a:ext cx="445946" cy="364865"/>
          </a:xfrm>
          <a:prstGeom prst="rect">
            <a:avLst/>
          </a:prstGeom>
        </p:spPr>
      </p:pic>
      <p:pic>
        <p:nvPicPr>
          <p:cNvPr id="65" name="图片 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525442" y="4040945"/>
            <a:ext cx="490909" cy="402545"/>
          </a:xfrm>
          <a:prstGeom prst="rect">
            <a:avLst/>
          </a:prstGeom>
        </p:spPr>
      </p:pic>
      <p:sp>
        <p:nvSpPr>
          <p:cNvPr id="66" name="文本框 65"/>
          <p:cNvSpPr txBox="1"/>
          <p:nvPr/>
        </p:nvSpPr>
        <p:spPr bwMode="gray">
          <a:xfrm>
            <a:off x="7892526" y="3996429"/>
            <a:ext cx="1077418" cy="461665"/>
          </a:xfrm>
          <a:prstGeom prst="rect">
            <a:avLst/>
          </a:prstGeom>
          <a:noFill/>
        </p:spPr>
        <p:txBody>
          <a:bodyPr wrap="square" rtlCol="0">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Egress gateway</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7" name="下箭头 63"/>
          <p:cNvSpPr/>
          <p:nvPr/>
        </p:nvSpPr>
        <p:spPr bwMode="gray">
          <a:xfrm rot="10800000" flipV="1">
            <a:off x="7014746" y="4319563"/>
            <a:ext cx="1495866" cy="128131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矩形 33"/>
          <p:cNvSpPr/>
          <p:nvPr/>
        </p:nvSpPr>
        <p:spPr>
          <a:xfrm>
            <a:off x="6339882" y="1492753"/>
            <a:ext cx="5163736" cy="1015663"/>
          </a:xfrm>
          <a:prstGeom prst="rect">
            <a:avLst/>
          </a:prstGeom>
        </p:spPr>
        <p:txBody>
          <a:bodyPr wrap="square">
            <a:spAutoFit/>
          </a:bodyPr>
          <a:lstStyle/>
          <a:p>
            <a:pPr fontAlgn="ctr">
              <a:lnSpc>
                <a:spcPts val="24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It is </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recommended that servers and special terminals (such as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punch-card machines</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printing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servers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IP video surveillance devices) use static IP addresses.</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p:cNvSpPr/>
          <p:nvPr/>
        </p:nvSpPr>
        <p:spPr>
          <a:xfrm>
            <a:off x="9069732" y="4180470"/>
            <a:ext cx="2285447" cy="1631216"/>
          </a:xfrm>
          <a:prstGeom prst="rect">
            <a:avLst/>
          </a:prstGeom>
        </p:spPr>
        <p:txBody>
          <a:bodyPr wrap="square">
            <a:spAutoFit/>
          </a:bodyPr>
          <a:lstStyle/>
          <a:p>
            <a:pPr fontAlgn="ctr">
              <a:lnSpc>
                <a:spcPts val="24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It is recommended that end users be assigned IP addresses in DHCP mode and the gateway provide the DHCP service.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026445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smtClean="0">
                <a:sym typeface="Huawei Sans" panose="020C0503030203020204" pitchFamily="34" charset="0"/>
              </a:rPr>
              <a:t>IP Address Planning (3)</a:t>
            </a:r>
            <a:endParaRPr lang="en-US" altLang="zh-CN" dirty="0">
              <a:cs typeface="+mn-ea"/>
              <a:sym typeface="Huawei Sans" panose="020C0503030203020204" pitchFamily="34" charset="0"/>
            </a:endParaRPr>
          </a:p>
        </p:txBody>
      </p:sp>
      <p:sp>
        <p:nvSpPr>
          <p:cNvPr id="33" name="圆角矩形 32"/>
          <p:cNvSpPr/>
          <p:nvPr/>
        </p:nvSpPr>
        <p:spPr bwMode="gray">
          <a:xfrm>
            <a:off x="782961" y="1055484"/>
            <a:ext cx="10626071"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LAN-side devices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33"/>
          <p:cNvSpPr/>
          <p:nvPr/>
        </p:nvSpPr>
        <p:spPr bwMode="gray">
          <a:xfrm>
            <a:off x="782960" y="1491449"/>
            <a:ext cx="10626075" cy="462136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35"/>
          <p:cNvSpPr/>
          <p:nvPr/>
        </p:nvSpPr>
        <p:spPr bwMode="gray">
          <a:xfrm>
            <a:off x="1837509" y="2683790"/>
            <a:ext cx="3852941" cy="1949564"/>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p:cNvCxnSpPr/>
          <p:nvPr/>
        </p:nvCxnSpPr>
        <p:spPr bwMode="gray">
          <a:xfrm>
            <a:off x="3846204" y="2442780"/>
            <a:ext cx="0" cy="12751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任意多边形 37"/>
          <p:cNvSpPr/>
          <p:nvPr/>
        </p:nvSpPr>
        <p:spPr bwMode="gray">
          <a:xfrm>
            <a:off x="3356402" y="1895441"/>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4068622" y="3452611"/>
            <a:ext cx="1354858"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Layer 3 switch</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600750" y="2780644"/>
            <a:ext cx="490909" cy="402545"/>
          </a:xfrm>
          <a:prstGeom prst="rect">
            <a:avLst/>
          </a:prstGeom>
        </p:spPr>
      </p:pic>
      <p:sp>
        <p:nvSpPr>
          <p:cNvPr id="41" name="文本框 40"/>
          <p:cNvSpPr txBox="1"/>
          <p:nvPr/>
        </p:nvSpPr>
        <p:spPr bwMode="gray">
          <a:xfrm>
            <a:off x="4068622" y="2709821"/>
            <a:ext cx="1306660" cy="523220"/>
          </a:xfrm>
          <a:prstGeom prst="rect">
            <a:avLst/>
          </a:prstGeom>
          <a:noFill/>
        </p:spPr>
        <p:txBody>
          <a:bodyPr wrap="squar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Egress gateway</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bwMode="gray">
          <a:xfrm>
            <a:off x="6998615" y="2683790"/>
            <a:ext cx="2844785" cy="1949564"/>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连接符 43"/>
          <p:cNvCxnSpPr/>
          <p:nvPr/>
        </p:nvCxnSpPr>
        <p:spPr bwMode="gray">
          <a:xfrm>
            <a:off x="8421007" y="2363585"/>
            <a:ext cx="0" cy="190164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bwMode="gray">
          <a:xfrm>
            <a:off x="8675540" y="4156388"/>
            <a:ext cx="404278"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75553" y="2782773"/>
            <a:ext cx="490909" cy="402545"/>
          </a:xfrm>
          <a:prstGeom prst="rect">
            <a:avLst/>
          </a:prstGeom>
        </p:spPr>
      </p:pic>
      <p:sp>
        <p:nvSpPr>
          <p:cNvPr id="47" name="文本框 46"/>
          <p:cNvSpPr txBox="1"/>
          <p:nvPr/>
        </p:nvSpPr>
        <p:spPr bwMode="gray">
          <a:xfrm>
            <a:off x="8675540" y="2709821"/>
            <a:ext cx="1306660" cy="523220"/>
          </a:xfrm>
          <a:prstGeom prst="rect">
            <a:avLst/>
          </a:prstGeom>
          <a:noFill/>
        </p:spPr>
        <p:txBody>
          <a:bodyPr wrap="squar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Egress gateway</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8" name="组合 47"/>
          <p:cNvGrpSpPr/>
          <p:nvPr/>
        </p:nvGrpSpPr>
        <p:grpSpPr bwMode="gray">
          <a:xfrm>
            <a:off x="3152650" y="3585443"/>
            <a:ext cx="1372982" cy="679788"/>
            <a:chOff x="580445" y="5592914"/>
            <a:chExt cx="587296" cy="284358"/>
          </a:xfrm>
        </p:grpSpPr>
        <p:grpSp>
          <p:nvGrpSpPr>
            <p:cNvPr id="49" name="组合 48"/>
            <p:cNvGrpSpPr/>
            <p:nvPr/>
          </p:nvGrpSpPr>
          <p:grpSpPr bwMode="gray">
            <a:xfrm>
              <a:off x="580445" y="5592914"/>
              <a:ext cx="587296" cy="273463"/>
              <a:chOff x="6600056" y="4353447"/>
              <a:chExt cx="1296144" cy="833967"/>
            </a:xfrm>
          </p:grpSpPr>
          <p:cxnSp>
            <p:nvCxnSpPr>
              <p:cNvPr id="51" name="直接连接符 50"/>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0" name="直接连接符 49"/>
            <p:cNvCxnSpPr/>
            <p:nvPr/>
          </p:nvCxnSpPr>
          <p:spPr bwMode="gray">
            <a:xfrm>
              <a:off x="874093" y="5592914"/>
              <a:ext cx="0" cy="284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53" name="图片 52" descr="接入交换机.png"/>
          <p:cNvPicPr>
            <a:picLocks noChangeAspect="1"/>
          </p:cNvPicPr>
          <p:nvPr/>
        </p:nvPicPr>
        <p:blipFill>
          <a:blip r:embed="rId4" cstate="print"/>
          <a:stretch>
            <a:fillRect/>
          </a:stretch>
        </p:blipFill>
        <p:spPr bwMode="gray">
          <a:xfrm>
            <a:off x="3601544" y="3387767"/>
            <a:ext cx="489321" cy="400353"/>
          </a:xfrm>
          <a:prstGeom prst="rect">
            <a:avLst/>
          </a:prstGeom>
        </p:spPr>
      </p:pic>
      <p:pic>
        <p:nvPicPr>
          <p:cNvPr id="54" name="图片 53" descr="接入交换机.png"/>
          <p:cNvPicPr>
            <a:picLocks noChangeAspect="1"/>
          </p:cNvPicPr>
          <p:nvPr/>
        </p:nvPicPr>
        <p:blipFill>
          <a:blip r:embed="rId4" cstate="print"/>
          <a:stretch>
            <a:fillRect/>
          </a:stretch>
        </p:blipFill>
        <p:spPr bwMode="gray">
          <a:xfrm>
            <a:off x="2810260" y="4111733"/>
            <a:ext cx="444837" cy="363957"/>
          </a:xfrm>
          <a:prstGeom prst="rect">
            <a:avLst/>
          </a:prstGeom>
        </p:spPr>
      </p:pic>
      <p:pic>
        <p:nvPicPr>
          <p:cNvPr id="55" name="图片 54" descr="接入交换机.png"/>
          <p:cNvPicPr>
            <a:picLocks noChangeAspect="1"/>
          </p:cNvPicPr>
          <p:nvPr/>
        </p:nvPicPr>
        <p:blipFill>
          <a:blip r:embed="rId4" cstate="print"/>
          <a:stretch>
            <a:fillRect/>
          </a:stretch>
        </p:blipFill>
        <p:spPr bwMode="gray">
          <a:xfrm>
            <a:off x="3623785" y="4111733"/>
            <a:ext cx="444837" cy="363957"/>
          </a:xfrm>
          <a:prstGeom prst="rect">
            <a:avLst/>
          </a:prstGeom>
        </p:spPr>
      </p:pic>
      <p:pic>
        <p:nvPicPr>
          <p:cNvPr id="56" name="图片 55" descr="接入交换机.png"/>
          <p:cNvPicPr>
            <a:picLocks noChangeAspect="1"/>
          </p:cNvPicPr>
          <p:nvPr/>
        </p:nvPicPr>
        <p:blipFill>
          <a:blip r:embed="rId4" cstate="print"/>
          <a:stretch>
            <a:fillRect/>
          </a:stretch>
        </p:blipFill>
        <p:spPr bwMode="gray">
          <a:xfrm>
            <a:off x="4443575" y="4111733"/>
            <a:ext cx="444837" cy="363957"/>
          </a:xfrm>
          <a:prstGeom prst="rect">
            <a:avLst/>
          </a:prstGeom>
        </p:spPr>
      </p:pic>
      <p:pic>
        <p:nvPicPr>
          <p:cNvPr id="57" name="图片 56" descr="云AP蓝.png"/>
          <p:cNvPicPr>
            <a:picLocks noChangeAspect="1"/>
          </p:cNvPicPr>
          <p:nvPr/>
        </p:nvPicPr>
        <p:blipFill>
          <a:blip r:embed="rId5" cstate="print"/>
          <a:stretch>
            <a:fillRect/>
          </a:stretch>
        </p:blipFill>
        <p:spPr bwMode="gray">
          <a:xfrm>
            <a:off x="8188985" y="4129077"/>
            <a:ext cx="464045" cy="379673"/>
          </a:xfrm>
          <a:prstGeom prst="rect">
            <a:avLst/>
          </a:prstGeom>
        </p:spPr>
      </p:pic>
      <p:cxnSp>
        <p:nvCxnSpPr>
          <p:cNvPr id="58" name="直接连接符 57"/>
          <p:cNvCxnSpPr/>
          <p:nvPr/>
        </p:nvCxnSpPr>
        <p:spPr bwMode="gray">
          <a:xfrm>
            <a:off x="3062741" y="3061555"/>
            <a:ext cx="466136" cy="0"/>
          </a:xfrm>
          <a:prstGeom prst="line">
            <a:avLst/>
          </a:prstGeom>
          <a:ln>
            <a:solidFill>
              <a:srgbClr val="C7000B"/>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bwMode="gray">
          <a:xfrm>
            <a:off x="3062741" y="3602289"/>
            <a:ext cx="466136" cy="0"/>
          </a:xfrm>
          <a:prstGeom prst="line">
            <a:avLst/>
          </a:prstGeom>
          <a:ln>
            <a:solidFill>
              <a:srgbClr val="C7000B"/>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bwMode="gray">
          <a:xfrm>
            <a:off x="3223253" y="3080336"/>
            <a:ext cx="0" cy="505107"/>
          </a:xfrm>
          <a:prstGeom prst="line">
            <a:avLst/>
          </a:prstGeom>
          <a:ln>
            <a:solidFill>
              <a:srgbClr val="C7000B"/>
            </a:solidFill>
            <a:headEnd type="triangle"/>
            <a:tailEnd type="triangle" w="sm" len="med"/>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bwMode="gray">
          <a:xfrm>
            <a:off x="1700191" y="3125132"/>
            <a:ext cx="1476943" cy="461665"/>
          </a:xfrm>
          <a:prstGeom prst="rect">
            <a:avLst/>
          </a:prstGeom>
          <a:noFill/>
        </p:spPr>
        <p:txBody>
          <a:bodyPr wrap="square" rtlCol="0">
            <a:spAutoFit/>
          </a:bodyPr>
          <a:lstStyle/>
          <a:p>
            <a:pPr algn="ctr" fontAlgn="ctr"/>
            <a:r>
              <a:rPr lang="en-US"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Layer 3 interconnection</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任意多边形 61"/>
          <p:cNvSpPr/>
          <p:nvPr/>
        </p:nvSpPr>
        <p:spPr bwMode="gray">
          <a:xfrm>
            <a:off x="7931205" y="1895441"/>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p:cNvSpPr/>
          <p:nvPr/>
        </p:nvSpPr>
        <p:spPr>
          <a:xfrm>
            <a:off x="1665238" y="4789701"/>
            <a:ext cx="4556266" cy="1015663"/>
          </a:xfrm>
          <a:prstGeom prst="rect">
            <a:avLst/>
          </a:prstGeom>
        </p:spPr>
        <p:txBody>
          <a:bodyPr wrap="square">
            <a:spAutoFit/>
          </a:bodyPr>
          <a:lstStyle/>
          <a:p>
            <a:pPr fontAlgn="ctr">
              <a:lnSpc>
                <a:spcPts val="24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When the egress gateway interconnects with a Layer 3 switch, it is recommended that the interconnection IP addresses be manually configured in static mode.</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a:xfrm>
            <a:off x="6677160" y="4789701"/>
            <a:ext cx="4157065" cy="1015663"/>
          </a:xfrm>
          <a:prstGeom prst="rect">
            <a:avLst/>
          </a:prstGeom>
        </p:spPr>
        <p:txBody>
          <a:bodyPr wrap="square">
            <a:spAutoFit/>
          </a:bodyPr>
          <a:lstStyle/>
          <a:p>
            <a:pPr fontAlgn="ctr">
              <a:lnSpc>
                <a:spcPts val="24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It is recommended that the DHCP server be deployed on the gateway to dynamically allocate IP addresses to APs.</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285366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sym typeface="Huawei Sans" panose="020C0503030203020204" pitchFamily="34" charset="0"/>
              </a:rPr>
              <a:t>Routing Design</a:t>
            </a:r>
            <a:endParaRPr lang="en-US" altLang="zh-CN" dirty="0">
              <a:cs typeface="+mn-ea"/>
              <a:sym typeface="Huawei Sans" panose="020C0503030203020204" pitchFamily="34" charset="0"/>
            </a:endParaRPr>
          </a:p>
        </p:txBody>
      </p:sp>
      <p:sp>
        <p:nvSpPr>
          <p:cNvPr id="3" name="矩形 2"/>
          <p:cNvSpPr/>
          <p:nvPr/>
        </p:nvSpPr>
        <p:spPr>
          <a:xfrm>
            <a:off x="3976916" y="2154372"/>
            <a:ext cx="7772171" cy="3431709"/>
          </a:xfrm>
          <a:prstGeom prst="rect">
            <a:avLst/>
          </a:prstGeom>
        </p:spPr>
        <p:txBody>
          <a:bodyPr wrap="square">
            <a:spAutoFit/>
          </a:bodyPr>
          <a:lstStyle/>
          <a:p>
            <a:pPr marL="284400" indent="-284400" fontAlgn="ctr">
              <a:lnSpc>
                <a:spcPts val="2400"/>
              </a:lnSpc>
              <a:spcAft>
                <a:spcPts val="600"/>
              </a:spcAft>
              <a:buFont typeface="Arial" panose="020B0604020202020204" pitchFamily="34" charset="0"/>
              <a:buChar char="•"/>
            </a:pPr>
            <a:r>
              <a:rPr lang="en-US" sz="16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Static routes are recommended for small- and medium-sized campus networks.</a:t>
            </a:r>
            <a:endPar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4400" indent="-284400" fontAlgn="ctr">
              <a:lnSpc>
                <a:spcPts val="2400"/>
              </a:lnSpc>
              <a:spcAft>
                <a:spcPts val="600"/>
              </a:spcAft>
              <a:buFont typeface="Arial" panose="020B0604020202020204" pitchFamily="34" charset="0"/>
              <a:buChar char="•"/>
            </a:pPr>
            <a:r>
              <a:rPr lang="en-US" sz="16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Internal routing design of the campus network:</a:t>
            </a:r>
            <a:endPar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542925" lvl="1" indent="-257175" defTabSz="914034" fontAlgn="ctr">
              <a:lnSpc>
                <a:spcPct val="140000"/>
              </a:lnSpc>
              <a:spcAft>
                <a:spcPts val="600"/>
              </a:spcAft>
              <a:buFont typeface="Huawei Sans" panose="020C0503030203020204" pitchFamily="34" charset="0"/>
              <a:buChar char="▫"/>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APs: After an AP obtains an IP address through DHCP, a default route is generated by default.</a:t>
            </a:r>
          </a:p>
          <a:p>
            <a:pPr marL="542925" lvl="1" indent="-257175" defTabSz="914034" fontAlgn="ctr">
              <a:lnSpc>
                <a:spcPct val="140000"/>
              </a:lnSpc>
              <a:spcAft>
                <a:spcPts val="600"/>
              </a:spcAft>
              <a:buFont typeface="Huawei Sans" panose="020C0503030203020204" pitchFamily="34" charset="0"/>
              <a:buChar char="▫"/>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Switches and gateways: Static routes can be used to meet requirements. No complex routing protocol needs to be deployed.</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ts val="2400"/>
              </a:lnSpc>
              <a:spcAft>
                <a:spcPts val="600"/>
              </a:spcAft>
              <a:buFont typeface="Arial" panose="020B0604020202020204" pitchFamily="34" charset="0"/>
              <a:buChar char="•"/>
            </a:pPr>
            <a:r>
              <a:rPr lang="en-US" sz="16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Routing design for the campus egress:</a:t>
            </a:r>
            <a:endPar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542925" lvl="1" indent="-257175" defTabSz="914034" fontAlgn="ctr">
              <a:lnSpc>
                <a:spcPct val="140000"/>
              </a:lnSpc>
              <a:spcAft>
                <a:spcPts val="600"/>
              </a:spcAft>
              <a:buFont typeface="Huawei Sans" panose="020C0503030203020204" pitchFamily="34" charset="0"/>
              <a:buChar char="▫"/>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You are advised to configure static routes on the egress device.</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a:xfrm>
            <a:off x="504825" y="2398754"/>
            <a:ext cx="3178876" cy="3133828"/>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 name="直接连接符 4"/>
          <p:cNvCxnSpPr/>
          <p:nvPr/>
        </p:nvCxnSpPr>
        <p:spPr>
          <a:xfrm>
            <a:off x="2059002" y="1869712"/>
            <a:ext cx="0" cy="2288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任意多边形 5"/>
          <p:cNvSpPr/>
          <p:nvPr/>
        </p:nvSpPr>
        <p:spPr>
          <a:xfrm>
            <a:off x="1569200" y="1322373"/>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文本框 6"/>
          <p:cNvSpPr txBox="1"/>
          <p:nvPr/>
        </p:nvSpPr>
        <p:spPr>
          <a:xfrm>
            <a:off x="2309793" y="3840412"/>
            <a:ext cx="1354858"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Layer 2 switch</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3548" y="2855648"/>
            <a:ext cx="490909" cy="402545"/>
          </a:xfrm>
          <a:prstGeom prst="rect">
            <a:avLst/>
          </a:prstGeom>
        </p:spPr>
      </p:pic>
      <p:sp>
        <p:nvSpPr>
          <p:cNvPr id="9" name="文本框 8"/>
          <p:cNvSpPr txBox="1"/>
          <p:nvPr/>
        </p:nvSpPr>
        <p:spPr>
          <a:xfrm>
            <a:off x="2309793" y="2898061"/>
            <a:ext cx="1444626"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Egress gateway</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0" name="组合 9"/>
          <p:cNvGrpSpPr/>
          <p:nvPr/>
        </p:nvGrpSpPr>
        <p:grpSpPr>
          <a:xfrm>
            <a:off x="1196148" y="3982769"/>
            <a:ext cx="1711582" cy="864856"/>
            <a:chOff x="580445" y="5592914"/>
            <a:chExt cx="587296" cy="284358"/>
          </a:xfrm>
        </p:grpSpPr>
        <p:grpSp>
          <p:nvGrpSpPr>
            <p:cNvPr id="11" name="组合 10"/>
            <p:cNvGrpSpPr/>
            <p:nvPr/>
          </p:nvGrpSpPr>
          <p:grpSpPr>
            <a:xfrm>
              <a:off x="580445" y="5592914"/>
              <a:ext cx="587296" cy="273463"/>
              <a:chOff x="6600056" y="4353447"/>
              <a:chExt cx="1296144" cy="833967"/>
            </a:xfrm>
          </p:grpSpPr>
          <p:cxnSp>
            <p:nvCxnSpPr>
              <p:cNvPr id="13" name="直接连接符 12"/>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a:off x="874093" y="5592914"/>
              <a:ext cx="0" cy="284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5" name="图片 14" descr="接入交换机.png"/>
          <p:cNvPicPr>
            <a:picLocks noChangeAspect="1"/>
          </p:cNvPicPr>
          <p:nvPr/>
        </p:nvPicPr>
        <p:blipFill>
          <a:blip r:embed="rId4" cstate="print"/>
          <a:stretch>
            <a:fillRect/>
          </a:stretch>
        </p:blipFill>
        <p:spPr>
          <a:xfrm>
            <a:off x="1814342" y="3785093"/>
            <a:ext cx="489321" cy="400353"/>
          </a:xfrm>
          <a:prstGeom prst="rect">
            <a:avLst/>
          </a:prstGeom>
        </p:spPr>
      </p:pic>
      <p:pic>
        <p:nvPicPr>
          <p:cNvPr id="16" name="图片 15" descr="云AP蓝.png"/>
          <p:cNvPicPr>
            <a:picLocks noChangeAspect="1"/>
          </p:cNvPicPr>
          <p:nvPr/>
        </p:nvPicPr>
        <p:blipFill>
          <a:blip r:embed="rId5" cstate="print"/>
          <a:stretch>
            <a:fillRect/>
          </a:stretch>
        </p:blipFill>
        <p:spPr>
          <a:xfrm>
            <a:off x="1815306" y="4682506"/>
            <a:ext cx="487634" cy="398973"/>
          </a:xfrm>
          <a:prstGeom prst="rect">
            <a:avLst/>
          </a:prstGeom>
        </p:spPr>
      </p:pic>
      <p:pic>
        <p:nvPicPr>
          <p:cNvPr id="17" name="图片 16" descr="云AP蓝.png"/>
          <p:cNvPicPr>
            <a:picLocks noChangeAspect="1"/>
          </p:cNvPicPr>
          <p:nvPr/>
        </p:nvPicPr>
        <p:blipFill>
          <a:blip r:embed="rId5" cstate="print"/>
          <a:stretch>
            <a:fillRect/>
          </a:stretch>
        </p:blipFill>
        <p:spPr>
          <a:xfrm>
            <a:off x="2738430" y="4682506"/>
            <a:ext cx="487634" cy="398973"/>
          </a:xfrm>
          <a:prstGeom prst="rect">
            <a:avLst/>
          </a:prstGeom>
        </p:spPr>
      </p:pic>
      <p:pic>
        <p:nvPicPr>
          <p:cNvPr id="18" name="图片 17" descr="PC.png"/>
          <p:cNvPicPr>
            <a:picLocks noChangeAspect="1"/>
          </p:cNvPicPr>
          <p:nvPr/>
        </p:nvPicPr>
        <p:blipFill>
          <a:blip r:embed="rId6" cstate="print"/>
          <a:stretch>
            <a:fillRect/>
          </a:stretch>
        </p:blipFill>
        <p:spPr>
          <a:xfrm>
            <a:off x="855545" y="4674992"/>
            <a:ext cx="539063" cy="414000"/>
          </a:xfrm>
          <a:prstGeom prst="rect">
            <a:avLst/>
          </a:prstGeom>
        </p:spPr>
      </p:pic>
      <p:sp>
        <p:nvSpPr>
          <p:cNvPr id="19" name="文本框 18"/>
          <p:cNvSpPr txBox="1"/>
          <p:nvPr/>
        </p:nvSpPr>
        <p:spPr>
          <a:xfrm>
            <a:off x="1849800" y="5088992"/>
            <a:ext cx="404278"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文本框 19"/>
          <p:cNvSpPr txBox="1"/>
          <p:nvPr/>
        </p:nvSpPr>
        <p:spPr>
          <a:xfrm>
            <a:off x="2780108" y="5088992"/>
            <a:ext cx="404278"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26062375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pPr fontAlgn="ctr"/>
            <a:r>
              <a:rPr lang="en-US" altLang="zh-CN" dirty="0" smtClean="0">
                <a:cs typeface="+mn-ea"/>
                <a:sym typeface="Huawei Sans" panose="020C0503030203020204" pitchFamily="34" charset="0"/>
              </a:rPr>
              <a:t>Overall Design Process</a:t>
            </a:r>
            <a:endParaRPr lang="en-US" altLang="zh-CN" dirty="0">
              <a:cs typeface="+mn-ea"/>
              <a:sym typeface="Huawei Sans" panose="020C0503030203020204" pitchFamily="34" charset="0"/>
            </a:endParaRPr>
          </a:p>
        </p:txBody>
      </p:sp>
      <p:sp>
        <p:nvSpPr>
          <p:cNvPr id="32" name="TextBox 303"/>
          <p:cNvSpPr txBox="1"/>
          <p:nvPr/>
        </p:nvSpPr>
        <p:spPr bwMode="gray">
          <a:xfrm>
            <a:off x="1727200" y="1210686"/>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TextBox 303"/>
          <p:cNvSpPr txBox="1"/>
          <p:nvPr/>
        </p:nvSpPr>
        <p:spPr bwMode="gray">
          <a:xfrm>
            <a:off x="1727200" y="2615071"/>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TextBox 303"/>
          <p:cNvSpPr txBox="1"/>
          <p:nvPr/>
        </p:nvSpPr>
        <p:spPr bwMode="gray">
          <a:xfrm>
            <a:off x="1727200" y="4008582"/>
            <a:ext cx="9732963" cy="1440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五边形 35"/>
          <p:cNvSpPr/>
          <p:nvPr/>
        </p:nvSpPr>
        <p:spPr bwMode="gray">
          <a:xfrm>
            <a:off x="2113280" y="1648086"/>
            <a:ext cx="3060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management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燕尾形 36"/>
          <p:cNvSpPr/>
          <p:nvPr/>
        </p:nvSpPr>
        <p:spPr bwMode="gray">
          <a:xfrm>
            <a:off x="5071983"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O&amp;M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燕尾形 47"/>
          <p:cNvSpPr/>
          <p:nvPr/>
        </p:nvSpPr>
        <p:spPr bwMode="gray">
          <a:xfrm>
            <a:off x="8030686"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License scheme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五边形 48"/>
          <p:cNvSpPr/>
          <p:nvPr/>
        </p:nvSpPr>
        <p:spPr bwMode="gray">
          <a:xfrm>
            <a:off x="2113280" y="305247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architecture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燕尾形 49"/>
          <p:cNvSpPr/>
          <p:nvPr/>
        </p:nvSpPr>
        <p:spPr bwMode="gray">
          <a:xfrm>
            <a:off x="4337749"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Networking scheme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燕尾形 50"/>
          <p:cNvSpPr/>
          <p:nvPr/>
        </p:nvSpPr>
        <p:spPr bwMode="gray">
          <a:xfrm>
            <a:off x="6562218"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Reliability</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燕尾形 51"/>
          <p:cNvSpPr/>
          <p:nvPr/>
        </p:nvSpPr>
        <p:spPr bwMode="gray">
          <a:xfrm>
            <a:off x="8786686" y="3052471"/>
            <a:ext cx="2304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WAN interconnection</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五边形 52"/>
          <p:cNvSpPr/>
          <p:nvPr/>
        </p:nvSpPr>
        <p:spPr bwMode="gray">
          <a:xfrm>
            <a:off x="2113280" y="4314711"/>
            <a:ext cx="2304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basic services</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燕尾形 53"/>
          <p:cNvSpPr/>
          <p:nvPr/>
        </p:nvSpPr>
        <p:spPr bwMode="grayWhite">
          <a:xfrm>
            <a:off x="4337749" y="4314711"/>
            <a:ext cx="2304000" cy="360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deployment</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燕尾形 54"/>
          <p:cNvSpPr/>
          <p:nvPr/>
        </p:nvSpPr>
        <p:spPr bwMode="gray">
          <a:xfrm>
            <a:off x="6562218"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WLAN</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燕尾形 57"/>
          <p:cNvSpPr/>
          <p:nvPr/>
        </p:nvSpPr>
        <p:spPr bwMode="gray">
          <a:xfrm>
            <a:off x="8786686"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NAC</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五边形 59"/>
          <p:cNvSpPr/>
          <p:nvPr/>
        </p:nvSpPr>
        <p:spPr bwMode="gray">
          <a:xfrm>
            <a:off x="2113280" y="4782453"/>
            <a:ext cx="272288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VAS and O&amp;M</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TextBox 303"/>
          <p:cNvSpPr txBox="1"/>
          <p:nvPr/>
        </p:nvSpPr>
        <p:spPr bwMode="gray">
          <a:xfrm>
            <a:off x="655638" y="1210686"/>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cs typeface="+mn-ea"/>
              </a:defRPr>
            </a:lvl1pPr>
          </a:lstStyle>
          <a:p>
            <a:r>
              <a:rPr lang="en-US" altLang="zh-CN" dirty="0">
                <a:ea typeface="方正兰亭黑简体" panose="02000000000000000000" pitchFamily="2" charset="-122"/>
                <a:sym typeface="Huawei Sans" panose="020C0503030203020204" pitchFamily="34" charset="0"/>
              </a:rPr>
              <a:t>Overall design</a:t>
            </a:r>
            <a:endParaRPr lang="zh-CN" altLang="en-US" dirty="0">
              <a:ea typeface="方正兰亭黑简体" panose="02000000000000000000" pitchFamily="2" charset="-122"/>
              <a:sym typeface="Huawei Sans" panose="020C0503030203020204" pitchFamily="34" charset="0"/>
            </a:endParaRPr>
          </a:p>
        </p:txBody>
      </p:sp>
      <p:sp>
        <p:nvSpPr>
          <p:cNvPr id="40" name="TextBox 303"/>
          <p:cNvSpPr txBox="1"/>
          <p:nvPr/>
        </p:nvSpPr>
        <p:spPr bwMode="gray">
          <a:xfrm>
            <a:off x="655638" y="2615071"/>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Networking design</a:t>
            </a:r>
          </a:p>
        </p:txBody>
      </p:sp>
      <p:sp>
        <p:nvSpPr>
          <p:cNvPr id="41" name="TextBox 303"/>
          <p:cNvSpPr txBox="1"/>
          <p:nvPr/>
        </p:nvSpPr>
        <p:spPr bwMode="grayWhite">
          <a:xfrm>
            <a:off x="655638" y="4019456"/>
            <a:ext cx="972000" cy="1429126"/>
          </a:xfrm>
          <a:prstGeom prst="rect">
            <a:avLst/>
          </a:prstGeom>
          <a:solidFill>
            <a:schemeClr val="bg1">
              <a:lumMod val="95000"/>
            </a:schemeClr>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rgbClr val="ED6D00"/>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Service design</a:t>
            </a:r>
            <a:endParaRPr lang="zh-CN" altLang="en-US" dirty="0">
              <a:sym typeface="Huawei Sans" panose="020C0503030203020204" pitchFamily="34" charset="0"/>
            </a:endParaRPr>
          </a:p>
        </p:txBody>
      </p:sp>
      <p:cxnSp>
        <p:nvCxnSpPr>
          <p:cNvPr id="42" name="直接箭头连接符 41"/>
          <p:cNvCxnSpPr>
            <a:stCxn id="39" idx="2"/>
            <a:endCxn id="40" idx="0"/>
          </p:cNvCxnSpPr>
          <p:nvPr/>
        </p:nvCxnSpPr>
        <p:spPr bwMode="gray">
          <a:xfrm>
            <a:off x="1141638" y="2445486"/>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a:stCxn id="40" idx="2"/>
            <a:endCxn id="41" idx="0"/>
          </p:cNvCxnSpPr>
          <p:nvPr/>
        </p:nvCxnSpPr>
        <p:spPr bwMode="gray">
          <a:xfrm>
            <a:off x="1141638" y="3849871"/>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21321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bwMode="gray">
          <a:xfrm>
            <a:off x="3198183" y="4110311"/>
            <a:ext cx="1204103" cy="1936577"/>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1" name="直接连接符 50"/>
          <p:cNvCxnSpPr/>
          <p:nvPr/>
        </p:nvCxnSpPr>
        <p:spPr bwMode="gray">
          <a:xfrm>
            <a:off x="3791707" y="3119120"/>
            <a:ext cx="0" cy="127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bwMode="gray">
          <a:xfrm>
            <a:off x="1902526" y="4110311"/>
            <a:ext cx="1204103" cy="1936577"/>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圆角矩形 12"/>
          <p:cNvSpPr/>
          <p:nvPr/>
        </p:nvSpPr>
        <p:spPr bwMode="gray">
          <a:xfrm>
            <a:off x="4488768" y="4110311"/>
            <a:ext cx="1204103" cy="1936577"/>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 name="标题 1"/>
          <p:cNvSpPr>
            <a:spLocks noGrp="1"/>
          </p:cNvSpPr>
          <p:nvPr>
            <p:ph type="title"/>
          </p:nvPr>
        </p:nvSpPr>
        <p:spPr bwMode="gray"/>
        <p:txBody>
          <a:bodyPr>
            <a:normAutofit/>
          </a:bodyPr>
          <a:lstStyle/>
          <a:p>
            <a:pPr fontAlgn="ctr"/>
            <a:r>
              <a:rPr lang="en-US" dirty="0" smtClean="0">
                <a:sym typeface="Huawei Sans" panose="020C0503030203020204" pitchFamily="34" charset="0"/>
              </a:rPr>
              <a:t>Network Deployment and Automated Device Registration</a:t>
            </a:r>
            <a:endParaRPr lang="en-US" altLang="zh-CN" dirty="0">
              <a:cs typeface="+mn-ea"/>
              <a:sym typeface="Huawei Sans" panose="020C0503030203020204" pitchFamily="34"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88479" y="1644693"/>
            <a:ext cx="1046768" cy="595041"/>
          </a:xfrm>
          <a:prstGeom prst="rect">
            <a:avLst/>
          </a:prstGeom>
        </p:spPr>
      </p:pic>
      <p:pic>
        <p:nvPicPr>
          <p:cNvPr id="17"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3566787" y="4281189"/>
            <a:ext cx="446281" cy="365138"/>
          </a:xfrm>
          <a:prstGeom prst="rect">
            <a:avLst/>
          </a:prstGeom>
          <a:noFill/>
        </p:spPr>
      </p:pic>
      <p:pic>
        <p:nvPicPr>
          <p:cNvPr id="26" name="图片 25" descr="云AP蓝.png"/>
          <p:cNvPicPr>
            <a:picLocks noChangeAspect="1"/>
          </p:cNvPicPr>
          <p:nvPr/>
        </p:nvPicPr>
        <p:blipFill>
          <a:blip r:embed="rId5" cstate="print"/>
          <a:stretch>
            <a:fillRect/>
          </a:stretch>
        </p:blipFill>
        <p:spPr bwMode="gray">
          <a:xfrm>
            <a:off x="3361083" y="5698073"/>
            <a:ext cx="360000" cy="294545"/>
          </a:xfrm>
          <a:prstGeom prst="rect">
            <a:avLst/>
          </a:prstGeom>
        </p:spPr>
      </p:pic>
      <p:pic>
        <p:nvPicPr>
          <p:cNvPr id="32" name="图片 87" descr="汇聚交换机.png"/>
          <p:cNvPicPr>
            <a:picLocks noChangeAspect="1"/>
          </p:cNvPicPr>
          <p:nvPr/>
        </p:nvPicPr>
        <p:blipFill>
          <a:blip r:embed="rId6" cstate="print"/>
          <a:stretch>
            <a:fillRect/>
          </a:stretch>
        </p:blipFill>
        <p:spPr bwMode="gray">
          <a:xfrm>
            <a:off x="3591927" y="4977840"/>
            <a:ext cx="396000" cy="324000"/>
          </a:xfrm>
          <a:prstGeom prst="rect">
            <a:avLst/>
          </a:prstGeom>
        </p:spPr>
      </p:pic>
      <p:cxnSp>
        <p:nvCxnSpPr>
          <p:cNvPr id="34" name="直接连接符 33"/>
          <p:cNvCxnSpPr/>
          <p:nvPr/>
        </p:nvCxnSpPr>
        <p:spPr bwMode="gray">
          <a:xfrm flipH="1">
            <a:off x="3788600" y="4646327"/>
            <a:ext cx="0" cy="33151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2" idx="2"/>
            <a:endCxn id="26" idx="0"/>
          </p:cNvCxnSpPr>
          <p:nvPr/>
        </p:nvCxnSpPr>
        <p:spPr bwMode="gray">
          <a:xfrm flipH="1">
            <a:off x="3541083" y="5301840"/>
            <a:ext cx="248844" cy="39623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42" name="图片 41" descr="云AP蓝.png"/>
          <p:cNvPicPr>
            <a:picLocks noChangeAspect="1"/>
          </p:cNvPicPr>
          <p:nvPr/>
        </p:nvPicPr>
        <p:blipFill>
          <a:blip r:embed="rId5" cstate="print"/>
          <a:stretch>
            <a:fillRect/>
          </a:stretch>
        </p:blipFill>
        <p:spPr bwMode="gray">
          <a:xfrm>
            <a:off x="3870614" y="5691759"/>
            <a:ext cx="360000" cy="294545"/>
          </a:xfrm>
          <a:prstGeom prst="rect">
            <a:avLst/>
          </a:prstGeom>
        </p:spPr>
      </p:pic>
      <p:cxnSp>
        <p:nvCxnSpPr>
          <p:cNvPr id="43" name="直接连接符 42"/>
          <p:cNvCxnSpPr>
            <a:stCxn id="32" idx="2"/>
            <a:endCxn id="42" idx="0"/>
          </p:cNvCxnSpPr>
          <p:nvPr/>
        </p:nvCxnSpPr>
        <p:spPr bwMode="gray">
          <a:xfrm>
            <a:off x="3789927" y="5301840"/>
            <a:ext cx="260687" cy="38991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3" name="图片 62" descr="云AP蓝.png"/>
          <p:cNvPicPr>
            <a:picLocks noChangeAspect="1"/>
          </p:cNvPicPr>
          <p:nvPr/>
        </p:nvPicPr>
        <p:blipFill>
          <a:blip r:embed="rId5" cstate="print"/>
          <a:stretch>
            <a:fillRect/>
          </a:stretch>
        </p:blipFill>
        <p:spPr bwMode="gray">
          <a:xfrm>
            <a:off x="4569056" y="5682303"/>
            <a:ext cx="360000" cy="294545"/>
          </a:xfrm>
          <a:prstGeom prst="rect">
            <a:avLst/>
          </a:prstGeom>
        </p:spPr>
      </p:pic>
      <p:pic>
        <p:nvPicPr>
          <p:cNvPr id="64" name="图片 87" descr="汇聚交换机.png"/>
          <p:cNvPicPr>
            <a:picLocks noChangeAspect="1"/>
          </p:cNvPicPr>
          <p:nvPr/>
        </p:nvPicPr>
        <p:blipFill>
          <a:blip r:embed="rId6" cstate="print"/>
          <a:stretch>
            <a:fillRect/>
          </a:stretch>
        </p:blipFill>
        <p:spPr bwMode="gray">
          <a:xfrm>
            <a:off x="4813980" y="4962070"/>
            <a:ext cx="396000" cy="324000"/>
          </a:xfrm>
          <a:prstGeom prst="rect">
            <a:avLst/>
          </a:prstGeom>
        </p:spPr>
      </p:pic>
      <p:cxnSp>
        <p:nvCxnSpPr>
          <p:cNvPr id="66" name="直接连接符 65"/>
          <p:cNvCxnSpPr>
            <a:stCxn id="64" idx="2"/>
            <a:endCxn id="63" idx="0"/>
          </p:cNvCxnSpPr>
          <p:nvPr/>
        </p:nvCxnSpPr>
        <p:spPr bwMode="gray">
          <a:xfrm flipH="1">
            <a:off x="4749056" y="5286070"/>
            <a:ext cx="262924" cy="39623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7" name="图片 66" descr="云AP蓝.png"/>
          <p:cNvPicPr>
            <a:picLocks noChangeAspect="1"/>
          </p:cNvPicPr>
          <p:nvPr/>
        </p:nvPicPr>
        <p:blipFill>
          <a:blip r:embed="rId5" cstate="print"/>
          <a:stretch>
            <a:fillRect/>
          </a:stretch>
        </p:blipFill>
        <p:spPr bwMode="gray">
          <a:xfrm>
            <a:off x="5098907" y="5675989"/>
            <a:ext cx="360000" cy="294545"/>
          </a:xfrm>
          <a:prstGeom prst="rect">
            <a:avLst/>
          </a:prstGeom>
        </p:spPr>
      </p:pic>
      <p:cxnSp>
        <p:nvCxnSpPr>
          <p:cNvPr id="68" name="直接连接符 67"/>
          <p:cNvCxnSpPr>
            <a:stCxn id="64" idx="2"/>
            <a:endCxn id="67" idx="0"/>
          </p:cNvCxnSpPr>
          <p:nvPr/>
        </p:nvCxnSpPr>
        <p:spPr bwMode="gray">
          <a:xfrm>
            <a:off x="5011980" y="5286070"/>
            <a:ext cx="266927" cy="38991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圆角矩形 76"/>
          <p:cNvSpPr/>
          <p:nvPr/>
        </p:nvSpPr>
        <p:spPr bwMode="gray">
          <a:xfrm>
            <a:off x="4228701" y="1392923"/>
            <a:ext cx="1482592" cy="1211897"/>
          </a:xfrm>
          <a:prstGeom prst="roundRect">
            <a:avLst>
              <a:gd name="adj" fmla="val 4800"/>
            </a:avLst>
          </a:prstGeom>
          <a:solidFill>
            <a:schemeClr val="bg1">
              <a:lumMod val="95000"/>
            </a:schemeClr>
          </a:solidFill>
          <a:ln w="12700">
            <a:no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defRPr/>
            </a:pPr>
            <a:endParaRPr lang="en-US" altLang="zh-CN" kern="0" dirty="0" smtClean="0">
              <a:solidFill>
                <a:srgbClr val="99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1" name="图片 80" descr="交换机.png"/>
          <p:cNvPicPr>
            <a:picLocks noChangeAspect="1"/>
          </p:cNvPicPr>
          <p:nvPr/>
        </p:nvPicPr>
        <p:blipFill>
          <a:blip r:embed="rId7" cstate="print"/>
          <a:stretch>
            <a:fillRect/>
          </a:stretch>
        </p:blipFill>
        <p:spPr bwMode="gray">
          <a:xfrm>
            <a:off x="4680677" y="1661828"/>
            <a:ext cx="496757" cy="406437"/>
          </a:xfrm>
          <a:prstGeom prst="rect">
            <a:avLst/>
          </a:prstGeom>
        </p:spPr>
      </p:pic>
      <p:sp>
        <p:nvSpPr>
          <p:cNvPr id="82" name="TextBox 183"/>
          <p:cNvSpPr txBox="1"/>
          <p:nvPr/>
        </p:nvSpPr>
        <p:spPr bwMode="gray">
          <a:xfrm>
            <a:off x="4209651" y="2108449"/>
            <a:ext cx="1482592" cy="461665"/>
          </a:xfrm>
          <a:prstGeom prst="rect">
            <a:avLst/>
          </a:prstGeom>
          <a:noFill/>
        </p:spPr>
        <p:txBody>
          <a:bodyPr wrap="square" rtlCol="0">
            <a:spAutoFit/>
          </a:bodyPr>
          <a:lstStyle/>
          <a:p>
            <a:pPr algn="ctr" defTabSz="914400" fontAlgn="ctr">
              <a:spcBef>
                <a:spcPct val="0"/>
              </a:spcBef>
              <a:spcAft>
                <a:spcPct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Huawei registration center</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5" name="图片 84" descr="管理型无线虚链路-蓝.png"/>
          <p:cNvPicPr>
            <a:picLocks noChangeAspect="1"/>
          </p:cNvPicPr>
          <p:nvPr/>
        </p:nvPicPr>
        <p:blipFill>
          <a:blip r:embed="rId8" cstate="print"/>
          <a:stretch>
            <a:fillRect/>
          </a:stretch>
        </p:blipFill>
        <p:spPr bwMode="gray">
          <a:xfrm>
            <a:off x="914396" y="4862998"/>
            <a:ext cx="490909" cy="401945"/>
          </a:xfrm>
          <a:prstGeom prst="rect">
            <a:avLst/>
          </a:prstGeom>
        </p:spPr>
      </p:pic>
      <p:sp>
        <p:nvSpPr>
          <p:cNvPr id="86" name="TextBox 91"/>
          <p:cNvSpPr txBox="1">
            <a:spLocks noChangeArrowheads="1"/>
          </p:cNvSpPr>
          <p:nvPr/>
        </p:nvSpPr>
        <p:spPr bwMode="gray">
          <a:xfrm>
            <a:off x="504411" y="5358806"/>
            <a:ext cx="1310878" cy="738664"/>
          </a:xfrm>
          <a:prstGeom prst="rect">
            <a:avLst/>
          </a:prstGeom>
          <a:noFill/>
          <a:ln w="9525">
            <a:noFill/>
            <a:miter lim="800000"/>
            <a:headEnd/>
            <a:tailEnd/>
          </a:ln>
        </p:spPr>
        <p:txBody>
          <a:bodyPr wrap="square">
            <a:spAutoFit/>
          </a:bodyPr>
          <a:lstStyle/>
          <a:p>
            <a:pPr algn="ctr" defTabSz="914400" fontAlgn="ctr">
              <a:spcBef>
                <a:spcPct val="0"/>
              </a:spcBef>
              <a:spcAft>
                <a:spcPct val="0"/>
              </a:spcAft>
            </a:pP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On-site deployment personnel</a:t>
            </a:r>
            <a:endParaRPr lang="en-US" altLang="zh-CN" sz="140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 name="TextBox 91"/>
          <p:cNvSpPr txBox="1">
            <a:spLocks noChangeArrowheads="1"/>
          </p:cNvSpPr>
          <p:nvPr/>
        </p:nvSpPr>
        <p:spPr bwMode="gray">
          <a:xfrm>
            <a:off x="397515" y="2041393"/>
            <a:ext cx="1524670" cy="523220"/>
          </a:xfrm>
          <a:prstGeom prst="rect">
            <a:avLst/>
          </a:prstGeom>
          <a:noFill/>
          <a:ln w="9525">
            <a:noFill/>
            <a:miter lim="800000"/>
            <a:headEnd/>
            <a:tailEnd/>
          </a:ln>
        </p:spPr>
        <p:txBody>
          <a:bodyPr wrap="square">
            <a:spAutoFit/>
          </a:bodyPr>
          <a:lstStyle/>
          <a:p>
            <a:pPr algn="ctr" defTabSz="914400" fontAlgn="base">
              <a:spcBef>
                <a:spcPct val="0"/>
              </a:spcBef>
              <a:spcAft>
                <a:spcPct val="0"/>
              </a:spcAft>
            </a:pP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MSP/Tenant administrator</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8" name="图片 87" descr="交换机.png"/>
          <p:cNvPicPr>
            <a:picLocks noChangeAspect="1"/>
          </p:cNvPicPr>
          <p:nvPr/>
        </p:nvPicPr>
        <p:blipFill>
          <a:blip r:embed="rId9" cstate="print"/>
          <a:stretch>
            <a:fillRect/>
          </a:stretch>
        </p:blipFill>
        <p:spPr bwMode="gray">
          <a:xfrm>
            <a:off x="914396" y="1568927"/>
            <a:ext cx="490909" cy="401652"/>
          </a:xfrm>
          <a:prstGeom prst="rect">
            <a:avLst/>
          </a:prstGeom>
        </p:spPr>
      </p:pic>
      <p:cxnSp>
        <p:nvCxnSpPr>
          <p:cNvPr id="89" name="直接连接符 88"/>
          <p:cNvCxnSpPr/>
          <p:nvPr/>
        </p:nvCxnSpPr>
        <p:spPr bwMode="gray">
          <a:xfrm>
            <a:off x="489505" y="2730084"/>
            <a:ext cx="5363735"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bwMode="gray">
          <a:xfrm>
            <a:off x="489505" y="3991270"/>
            <a:ext cx="5363735"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p:nvPr/>
        </p:nvCxnSpPr>
        <p:spPr bwMode="gray">
          <a:xfrm>
            <a:off x="1443237" y="1824196"/>
            <a:ext cx="1331843" cy="0"/>
          </a:xfrm>
          <a:prstGeom prst="straightConnector1">
            <a:avLst/>
          </a:prstGeom>
          <a:ln w="12700">
            <a:solidFill>
              <a:srgbClr val="C7000B"/>
            </a:solidFill>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p:cNvCxnSpPr/>
          <p:nvPr/>
        </p:nvCxnSpPr>
        <p:spPr bwMode="gray">
          <a:xfrm>
            <a:off x="1429850" y="4977840"/>
            <a:ext cx="432000" cy="0"/>
          </a:xfrm>
          <a:prstGeom prst="straightConnector1">
            <a:avLst/>
          </a:prstGeom>
          <a:ln w="12700">
            <a:solidFill>
              <a:srgbClr val="C7000B"/>
            </a:solidFill>
            <a:tailEnd type="triangle"/>
          </a:ln>
        </p:spPr>
        <p:style>
          <a:lnRef idx="1">
            <a:schemeClr val="accent1"/>
          </a:lnRef>
          <a:fillRef idx="0">
            <a:schemeClr val="accent1"/>
          </a:fillRef>
          <a:effectRef idx="0">
            <a:schemeClr val="accent1"/>
          </a:effectRef>
          <a:fontRef idx="minor">
            <a:schemeClr val="tx1"/>
          </a:fontRef>
        </p:style>
      </p:cxnSp>
      <p:sp>
        <p:nvSpPr>
          <p:cNvPr id="102" name="内容占位符 2"/>
          <p:cNvSpPr txBox="1">
            <a:spLocks/>
          </p:cNvSpPr>
          <p:nvPr/>
        </p:nvSpPr>
        <p:spPr bwMode="gray">
          <a:xfrm>
            <a:off x="6102084" y="939800"/>
            <a:ext cx="5647003" cy="5237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spAutoFit/>
          </a:bodyPr>
          <a:lst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1800" baseline="0">
                <a:solidFill>
                  <a:schemeClr val="tx2"/>
                </a:solidFill>
                <a:latin typeface="Arial" panose="020B0503020204020204" pitchFamily="34" charset="-122"/>
                <a:ea typeface="微软雅黑" panose="020B0503020204020204" pitchFamily="34"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sz="1600" baseline="0">
                <a:solidFill>
                  <a:schemeClr val="tx2"/>
                </a:solidFill>
                <a:latin typeface="Arial" panose="020B0503020204020204" pitchFamily="34" charset="-122"/>
                <a:ea typeface="微软雅黑" panose="020B0503020204020204" pitchFamily="34" charset="-122"/>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400" baseline="0">
                <a:solidFill>
                  <a:schemeClr val="tx2"/>
                </a:solidFill>
                <a:latin typeface="Arial" panose="020B0503020204020204" pitchFamily="34" charset="-122"/>
                <a:ea typeface="微软雅黑" panose="020B0503020204020204" pitchFamily="34" charset="-122"/>
                <a:cs typeface="+mn-cs"/>
              </a:defRPr>
            </a:lvl3pPr>
            <a:lvl4pPr marL="1600200" indent="-228600" algn="l" rtl="0" eaLnBrk="0" fontAlgn="base" hangingPunct="0">
              <a:lnSpc>
                <a:spcPct val="140000"/>
              </a:lnSpc>
              <a:spcBef>
                <a:spcPct val="0"/>
              </a:spcBef>
              <a:spcAft>
                <a:spcPct val="0"/>
              </a:spcAft>
              <a:buChar char="–"/>
              <a:defRPr sz="1200" baseline="0">
                <a:solidFill>
                  <a:schemeClr val="tx2"/>
                </a:solidFill>
                <a:latin typeface="Arial" panose="020B0503020204020204" pitchFamily="34" charset="-122"/>
                <a:ea typeface="微软雅黑" panose="020B0503020204020204" pitchFamily="34" charset="-122"/>
                <a:cs typeface="+mn-cs"/>
              </a:defRPr>
            </a:lvl4pPr>
            <a:lvl5pPr marL="2057400" indent="-228600" algn="l" rtl="0" eaLnBrk="0" fontAlgn="base" hangingPunct="0">
              <a:lnSpc>
                <a:spcPct val="140000"/>
              </a:lnSpc>
              <a:spcBef>
                <a:spcPct val="0"/>
              </a:spcBef>
              <a:spcAft>
                <a:spcPct val="0"/>
              </a:spcAft>
              <a:buFont typeface="Arial" pitchFamily="34" charset="0"/>
              <a:buChar char="~"/>
              <a:defRPr sz="1000" baseline="0">
                <a:solidFill>
                  <a:schemeClr val="tx2"/>
                </a:solidFill>
                <a:latin typeface="Arial" panose="020B0503020204020204" pitchFamily="34" charset="-122"/>
                <a:ea typeface="微软雅黑" panose="020B0503020204020204" pitchFamily="34" charset="-122"/>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Arial"/>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Arial"/>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Arial"/>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Arial"/>
                <a:ea typeface="+mn-ea"/>
                <a:cs typeface="+mn-cs"/>
              </a:defRPr>
            </a:lvl9pPr>
          </a:lstStyle>
          <a:p>
            <a:pPr marL="0" lvl="1" indent="0" defTabSz="914400" eaLnBrk="1" fontAlgn="ctr">
              <a:buSzPct val="100000"/>
              <a:buFont typeface="Wingdings" pitchFamily="2" charset="2"/>
              <a:buNone/>
              <a:defRPr/>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Automated network deployment</a:t>
            </a:r>
          </a:p>
          <a:p>
            <a:pPr marL="284400" indent="-284400" eaLnBrk="1" fontAlgn="ctr" hangingPunct="1">
              <a:spcAft>
                <a:spcPts val="300"/>
              </a:spcAft>
              <a:buClrTx/>
              <a:buSzPct val="100000"/>
              <a:buFont typeface="Arial" panose="020B0604020202020204" pitchFamily="34" charset="0"/>
              <a:buChar char="•"/>
              <a:defRPr/>
            </a:pPr>
            <a:r>
              <a:rPr lang="en-US" altLang="zh-CN" sz="13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Huawei's Cloud-Managed Network Solution supports device plug-and-play. If the following prerequisites are met, a device can automatically connect to a given cloud management platform after being powered on and obtain complete service configurations from the platform, achieving device plug-and-play and fast service provisioning.</a:t>
            </a:r>
          </a:p>
          <a:p>
            <a:pPr marL="0" indent="0" defTabSz="914400" eaLnBrk="1" fontAlgn="ctr">
              <a:buClrTx/>
              <a:buSzPct val="100000"/>
              <a:buFont typeface="Wingdings" pitchFamily="2" charset="2"/>
              <a:buNone/>
              <a:defRPr/>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Prerequisites for implementing device plug-and-play</a:t>
            </a:r>
            <a:endParaRPr lang="en-US" altLang="zh-CN" sz="1400" b="1" kern="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4400" indent="-284400" eaLnBrk="1" fontAlgn="ctr" hangingPunct="1">
              <a:spcAft>
                <a:spcPts val="300"/>
              </a:spcAft>
              <a:buClrTx/>
              <a:buSzPct val="100000"/>
              <a:buFont typeface="Arial" panose="020B0604020202020204" pitchFamily="34" charset="0"/>
              <a:buChar char="•"/>
              <a:defRPr/>
            </a:pPr>
            <a:r>
              <a:rPr lang="en-US" sz="13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administrator has registered the device ESN on the cloud management platform (by scanning the barcode or manually entering the ESN) and bound a valid license authorization package to the device.</a:t>
            </a:r>
            <a:endParaRPr lang="en-US" altLang="zh-CN" sz="13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eaLnBrk="1" fontAlgn="ctr" hangingPunct="1">
              <a:spcAft>
                <a:spcPts val="300"/>
              </a:spcAft>
              <a:buClrTx/>
              <a:buSzPct val="100000"/>
              <a:buFont typeface="Arial" panose="020B0604020202020204" pitchFamily="34" charset="0"/>
              <a:buChar char="•"/>
              <a:defRPr/>
            </a:pPr>
            <a:r>
              <a:rPr lang="en-US" sz="13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administrator has pre-configured the device or device group offline on the </a:t>
            </a:r>
            <a:r>
              <a:rPr lang="en-US" altLang="zh-CN" sz="13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cloud management platform.</a:t>
            </a:r>
          </a:p>
          <a:p>
            <a:pPr marL="284400" indent="-284400" eaLnBrk="1" fontAlgn="ctr" hangingPunct="1">
              <a:spcAft>
                <a:spcPts val="300"/>
              </a:spcAft>
              <a:buClrTx/>
              <a:buSzPct val="100000"/>
              <a:buFont typeface="Arial" panose="020B0604020202020204" pitchFamily="34" charset="0"/>
              <a:buChar char="•"/>
              <a:defRPr/>
            </a:pPr>
            <a:r>
              <a:rPr lang="en-US" sz="13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device has obtained a valid IP address and DNS service through the DHCP server (another cloud managed device or deployed by the customer), and the IP address can be used to communicate with the Internet.</a:t>
            </a:r>
            <a:endParaRPr lang="en-US" altLang="zh-CN" sz="13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Group 165"/>
          <p:cNvGrpSpPr/>
          <p:nvPr/>
        </p:nvGrpSpPr>
        <p:grpSpPr bwMode="gray">
          <a:xfrm rot="10800000">
            <a:off x="2643077" y="3683510"/>
            <a:ext cx="2297262" cy="668270"/>
            <a:chOff x="-1233037" y="914446"/>
            <a:chExt cx="1573823" cy="778776"/>
          </a:xfrm>
        </p:grpSpPr>
        <p:cxnSp>
          <p:nvCxnSpPr>
            <p:cNvPr id="48"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2" name="任意多边形 51"/>
          <p:cNvSpPr/>
          <p:nvPr/>
        </p:nvSpPr>
        <p:spPr bwMode="gray">
          <a:xfrm>
            <a:off x="3277177" y="2917925"/>
            <a:ext cx="1145002" cy="76558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4" name="图片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4788840" y="4281189"/>
            <a:ext cx="446281" cy="365139"/>
          </a:xfrm>
          <a:prstGeom prst="rect">
            <a:avLst/>
          </a:prstGeom>
        </p:spPr>
      </p:pic>
      <p:cxnSp>
        <p:nvCxnSpPr>
          <p:cNvPr id="55" name="直接连接符 54"/>
          <p:cNvCxnSpPr/>
          <p:nvPr/>
        </p:nvCxnSpPr>
        <p:spPr bwMode="gray">
          <a:xfrm flipH="1">
            <a:off x="5011980" y="4648814"/>
            <a:ext cx="0" cy="31325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7" name="图片 56" descr="云AP蓝.png"/>
          <p:cNvPicPr>
            <a:picLocks noChangeAspect="1"/>
          </p:cNvPicPr>
          <p:nvPr/>
        </p:nvPicPr>
        <p:blipFill>
          <a:blip r:embed="rId5" cstate="print"/>
          <a:stretch>
            <a:fillRect/>
          </a:stretch>
        </p:blipFill>
        <p:spPr bwMode="gray">
          <a:xfrm>
            <a:off x="2329134" y="4281176"/>
            <a:ext cx="445946" cy="364865"/>
          </a:xfrm>
          <a:prstGeom prst="rect">
            <a:avLst/>
          </a:prstGeom>
        </p:spPr>
      </p:pic>
      <p:cxnSp>
        <p:nvCxnSpPr>
          <p:cNvPr id="39" name="Straight Connector 164"/>
          <p:cNvCxnSpPr/>
          <p:nvPr/>
        </p:nvCxnSpPr>
        <p:spPr bwMode="gray">
          <a:xfrm>
            <a:off x="3788600" y="1865046"/>
            <a:ext cx="853680"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12964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sym typeface="Huawei Sans" panose="020C0503030203020204" pitchFamily="34" charset="0"/>
              </a:rPr>
              <a:t>Device Registration</a:t>
            </a:r>
            <a:endParaRPr lang="en-US" altLang="zh-CN" dirty="0">
              <a:cs typeface="+mn-ea"/>
              <a:sym typeface="Huawei Sans" panose="020C0503030203020204" pitchFamily="34" charset="0"/>
            </a:endParaRPr>
          </a:p>
        </p:txBody>
      </p:sp>
      <p:graphicFrame>
        <p:nvGraphicFramePr>
          <p:cNvPr id="49" name="表格 48"/>
          <p:cNvGraphicFramePr>
            <a:graphicFrameLocks noGrp="1"/>
          </p:cNvGraphicFramePr>
          <p:nvPr>
            <p:extLst>
              <p:ext uri="{D42A27DB-BD31-4B8C-83A1-F6EECF244321}">
                <p14:modId xmlns:p14="http://schemas.microsoft.com/office/powerpoint/2010/main" val="3045983791"/>
              </p:ext>
            </p:extLst>
          </p:nvPr>
        </p:nvGraphicFramePr>
        <p:xfrm>
          <a:off x="728297" y="2158250"/>
          <a:ext cx="10735406" cy="2458180"/>
        </p:xfrm>
        <a:graphic>
          <a:graphicData uri="http://schemas.openxmlformats.org/drawingml/2006/table">
            <a:tbl>
              <a:tblPr/>
              <a:tblGrid>
                <a:gridCol w="1052880"/>
                <a:gridCol w="1758605"/>
                <a:gridCol w="1958714"/>
                <a:gridCol w="1744902"/>
                <a:gridCol w="1419225"/>
                <a:gridCol w="1011952"/>
                <a:gridCol w="1789128"/>
              </a:tblGrid>
              <a:tr h="388004">
                <a:tc rowSpan="2">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Device</a:t>
                      </a:r>
                      <a:endParaRPr lang="en-US" altLang="zh-CN" sz="1400" b="1" i="0" u="none" strike="noStrike"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6">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Registration Mode</a:t>
                      </a:r>
                      <a:endParaRPr lang="en-US" altLang="zh-CN" sz="1400" b="1" i="0" u="none" strike="noStrike"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algn="ctr" fontAlgn="ctr"/>
                      <a:endParaRPr lang="zh-CN" altLang="en-US" sz="1400" b="1" i="0" u="none" strike="noStrike" dirty="0">
                        <a:solidFill>
                          <a:srgbClr val="000000"/>
                        </a:solidFill>
                        <a:latin typeface="Arial"/>
                      </a:endParaRPr>
                    </a:p>
                  </a:txBody>
                  <a:tcPr marL="9279" marR="9279" marT="92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r>
              <a:tr h="388004">
                <a:tc vMerge="1">
                  <a:txBody>
                    <a:bodyPr/>
                    <a:lstStyle/>
                    <a:p>
                      <a:endParaRPr lang="zh-CN" altLang="en-US"/>
                    </a:p>
                  </a:txBody>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Registration Center</a:t>
                      </a:r>
                      <a:endParaRPr lang="en-US" sz="1400" b="1" i="0" u="none" strike="noStrike"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DHCP Option</a:t>
                      </a:r>
                      <a:endPar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USB Flash Drive</a:t>
                      </a:r>
                      <a:endParaRPr lang="en-US" sz="1400" b="1" i="0" u="none" strike="noStrike"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Mobile</a:t>
                      </a:r>
                      <a:r>
                        <a:rPr lang="en-US" sz="1400" b="1" baseline="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App</a:t>
                      </a:r>
                      <a:endParaRPr lang="en-US" altLang="zh-CN" sz="1400" b="1" i="0" u="none" strike="noStrike"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Web/CLI</a:t>
                      </a:r>
                      <a:endParaRPr lang="en-US" sz="1400" b="1" i="0" u="none" strike="noStrike"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Email</a:t>
                      </a:r>
                      <a:endParaRPr lang="en-US" sz="1400" b="1" i="0" u="none" strike="noStrike"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88004">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b="0" i="0" u="none" strike="noStrike"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endParaRPr lang="en-US" altLang="zh-CN" sz="1400" b="0" i="0" u="none" strike="noStrike"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indent="0" algn="ctr" defTabSz="931529" rtl="0" eaLnBrk="1" fontAlgn="ctr" latinLnBrk="0" hangingPunct="1">
                        <a:lnSpc>
                          <a:spcPct val="100000"/>
                        </a:lnSpc>
                        <a:spcBef>
                          <a:spcPts val="0"/>
                        </a:spcBef>
                        <a:spcAft>
                          <a:spcPts val="0"/>
                        </a:spcAft>
                        <a:buClrTx/>
                        <a:buSzTx/>
                        <a:buFontTx/>
                        <a:buNone/>
                        <a:tabLst/>
                        <a:defRPr/>
                      </a:pPr>
                      <a:r>
                        <a:rPr lang="en-US" sz="14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4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endParaRPr lang="en-US" altLang="zh-CN" sz="1400" b="0" i="0" u="none" strike="noStrike"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88004">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a:t>
                      </a:r>
                      <a:r>
                        <a:rPr lang="en-US" altLang="zh-CN"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irewall</a:t>
                      </a:r>
                      <a:endParaRPr lang="en-US" altLang="zh-CN" sz="1400" b="0" i="0" u="none" strike="noStrike"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4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endParaRPr lang="en-US" altLang="zh-CN" sz="1400" b="0" i="0" u="none" strike="noStrike"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indent="0" algn="ctr" defTabSz="931529" rtl="0" eaLnBrk="1" fontAlgn="ctr" latinLnBrk="0" hangingPunct="1">
                        <a:lnSpc>
                          <a:spcPct val="100000"/>
                        </a:lnSpc>
                        <a:spcBef>
                          <a:spcPts val="0"/>
                        </a:spcBef>
                        <a:spcAft>
                          <a:spcPts val="0"/>
                        </a:spcAft>
                        <a:buClrTx/>
                        <a:buSzTx/>
                        <a:buFontTx/>
                        <a:buNone/>
                        <a:tabLst/>
                        <a:defRPr/>
                      </a:pPr>
                      <a:r>
                        <a:rPr lang="en-US" sz="14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endParaRPr lang="en-US" altLang="zh-CN" sz="1400" b="0" i="0" u="none" strike="noStrike"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4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endParaRPr lang="en-US" altLang="zh-CN" sz="1400" b="0" i="0" u="none" strike="noStrike"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88004">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Switch</a:t>
                      </a:r>
                      <a:endParaRPr lang="en-US" altLang="zh-CN" sz="1400" b="0" i="0" u="none" strike="noStrike"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endParaRPr lang="en-US" altLang="zh-CN" sz="1400" b="0" i="0" u="none" strike="noStrike"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endParaRPr lang="en-US" altLang="zh-CN" sz="1400" b="0" i="0" u="none" strike="noStrike"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indent="0" algn="ctr" defTabSz="931529" rtl="0" eaLnBrk="1" fontAlgn="ctr" latinLnBrk="0" hangingPunct="1">
                        <a:lnSpc>
                          <a:spcPct val="100000"/>
                        </a:lnSpc>
                        <a:spcBef>
                          <a:spcPts val="0"/>
                        </a:spcBef>
                        <a:spcAft>
                          <a:spcPts val="0"/>
                        </a:spcAft>
                        <a:buClrTx/>
                        <a:buSzTx/>
                        <a:buFontTx/>
                        <a:buNone/>
                        <a:tabLst/>
                        <a:defRPr/>
                      </a:pPr>
                      <a:r>
                        <a:rPr lang="en-US" sz="14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indent="0" algn="ctr" defTabSz="931529" rtl="0" eaLnBrk="1" fontAlgn="ctr" latinLnBrk="0" hangingPunct="1">
                        <a:lnSpc>
                          <a:spcPct val="100000"/>
                        </a:lnSpc>
                        <a:spcBef>
                          <a:spcPts val="0"/>
                        </a:spcBef>
                        <a:spcAft>
                          <a:spcPts val="0"/>
                        </a:spcAft>
                        <a:buClrTx/>
                        <a:buSzTx/>
                        <a:buFontTx/>
                        <a:buNone/>
                        <a:tabLst/>
                        <a:defRPr/>
                      </a:pPr>
                      <a:endParaRPr lang="en-US" altLang="zh-CN" sz="1400" b="0" i="0" u="none" strike="noStrike"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88004">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400" b="0" i="0" u="none" strike="noStrike"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4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4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endParaRPr lang="en-US" altLang="zh-CN" sz="1400" b="0" i="0" u="none" strike="noStrike"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4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51" name="内容占位符 2"/>
          <p:cNvSpPr txBox="1">
            <a:spLocks/>
          </p:cNvSpPr>
          <p:nvPr/>
        </p:nvSpPr>
        <p:spPr bwMode="auto">
          <a:xfrm>
            <a:off x="455613" y="1010042"/>
            <a:ext cx="11293475" cy="779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defPPr>
              <a:defRPr lang="en-US"/>
            </a:defPPr>
            <a:lvl1pPr marL="342900" marR="0" lvl="0" indent="-342900" defTabSz="914400" eaLnBrk="0" fontAlgn="base" hangingPunct="0">
              <a:lnSpc>
                <a:spcPct val="140000"/>
              </a:lnSpc>
              <a:spcBef>
                <a:spcPct val="0"/>
              </a:spcBef>
              <a:spcAft>
                <a:spcPct val="0"/>
              </a:spcAft>
              <a:buClr>
                <a:srgbClr val="777777"/>
              </a:buClr>
              <a:buSzPct val="60000"/>
              <a:buFont typeface="Wingdings" pitchFamily="2" charset="2"/>
              <a:buNone/>
              <a:tabLst/>
              <a:defRPr kumimoji="0" sz="1400" b="1" i="0" u="none" strike="noStrike" kern="0" cap="none" spc="0" normalizeH="0" baseline="0">
                <a:ln>
                  <a:noFill/>
                </a:ln>
                <a:solidFill>
                  <a:srgbClr val="000000"/>
                </a:solidFill>
                <a:effectLst/>
                <a:uLnTx/>
                <a:uFillTx/>
              </a:defRPr>
            </a:lvl1pPr>
            <a:lvl2pPr marL="0" marR="0" lvl="1" indent="0" defTabSz="914400" eaLnBrk="0" fontAlgn="base" hangingPunct="0">
              <a:lnSpc>
                <a:spcPct val="140000"/>
              </a:lnSpc>
              <a:spcBef>
                <a:spcPct val="0"/>
              </a:spcBef>
              <a:spcAft>
                <a:spcPct val="0"/>
              </a:spcAft>
              <a:buClrTx/>
              <a:buSzPct val="100000"/>
              <a:buFont typeface="Wingdings" pitchFamily="2" charset="2"/>
              <a:buNone/>
              <a:tabLst/>
              <a:defRPr kumimoji="0" sz="1400" b="0" i="0" u="none" strike="noStrike" kern="0" cap="none" spc="0" normalizeH="0" baseline="0">
                <a:ln>
                  <a:noFill/>
                </a:ln>
                <a:solidFill>
                  <a:srgbClr val="000000"/>
                </a:solidFill>
                <a:effectLst/>
                <a:uLnTx/>
                <a:uFillTx/>
              </a:defRPr>
            </a:lvl2pPr>
            <a:lvl3pPr marL="1143000" indent="-228600" eaLnBrk="0" fontAlgn="base" hangingPunct="0">
              <a:lnSpc>
                <a:spcPct val="140000"/>
              </a:lnSpc>
              <a:spcBef>
                <a:spcPct val="0"/>
              </a:spcBef>
              <a:spcAft>
                <a:spcPct val="0"/>
              </a:spcAft>
              <a:buSzPct val="50000"/>
              <a:buFont typeface="Wingdings" pitchFamily="2" charset="2"/>
              <a:buChar char="n"/>
              <a:defRPr sz="1400" baseline="0">
                <a:solidFill>
                  <a:schemeClr val="tx2"/>
                </a:solidFill>
                <a:latin typeface="Arial" panose="020B0503020204020204" pitchFamily="34" charset="-122"/>
                <a:ea typeface="微软雅黑" panose="020B0503020204020204" pitchFamily="34" charset="-122"/>
              </a:defRPr>
            </a:lvl3pPr>
            <a:lvl4pPr marL="1600200" indent="-228600" eaLnBrk="0" fontAlgn="base" hangingPunct="0">
              <a:lnSpc>
                <a:spcPct val="140000"/>
              </a:lnSpc>
              <a:spcBef>
                <a:spcPct val="0"/>
              </a:spcBef>
              <a:spcAft>
                <a:spcPct val="0"/>
              </a:spcAft>
              <a:buChar char="–"/>
              <a:defRPr sz="1200" baseline="0">
                <a:solidFill>
                  <a:schemeClr val="tx2"/>
                </a:solidFill>
                <a:latin typeface="Arial" panose="020B0503020204020204" pitchFamily="34" charset="-122"/>
                <a:ea typeface="微软雅黑" panose="020B0503020204020204" pitchFamily="34" charset="-122"/>
              </a:defRPr>
            </a:lvl4pPr>
            <a:lvl5pPr marL="2057400" indent="-228600" eaLnBrk="0" fontAlgn="base" hangingPunct="0">
              <a:lnSpc>
                <a:spcPct val="140000"/>
              </a:lnSpc>
              <a:spcBef>
                <a:spcPct val="0"/>
              </a:spcBef>
              <a:spcAft>
                <a:spcPct val="0"/>
              </a:spcAft>
              <a:buFont typeface="Arial" pitchFamily="34" charset="0"/>
              <a:buChar char="~"/>
              <a:defRPr sz="1000" baseline="0">
                <a:solidFill>
                  <a:schemeClr val="tx2"/>
                </a:solidFill>
                <a:latin typeface="Arial" panose="020B0503020204020204" pitchFamily="34" charset="-122"/>
                <a:ea typeface="微软雅黑" panose="020B0503020204020204" pitchFamily="34" charset="-122"/>
              </a:defRPr>
            </a:lvl5pPr>
            <a:lvl6pPr marL="2514600" indent="-228600" fontAlgn="base">
              <a:spcBef>
                <a:spcPct val="20000"/>
              </a:spcBef>
              <a:spcAft>
                <a:spcPct val="0"/>
              </a:spcAft>
              <a:buFont typeface="Arial" charset="0"/>
              <a:buChar char="~"/>
              <a:defRPr sz="1600"/>
            </a:lvl6pPr>
            <a:lvl7pPr marL="2971800" indent="-228600" fontAlgn="base">
              <a:spcBef>
                <a:spcPct val="20000"/>
              </a:spcBef>
              <a:spcAft>
                <a:spcPct val="0"/>
              </a:spcAft>
              <a:buFont typeface="Arial" charset="0"/>
              <a:buChar char="~"/>
              <a:defRPr sz="1600"/>
            </a:lvl7pPr>
            <a:lvl8pPr marL="3429000" indent="-228600" fontAlgn="base">
              <a:spcBef>
                <a:spcPct val="20000"/>
              </a:spcBef>
              <a:spcAft>
                <a:spcPct val="0"/>
              </a:spcAft>
              <a:buFont typeface="Arial" charset="0"/>
              <a:buChar char="~"/>
              <a:defRPr sz="1600"/>
            </a:lvl8pPr>
            <a:lvl9pPr marL="3886200" indent="-228600" fontAlgn="base">
              <a:spcBef>
                <a:spcPct val="20000"/>
              </a:spcBef>
              <a:spcAft>
                <a:spcPct val="0"/>
              </a:spcAft>
              <a:buFont typeface="Arial" charset="0"/>
              <a:buChar char="~"/>
              <a:defRPr sz="1600"/>
            </a:lvl9pPr>
          </a:lstStyle>
          <a:p>
            <a:pPr lvl="1"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Enterprise network scenarios are complex, and different device registration modes are required in different scenarios. Huawei devices support multiple registration modes to meet complex networking requirements. The registration model also varies with device model. The following table lists the registration modes of different devices:</a:t>
            </a: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内容占位符 2"/>
          <p:cNvSpPr txBox="1">
            <a:spLocks/>
          </p:cNvSpPr>
          <p:nvPr/>
        </p:nvSpPr>
        <p:spPr bwMode="auto">
          <a:xfrm>
            <a:off x="455612" y="4681376"/>
            <a:ext cx="11293475" cy="1287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spAutoFit/>
          </a:bodyPr>
          <a:lstStyle>
            <a:defPPr>
              <a:defRPr lang="en-US"/>
            </a:defPPr>
            <a:lvl1pPr marL="342900" marR="0" lvl="0" indent="-342900" defTabSz="914400" eaLnBrk="0" fontAlgn="base" hangingPunct="0">
              <a:lnSpc>
                <a:spcPct val="140000"/>
              </a:lnSpc>
              <a:spcBef>
                <a:spcPct val="0"/>
              </a:spcBef>
              <a:spcAft>
                <a:spcPct val="0"/>
              </a:spcAft>
              <a:buClr>
                <a:srgbClr val="777777"/>
              </a:buClr>
              <a:buSzPct val="60000"/>
              <a:buFont typeface="Wingdings" pitchFamily="2" charset="2"/>
              <a:buNone/>
              <a:tabLst/>
              <a:defRPr kumimoji="0" sz="1400" b="1" i="0" u="none" strike="noStrike" kern="0" cap="none" spc="0" normalizeH="0" baseline="0">
                <a:ln>
                  <a:noFill/>
                </a:ln>
                <a:solidFill>
                  <a:srgbClr val="000000"/>
                </a:solidFill>
                <a:effectLst/>
                <a:uLnTx/>
                <a:uFillTx/>
              </a:defRPr>
            </a:lvl1pPr>
            <a:lvl2pPr marL="0" marR="0" lvl="1" indent="0" defTabSz="914400" eaLnBrk="0" fontAlgn="base" hangingPunct="0">
              <a:lnSpc>
                <a:spcPct val="140000"/>
              </a:lnSpc>
              <a:spcBef>
                <a:spcPct val="0"/>
              </a:spcBef>
              <a:spcAft>
                <a:spcPct val="0"/>
              </a:spcAft>
              <a:buClrTx/>
              <a:buSzPct val="100000"/>
              <a:buFont typeface="Wingdings" pitchFamily="2" charset="2"/>
              <a:buNone/>
              <a:tabLst/>
              <a:defRPr kumimoji="0" sz="1400" b="0" i="0" u="none" strike="noStrike" kern="0" cap="none" spc="0" normalizeH="0" baseline="0">
                <a:ln>
                  <a:noFill/>
                </a:ln>
                <a:solidFill>
                  <a:srgbClr val="000000"/>
                </a:solidFill>
                <a:effectLst/>
                <a:uLnTx/>
                <a:uFillTx/>
              </a:defRPr>
            </a:lvl2pPr>
            <a:lvl3pPr marL="1143000" indent="-228600" eaLnBrk="0" fontAlgn="base" hangingPunct="0">
              <a:lnSpc>
                <a:spcPct val="140000"/>
              </a:lnSpc>
              <a:spcBef>
                <a:spcPct val="0"/>
              </a:spcBef>
              <a:spcAft>
                <a:spcPct val="0"/>
              </a:spcAft>
              <a:buSzPct val="50000"/>
              <a:buFont typeface="Wingdings" pitchFamily="2" charset="2"/>
              <a:buChar char="n"/>
              <a:defRPr sz="1400" baseline="0">
                <a:solidFill>
                  <a:schemeClr val="tx2"/>
                </a:solidFill>
                <a:latin typeface="Arial" panose="020B0503020204020204" pitchFamily="34" charset="-122"/>
                <a:ea typeface="微软雅黑" panose="020B0503020204020204" pitchFamily="34" charset="-122"/>
              </a:defRPr>
            </a:lvl3pPr>
            <a:lvl4pPr marL="1600200" indent="-228600" eaLnBrk="0" fontAlgn="base" hangingPunct="0">
              <a:lnSpc>
                <a:spcPct val="140000"/>
              </a:lnSpc>
              <a:spcBef>
                <a:spcPct val="0"/>
              </a:spcBef>
              <a:spcAft>
                <a:spcPct val="0"/>
              </a:spcAft>
              <a:buChar char="–"/>
              <a:defRPr sz="1200" baseline="0">
                <a:solidFill>
                  <a:schemeClr val="tx2"/>
                </a:solidFill>
                <a:latin typeface="Arial" panose="020B0503020204020204" pitchFamily="34" charset="-122"/>
                <a:ea typeface="微软雅黑" panose="020B0503020204020204" pitchFamily="34" charset="-122"/>
              </a:defRPr>
            </a:lvl4pPr>
            <a:lvl5pPr marL="2057400" indent="-228600" eaLnBrk="0" fontAlgn="base" hangingPunct="0">
              <a:lnSpc>
                <a:spcPct val="140000"/>
              </a:lnSpc>
              <a:spcBef>
                <a:spcPct val="0"/>
              </a:spcBef>
              <a:spcAft>
                <a:spcPct val="0"/>
              </a:spcAft>
              <a:buFont typeface="Arial" pitchFamily="34" charset="0"/>
              <a:buChar char="~"/>
              <a:defRPr sz="1000" baseline="0">
                <a:solidFill>
                  <a:schemeClr val="tx2"/>
                </a:solidFill>
                <a:latin typeface="Arial" panose="020B0503020204020204" pitchFamily="34" charset="-122"/>
                <a:ea typeface="微软雅黑" panose="020B0503020204020204" pitchFamily="34" charset="-122"/>
              </a:defRPr>
            </a:lvl5pPr>
            <a:lvl6pPr marL="2514600" indent="-228600" fontAlgn="base">
              <a:spcBef>
                <a:spcPct val="20000"/>
              </a:spcBef>
              <a:spcAft>
                <a:spcPct val="0"/>
              </a:spcAft>
              <a:buFont typeface="Arial" charset="0"/>
              <a:buChar char="~"/>
              <a:defRPr sz="1600"/>
            </a:lvl6pPr>
            <a:lvl7pPr marL="2971800" indent="-228600" fontAlgn="base">
              <a:spcBef>
                <a:spcPct val="20000"/>
              </a:spcBef>
              <a:spcAft>
                <a:spcPct val="0"/>
              </a:spcAft>
              <a:buFont typeface="Arial" charset="0"/>
              <a:buChar char="~"/>
              <a:defRPr sz="1600"/>
            </a:lvl7pPr>
            <a:lvl8pPr marL="3429000" indent="-228600" fontAlgn="base">
              <a:spcBef>
                <a:spcPct val="20000"/>
              </a:spcBef>
              <a:spcAft>
                <a:spcPct val="0"/>
              </a:spcAft>
              <a:buFont typeface="Arial" charset="0"/>
              <a:buChar char="~"/>
              <a:defRPr sz="1600"/>
            </a:lvl8pPr>
            <a:lvl9pPr marL="3886200" indent="-228600" fontAlgn="base">
              <a:spcBef>
                <a:spcPct val="20000"/>
              </a:spcBef>
              <a:spcAft>
                <a:spcPct val="0"/>
              </a:spcAft>
              <a:buFont typeface="Arial" charset="0"/>
              <a:buChar char="~"/>
              <a:defRPr sz="1600"/>
            </a:lvl9pPr>
          </a:lstStyle>
          <a:p>
            <a:pPr lvl="1"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On the same network, devices at different locations may use different registration modes. Typically, devices to be registered on a network are classified into:</a:t>
            </a:r>
            <a:endParaRPr lang="en-US" altLang="zh-CN"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lvl="1" indent="-285750" fontAlgn="ctr">
              <a:buFont typeface="Arial" panose="020B0604020202020204" pitchFamily="34" charset="0"/>
              <a:buChar char="•"/>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Egress gateway</a:t>
            </a:r>
          </a:p>
          <a:p>
            <a:pPr marL="285750" lvl="1" indent="-285750" fontAlgn="ctr">
              <a:buFont typeface="Arial" panose="020B0604020202020204" pitchFamily="34" charset="0"/>
              <a:buChar char="•"/>
            </a:pPr>
            <a:r>
              <a:rPr lang="en-US" dirty="0">
                <a:latin typeface="Huawei Sans" panose="020C0503030203020204" pitchFamily="34" charset="0"/>
                <a:ea typeface="方正兰亭黑简体" panose="02000000000000000000" pitchFamily="2" charset="-122"/>
                <a:sym typeface="Huawei Sans" panose="020C0503030203020204" pitchFamily="34" charset="0"/>
              </a:rPr>
              <a:t>I</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ntranet (LAN-side) device</a:t>
            </a: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24977541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sym typeface="Huawei Sans" panose="020C0503030203020204" pitchFamily="34" charset="0"/>
              </a:rPr>
              <a:t>Egress Gateway Registration</a:t>
            </a:r>
            <a:endParaRPr lang="en-US" altLang="zh-CN" dirty="0">
              <a:cs typeface="+mn-ea"/>
              <a:sym typeface="Huawei Sans" panose="020C0503030203020204" pitchFamily="34" charset="0"/>
            </a:endParaRPr>
          </a:p>
        </p:txBody>
      </p:sp>
      <p:sp>
        <p:nvSpPr>
          <p:cNvPr id="51" name="内容占位符 2"/>
          <p:cNvSpPr txBox="1">
            <a:spLocks/>
          </p:cNvSpPr>
          <p:nvPr/>
        </p:nvSpPr>
        <p:spPr bwMode="auto">
          <a:xfrm>
            <a:off x="455613" y="973674"/>
            <a:ext cx="11293475" cy="2602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spAutoFit/>
          </a:bodyPr>
          <a:lstStyle>
            <a:defPPr>
              <a:defRPr lang="en-US"/>
            </a:defPPr>
            <a:lvl1pPr marL="342900" marR="0" lvl="0" indent="-342900" defTabSz="914400" eaLnBrk="0" fontAlgn="base" hangingPunct="0">
              <a:lnSpc>
                <a:spcPct val="140000"/>
              </a:lnSpc>
              <a:spcBef>
                <a:spcPct val="0"/>
              </a:spcBef>
              <a:spcAft>
                <a:spcPct val="0"/>
              </a:spcAft>
              <a:buClr>
                <a:srgbClr val="777777"/>
              </a:buClr>
              <a:buSzPct val="60000"/>
              <a:buFont typeface="Wingdings" pitchFamily="2" charset="2"/>
              <a:buNone/>
              <a:tabLst/>
              <a:defRPr kumimoji="0" sz="1400" b="1" i="0" u="none" strike="noStrike" kern="0" cap="none" spc="0" normalizeH="0" baseline="0">
                <a:ln>
                  <a:noFill/>
                </a:ln>
                <a:solidFill>
                  <a:srgbClr val="000000"/>
                </a:solidFill>
                <a:effectLst/>
                <a:uLnTx/>
                <a:uFillTx/>
              </a:defRPr>
            </a:lvl1pPr>
            <a:lvl2pPr marL="0" marR="0" lvl="1" indent="0" defTabSz="914400" eaLnBrk="0" fontAlgn="base" hangingPunct="0">
              <a:lnSpc>
                <a:spcPct val="140000"/>
              </a:lnSpc>
              <a:spcBef>
                <a:spcPct val="0"/>
              </a:spcBef>
              <a:spcAft>
                <a:spcPct val="0"/>
              </a:spcAft>
              <a:buClrTx/>
              <a:buSzPct val="100000"/>
              <a:buFont typeface="Wingdings" pitchFamily="2" charset="2"/>
              <a:buNone/>
              <a:tabLst/>
              <a:defRPr kumimoji="0" sz="1400" b="0" i="0" u="none" strike="noStrike" kern="0" cap="none" spc="0" normalizeH="0" baseline="0">
                <a:ln>
                  <a:noFill/>
                </a:ln>
                <a:solidFill>
                  <a:srgbClr val="000000"/>
                </a:solidFill>
                <a:effectLst/>
                <a:uLnTx/>
                <a:uFillTx/>
              </a:defRPr>
            </a:lvl2pPr>
            <a:lvl3pPr marL="1143000" indent="-228600" eaLnBrk="0" fontAlgn="base" hangingPunct="0">
              <a:lnSpc>
                <a:spcPct val="140000"/>
              </a:lnSpc>
              <a:spcBef>
                <a:spcPct val="0"/>
              </a:spcBef>
              <a:spcAft>
                <a:spcPct val="0"/>
              </a:spcAft>
              <a:buSzPct val="50000"/>
              <a:buFont typeface="Wingdings" pitchFamily="2" charset="2"/>
              <a:buChar char="n"/>
              <a:defRPr sz="1400" baseline="0">
                <a:solidFill>
                  <a:schemeClr val="tx2"/>
                </a:solidFill>
                <a:latin typeface="Arial" panose="020B0503020204020204" pitchFamily="34" charset="-122"/>
                <a:ea typeface="微软雅黑" panose="020B0503020204020204" pitchFamily="34" charset="-122"/>
              </a:defRPr>
            </a:lvl3pPr>
            <a:lvl4pPr marL="1600200" indent="-228600" eaLnBrk="0" fontAlgn="base" hangingPunct="0">
              <a:lnSpc>
                <a:spcPct val="140000"/>
              </a:lnSpc>
              <a:spcBef>
                <a:spcPct val="0"/>
              </a:spcBef>
              <a:spcAft>
                <a:spcPct val="0"/>
              </a:spcAft>
              <a:buChar char="–"/>
              <a:defRPr sz="1200" baseline="0">
                <a:solidFill>
                  <a:schemeClr val="tx2"/>
                </a:solidFill>
                <a:latin typeface="Arial" panose="020B0503020204020204" pitchFamily="34" charset="-122"/>
                <a:ea typeface="微软雅黑" panose="020B0503020204020204" pitchFamily="34" charset="-122"/>
              </a:defRPr>
            </a:lvl4pPr>
            <a:lvl5pPr marL="2057400" indent="-228600" eaLnBrk="0" fontAlgn="base" hangingPunct="0">
              <a:lnSpc>
                <a:spcPct val="140000"/>
              </a:lnSpc>
              <a:spcBef>
                <a:spcPct val="0"/>
              </a:spcBef>
              <a:spcAft>
                <a:spcPct val="0"/>
              </a:spcAft>
              <a:buFont typeface="Arial" pitchFamily="34" charset="0"/>
              <a:buChar char="~"/>
              <a:defRPr sz="1000" baseline="0">
                <a:solidFill>
                  <a:schemeClr val="tx2"/>
                </a:solidFill>
                <a:latin typeface="Arial" panose="020B0503020204020204" pitchFamily="34" charset="-122"/>
                <a:ea typeface="微软雅黑" panose="020B0503020204020204" pitchFamily="34" charset="-122"/>
              </a:defRPr>
            </a:lvl5pPr>
            <a:lvl6pPr marL="2514600" indent="-228600" fontAlgn="base">
              <a:spcBef>
                <a:spcPct val="20000"/>
              </a:spcBef>
              <a:spcAft>
                <a:spcPct val="0"/>
              </a:spcAft>
              <a:buFont typeface="Arial" charset="0"/>
              <a:buChar char="~"/>
              <a:defRPr sz="1600"/>
            </a:lvl6pPr>
            <a:lvl7pPr marL="2971800" indent="-228600" fontAlgn="base">
              <a:spcBef>
                <a:spcPct val="20000"/>
              </a:spcBef>
              <a:spcAft>
                <a:spcPct val="0"/>
              </a:spcAft>
              <a:buFont typeface="Arial" charset="0"/>
              <a:buChar char="~"/>
              <a:defRPr sz="1600"/>
            </a:lvl7pPr>
            <a:lvl8pPr marL="3429000" indent="-228600" fontAlgn="base">
              <a:spcBef>
                <a:spcPct val="20000"/>
              </a:spcBef>
              <a:spcAft>
                <a:spcPct val="0"/>
              </a:spcAft>
              <a:buFont typeface="Arial" charset="0"/>
              <a:buChar char="~"/>
              <a:defRPr sz="1600"/>
            </a:lvl8pPr>
            <a:lvl9pPr marL="3886200" indent="-228600" fontAlgn="base">
              <a:spcBef>
                <a:spcPct val="20000"/>
              </a:spcBef>
              <a:spcAft>
                <a:spcPct val="0"/>
              </a:spcAft>
              <a:buFont typeface="Arial" charset="0"/>
              <a:buChar char="~"/>
              <a:defRPr sz="1600"/>
            </a:lvl9pPr>
          </a:lstStyle>
          <a:p>
            <a:pPr marL="284400" lvl="1" indent="-284400" fontAlgn="ctr">
              <a:spcBef>
                <a:spcPts val="790"/>
              </a:spcBef>
              <a:buFont typeface="Arial" panose="020B0604020202020204" pitchFamily="34" charset="0"/>
              <a:buChar char="•"/>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Egress line configuration of the egress gateway usually depends on the carrier network. Therefore, the registration mode is complex.</a:t>
            </a:r>
          </a:p>
          <a:p>
            <a:pPr marL="284400" lvl="1" indent="-284400" fontAlgn="ctr">
              <a:spcBef>
                <a:spcPts val="790"/>
              </a:spcBef>
              <a:buFont typeface="Arial" panose="020B0604020202020204" pitchFamily="34" charset="0"/>
              <a:buChar char="•"/>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In the CloudCampus Solution, ARs, firewalls, and APs can function as egress gateways.</a:t>
            </a:r>
            <a:endParaRPr lang="en-US" altLang="zh-CN"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4400" lvl="1" indent="-284400" fontAlgn="ctr">
              <a:spcBef>
                <a:spcPts val="790"/>
              </a:spcBef>
              <a:buFont typeface="Arial" panose="020B0604020202020204" pitchFamily="34" charset="0"/>
              <a:buChar char="•"/>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The </a:t>
            </a:r>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registration</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modes of egress gateways vary with scenarios. For details, see the following table.</a:t>
            </a:r>
          </a:p>
          <a:p>
            <a:pPr marL="284400" lvl="1" indent="-284400" fontAlgn="ctr">
              <a:spcBef>
                <a:spcPts val="790"/>
              </a:spcBef>
              <a:buFont typeface="Arial" panose="020B0604020202020204" pitchFamily="34" charset="0"/>
              <a:buChar char="•"/>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If a DHCP server exists on the live network, the egress gateway can be registered using the DHCP option only when the DHCP server supports DHCP Option 148.</a:t>
            </a:r>
            <a:endParaRPr lang="en-US" altLang="zh-CN"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4400" lvl="1" indent="-284400" fontAlgn="ctr">
              <a:spcBef>
                <a:spcPts val="790"/>
              </a:spcBef>
              <a:buFont typeface="Arial" panose="020B0604020202020204" pitchFamily="34" charset="0"/>
              <a:buChar char="•"/>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In LAN-WAN convergence scenarios, ARs support email-based and DHCP option-based registration modes. However, in the DHCP option-based registration mode, the DHCP server must support DHCP Option 148.</a:t>
            </a: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4072331400"/>
              </p:ext>
            </p:extLst>
          </p:nvPr>
        </p:nvGraphicFramePr>
        <p:xfrm>
          <a:off x="636833" y="3669341"/>
          <a:ext cx="10918334" cy="2470472"/>
        </p:xfrm>
        <a:graphic>
          <a:graphicData uri="http://schemas.openxmlformats.org/drawingml/2006/table">
            <a:tbl>
              <a:tblPr firstRow="1" firstCol="1" lastRow="1" lastCol="1" bandRow="1" bandCol="1"/>
              <a:tblGrid>
                <a:gridCol w="1417146"/>
                <a:gridCol w="4667250"/>
                <a:gridCol w="1240762"/>
                <a:gridCol w="1380773"/>
                <a:gridCol w="2212403"/>
              </a:tblGrid>
              <a:tr h="326410">
                <a:tc rowSpan="2" gridSpan="2">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lnSpc>
                          <a:spcPts val="1200"/>
                        </a:lnSpc>
                        <a:spcBef>
                          <a:spcPts val="400"/>
                        </a:spcBef>
                        <a:spcAft>
                          <a:spcPts val="400"/>
                        </a:spcAft>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Networking Scenario</a:t>
                      </a:r>
                      <a:endParaRPr lang="en-US" altLang="zh-CN" sz="1200" b="1"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rowSpan="2" hMerge="1">
                  <a:txBody>
                    <a:bodyPr/>
                    <a:lstStyle/>
                    <a:p>
                      <a:pPr algn="ctr">
                        <a:lnSpc>
                          <a:spcPts val="1200"/>
                        </a:lnSpc>
                        <a:spcBef>
                          <a:spcPts val="400"/>
                        </a:spcBef>
                        <a:spcAft>
                          <a:spcPts val="400"/>
                        </a:spcAft>
                      </a:pPr>
                      <a:endParaRPr lang="zh-CN" sz="1100" b="1" dirty="0">
                        <a:solidFill>
                          <a:srgbClr val="000000"/>
                        </a:solidFill>
                        <a:effectLst/>
                        <a:latin typeface="Arial" panose="02040602050305030304" pitchFamily="18" charset="0"/>
                        <a:ea typeface="黑体" panose="02010609060101010101" pitchFamily="49" charset="-122"/>
                        <a:cs typeface="Book Antiqua" panose="02040602050305030304" pitchFamily="18" charset="0"/>
                      </a:endParaRPr>
                    </a:p>
                  </a:txBody>
                  <a:tcPr marL="67687" marR="67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gridSpan="3">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lnSpc>
                          <a:spcPts val="1200"/>
                        </a:lnSpc>
                        <a:spcBef>
                          <a:spcPts val="400"/>
                        </a:spcBef>
                        <a:spcAft>
                          <a:spcPts val="400"/>
                        </a:spcAft>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Recommended Egress Gateway Registration Mode</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zh-CN" altLang="en-US"/>
                    </a:p>
                  </a:txBody>
                  <a:tcPr/>
                </a:tc>
                <a:tc hMerge="1">
                  <a:txBody>
                    <a:bodyPr/>
                    <a:lstStyle/>
                    <a:p>
                      <a:endParaRPr lang="zh-CN" altLang="en-US"/>
                    </a:p>
                  </a:txBody>
                  <a:tcPr/>
                </a:tc>
              </a:tr>
              <a:tr h="326410">
                <a:tc gridSpan="2" vMerge="1">
                  <a:txBody>
                    <a:bodyPr/>
                    <a:lstStyle/>
                    <a:p>
                      <a:endParaRPr lang="zh-CN" altLang="en-US"/>
                    </a:p>
                  </a:txBody>
                  <a:tcPr/>
                </a:tc>
                <a:tc hMerge="1" vMerge="1">
                  <a:txBody>
                    <a:bodyPr/>
                    <a:lstStyle/>
                    <a:p>
                      <a:endParaRPr lang="zh-CN" altLang="en-US"/>
                    </a:p>
                  </a:txBody>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lnSpc>
                          <a:spcPts val="1200"/>
                        </a:lnSpc>
                        <a:spcBef>
                          <a:spcPts val="400"/>
                        </a:spcBef>
                        <a:spcAft>
                          <a:spcPts val="400"/>
                        </a:spcAft>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200" b="1"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ts val="1200"/>
                        </a:lnSpc>
                        <a:spcBef>
                          <a:spcPts val="400"/>
                        </a:spcBef>
                        <a:spcAft>
                          <a:spcPts val="400"/>
                        </a:spcAft>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ts val="1200"/>
                        </a:lnSpc>
                        <a:spcBef>
                          <a:spcPts val="400"/>
                        </a:spcBef>
                        <a:spcAft>
                          <a:spcPts val="400"/>
                        </a:spcAft>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200" b="1"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26410">
                <a:tc rowSpan="2">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Huawei public cloud scenario</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l"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egress gateway cannot automatically obtain an IP address.</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Web system</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Web system</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CloudCampus APP</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26410">
                <a:tc vMerge="1">
                  <a:txBody>
                    <a:bodyPr/>
                    <a:lstStyle/>
                    <a:p>
                      <a:pPr>
                        <a:lnSpc>
                          <a:spcPts val="1200"/>
                        </a:lnSpc>
                        <a:spcBef>
                          <a:spcPts val="400"/>
                        </a:spcBef>
                        <a:spcAft>
                          <a:spcPts val="400"/>
                        </a:spcAft>
                      </a:pPr>
                      <a:endParaRPr lang="zh-CN" sz="1100" dirty="0">
                        <a:solidFill>
                          <a:srgbClr val="000000"/>
                        </a:solidFill>
                        <a:effectLst/>
                        <a:latin typeface="Arial" panose="02020603050405020304" pitchFamily="18" charset="0"/>
                        <a:ea typeface="宋体" panose="02010600030101010101" pitchFamily="2" charset="-122"/>
                        <a:cs typeface="Arial" panose="020B0604020202020204" pitchFamily="34" charset="0"/>
                      </a:endParaRPr>
                    </a:p>
                  </a:txBody>
                  <a:tcPr marL="67687" marR="676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l"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egress gateway can automatically obtain an IP address.</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Registration center</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zh-CN" altLang="en-US"/>
                    </a:p>
                  </a:txBody>
                  <a:tcPr/>
                </a:tc>
                <a:tc hMerge="1">
                  <a:txBody>
                    <a:bodyPr/>
                    <a:lstStyle/>
                    <a:p>
                      <a:endParaRPr lang="zh-CN" altLang="en-US"/>
                    </a:p>
                  </a:txBody>
                  <a:tcPr/>
                </a:tc>
              </a:tr>
              <a:tr h="326410">
                <a:tc rowSpan="2">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MSP-owned cloud scenario</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l"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egress gateway cannot automatically obtain an IP address.</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Web system</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Web system</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CloudCampus APP</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26410">
                <a:tc vMerge="1">
                  <a:txBody>
                    <a:bodyPr/>
                    <a:lstStyle/>
                    <a:p>
                      <a:pPr>
                        <a:lnSpc>
                          <a:spcPts val="1200"/>
                        </a:lnSpc>
                        <a:spcBef>
                          <a:spcPts val="400"/>
                        </a:spcBef>
                        <a:spcAft>
                          <a:spcPts val="400"/>
                        </a:spcAft>
                      </a:pPr>
                      <a:endParaRPr lang="zh-CN" sz="1100" dirty="0">
                        <a:solidFill>
                          <a:srgbClr val="000000"/>
                        </a:solidFill>
                        <a:effectLst/>
                        <a:latin typeface="Arial" panose="02020603050405020304" pitchFamily="18" charset="0"/>
                        <a:ea typeface="宋体" panose="02010600030101010101" pitchFamily="2" charset="-122"/>
                        <a:cs typeface="Arial" panose="020B0604020202020204" pitchFamily="34" charset="0"/>
                      </a:endParaRPr>
                    </a:p>
                  </a:txBody>
                  <a:tcPr marL="67687" marR="676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l"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egress gateway can automatically obtain an IP address.</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DHCP </a:t>
                      </a:r>
                      <a:r>
                        <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option</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Web system</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DHCP</a:t>
                      </a:r>
                      <a:r>
                        <a:rPr lang="en-US" sz="1200" b="0" baseline="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option</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12012">
                <a:tc gridSpan="2">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LAN-WAN convergence scenario (where the SD-WAN function needs to be configured on the egress gateway)</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nSpc>
                          <a:spcPts val="1200"/>
                        </a:lnSpc>
                        <a:spcBef>
                          <a:spcPts val="400"/>
                        </a:spcBef>
                        <a:spcAft>
                          <a:spcPts val="400"/>
                        </a:spcAft>
                      </a:pPr>
                      <a:endParaRPr lang="zh-CN" sz="1100" dirty="0">
                        <a:solidFill>
                          <a:srgbClr val="000000"/>
                        </a:solidFill>
                        <a:effectLst/>
                        <a:latin typeface="Arial" panose="02020603050405020304" pitchFamily="18" charset="0"/>
                        <a:ea typeface="宋体" panose="02010600030101010101" pitchFamily="2" charset="-122"/>
                        <a:cs typeface="Arial" panose="020B0604020202020204" pitchFamily="34" charset="0"/>
                      </a:endParaRPr>
                    </a:p>
                  </a:txBody>
                  <a:tcPr marL="67687" marR="676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lnSpc>
                          <a:spcPts val="1200"/>
                        </a:lnSpc>
                        <a:spcBef>
                          <a:spcPts val="400"/>
                        </a:spcBef>
                        <a:spcAft>
                          <a:spcPts val="400"/>
                        </a:spcAft>
                      </a:pPr>
                      <a:r>
                        <a:rPr lang="en-US" altLang="zh-CN" sz="1200" b="0" dirty="0" smtClean="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Email</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extLst>
      <p:ext uri="{BB962C8B-B14F-4D97-AF65-F5344CB8AC3E}">
        <p14:creationId xmlns:p14="http://schemas.microsoft.com/office/powerpoint/2010/main" val="32044925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sym typeface="Huawei Sans" panose="020C0503030203020204" pitchFamily="34" charset="0"/>
              </a:rPr>
              <a:t>Intranet (LAN-Side) Device Registration</a:t>
            </a:r>
            <a:endParaRPr lang="en-US" altLang="zh-CN" dirty="0">
              <a:cs typeface="+mn-ea"/>
              <a:sym typeface="Huawei Sans" panose="020C0503030203020204" pitchFamily="34" charset="0"/>
            </a:endParaRPr>
          </a:p>
        </p:txBody>
      </p:sp>
      <p:sp>
        <p:nvSpPr>
          <p:cNvPr id="51" name="内容占位符 2"/>
          <p:cNvSpPr txBox="1">
            <a:spLocks/>
          </p:cNvSpPr>
          <p:nvPr/>
        </p:nvSpPr>
        <p:spPr bwMode="auto">
          <a:xfrm>
            <a:off x="455612" y="960339"/>
            <a:ext cx="11293475" cy="1563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defPPr>
              <a:defRPr lang="en-US"/>
            </a:defPPr>
            <a:lvl1pPr marL="342900" marR="0" lvl="0" indent="-342900" defTabSz="914400" eaLnBrk="0" fontAlgn="base" hangingPunct="0">
              <a:lnSpc>
                <a:spcPct val="140000"/>
              </a:lnSpc>
              <a:spcBef>
                <a:spcPct val="0"/>
              </a:spcBef>
              <a:spcAft>
                <a:spcPct val="0"/>
              </a:spcAft>
              <a:buClr>
                <a:srgbClr val="777777"/>
              </a:buClr>
              <a:buSzPct val="60000"/>
              <a:buFont typeface="Wingdings" pitchFamily="2" charset="2"/>
              <a:buNone/>
              <a:tabLst/>
              <a:defRPr kumimoji="0" sz="1400" b="1" i="0" u="none" strike="noStrike" kern="0" cap="none" spc="0" normalizeH="0" baseline="0">
                <a:ln>
                  <a:noFill/>
                </a:ln>
                <a:solidFill>
                  <a:srgbClr val="000000"/>
                </a:solidFill>
                <a:effectLst/>
                <a:uLnTx/>
                <a:uFillTx/>
              </a:defRPr>
            </a:lvl1pPr>
            <a:lvl2pPr marL="0" marR="0" lvl="1" indent="0" defTabSz="914400" eaLnBrk="0" fontAlgn="base" hangingPunct="0">
              <a:lnSpc>
                <a:spcPct val="140000"/>
              </a:lnSpc>
              <a:spcBef>
                <a:spcPct val="0"/>
              </a:spcBef>
              <a:spcAft>
                <a:spcPct val="0"/>
              </a:spcAft>
              <a:buClrTx/>
              <a:buSzPct val="100000"/>
              <a:buFont typeface="Wingdings" pitchFamily="2" charset="2"/>
              <a:buNone/>
              <a:tabLst/>
              <a:defRPr kumimoji="0" sz="1400" b="0" i="0" u="none" strike="noStrike" kern="0" cap="none" spc="0" normalizeH="0" baseline="0">
                <a:ln>
                  <a:noFill/>
                </a:ln>
                <a:solidFill>
                  <a:srgbClr val="000000"/>
                </a:solidFill>
                <a:effectLst/>
                <a:uLnTx/>
                <a:uFillTx/>
              </a:defRPr>
            </a:lvl2pPr>
            <a:lvl3pPr marL="1143000" indent="-228600" eaLnBrk="0" fontAlgn="base" hangingPunct="0">
              <a:lnSpc>
                <a:spcPct val="140000"/>
              </a:lnSpc>
              <a:spcBef>
                <a:spcPct val="0"/>
              </a:spcBef>
              <a:spcAft>
                <a:spcPct val="0"/>
              </a:spcAft>
              <a:buSzPct val="50000"/>
              <a:buFont typeface="Wingdings" pitchFamily="2" charset="2"/>
              <a:buChar char="n"/>
              <a:defRPr sz="1400" baseline="0">
                <a:solidFill>
                  <a:schemeClr val="tx2"/>
                </a:solidFill>
                <a:latin typeface="Arial" panose="020B0503020204020204" pitchFamily="34" charset="-122"/>
                <a:ea typeface="微软雅黑" panose="020B0503020204020204" pitchFamily="34" charset="-122"/>
              </a:defRPr>
            </a:lvl3pPr>
            <a:lvl4pPr marL="1600200" indent="-228600" eaLnBrk="0" fontAlgn="base" hangingPunct="0">
              <a:lnSpc>
                <a:spcPct val="140000"/>
              </a:lnSpc>
              <a:spcBef>
                <a:spcPct val="0"/>
              </a:spcBef>
              <a:spcAft>
                <a:spcPct val="0"/>
              </a:spcAft>
              <a:buChar char="–"/>
              <a:defRPr sz="1200" baseline="0">
                <a:solidFill>
                  <a:schemeClr val="tx2"/>
                </a:solidFill>
                <a:latin typeface="Arial" panose="020B0503020204020204" pitchFamily="34" charset="-122"/>
                <a:ea typeface="微软雅黑" panose="020B0503020204020204" pitchFamily="34" charset="-122"/>
              </a:defRPr>
            </a:lvl4pPr>
            <a:lvl5pPr marL="2057400" indent="-228600" eaLnBrk="0" fontAlgn="base" hangingPunct="0">
              <a:lnSpc>
                <a:spcPct val="140000"/>
              </a:lnSpc>
              <a:spcBef>
                <a:spcPct val="0"/>
              </a:spcBef>
              <a:spcAft>
                <a:spcPct val="0"/>
              </a:spcAft>
              <a:buFont typeface="Arial" pitchFamily="34" charset="0"/>
              <a:buChar char="~"/>
              <a:defRPr sz="1000" baseline="0">
                <a:solidFill>
                  <a:schemeClr val="tx2"/>
                </a:solidFill>
                <a:latin typeface="Arial" panose="020B0503020204020204" pitchFamily="34" charset="-122"/>
                <a:ea typeface="微软雅黑" panose="020B0503020204020204" pitchFamily="34" charset="-122"/>
              </a:defRPr>
            </a:lvl5pPr>
            <a:lvl6pPr marL="2514600" indent="-228600" fontAlgn="base">
              <a:spcBef>
                <a:spcPct val="20000"/>
              </a:spcBef>
              <a:spcAft>
                <a:spcPct val="0"/>
              </a:spcAft>
              <a:buFont typeface="Arial" charset="0"/>
              <a:buChar char="~"/>
              <a:defRPr sz="1600"/>
            </a:lvl6pPr>
            <a:lvl7pPr marL="2971800" indent="-228600" fontAlgn="base">
              <a:spcBef>
                <a:spcPct val="20000"/>
              </a:spcBef>
              <a:spcAft>
                <a:spcPct val="0"/>
              </a:spcAft>
              <a:buFont typeface="Arial" charset="0"/>
              <a:buChar char="~"/>
              <a:defRPr sz="1600"/>
            </a:lvl7pPr>
            <a:lvl8pPr marL="3429000" indent="-228600" fontAlgn="base">
              <a:spcBef>
                <a:spcPct val="20000"/>
              </a:spcBef>
              <a:spcAft>
                <a:spcPct val="0"/>
              </a:spcAft>
              <a:buFont typeface="Arial" charset="0"/>
              <a:buChar char="~"/>
              <a:defRPr sz="1600"/>
            </a:lvl8pPr>
            <a:lvl9pPr marL="3886200" indent="-228600" fontAlgn="base">
              <a:spcBef>
                <a:spcPct val="20000"/>
              </a:spcBef>
              <a:spcAft>
                <a:spcPct val="0"/>
              </a:spcAft>
              <a:buFont typeface="Arial" charset="0"/>
              <a:buChar char="~"/>
              <a:defRPr sz="1600"/>
            </a:lvl9pPr>
          </a:lstStyle>
          <a:p>
            <a:pPr marL="285750" lvl="1" indent="-285750" fontAlgn="ctr">
              <a:spcBef>
                <a:spcPts val="790"/>
              </a:spcBef>
              <a:buFont typeface="Arial" panose="020B0604020202020204" pitchFamily="34" charset="0"/>
              <a:buChar char="•"/>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A LAN-side network refers to the network under the egress gateway, which is mainly built on LAN switches and APs.</a:t>
            </a:r>
            <a:endParaRPr lang="en-US" altLang="zh-CN"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lvl="1" indent="-285750" fontAlgn="ctr">
              <a:spcBef>
                <a:spcPts val="790"/>
              </a:spcBef>
              <a:buFont typeface="Arial" panose="020B0604020202020204" pitchFamily="34" charset="0"/>
              <a:buChar char="•"/>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In Huawei public cloud scenarios, the Huawei registration center-based registration mode is recommended.</a:t>
            </a:r>
          </a:p>
          <a:p>
            <a:pPr marL="285750" lvl="1" indent="-285750" fontAlgn="ctr">
              <a:spcBef>
                <a:spcPts val="790"/>
              </a:spcBef>
              <a:buFont typeface="Arial" panose="020B0604020202020204" pitchFamily="34" charset="0"/>
              <a:buChar char="•"/>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If an enterprise does not want to synchronize device information to the registration center, the DHCP option-based registration mode can be used.</a:t>
            </a: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2006770607"/>
              </p:ext>
            </p:extLst>
          </p:nvPr>
        </p:nvGraphicFramePr>
        <p:xfrm>
          <a:off x="728662" y="2642993"/>
          <a:ext cx="10734676" cy="1961280"/>
        </p:xfrm>
        <a:graphic>
          <a:graphicData uri="http://schemas.openxmlformats.org/drawingml/2006/table">
            <a:tbl>
              <a:tblPr firstRow="1" firstCol="1" lastRow="1" lastCol="1" bandRow="1" bandCol="1"/>
              <a:tblGrid>
                <a:gridCol w="1590676"/>
                <a:gridCol w="4686300"/>
                <a:gridCol w="1430415"/>
                <a:gridCol w="3027285"/>
              </a:tblGrid>
              <a:tr h="0">
                <a:tc rowSpan="2" gridSpan="2">
                  <a:txBody>
                    <a:bodyPr/>
                    <a:lstStyle/>
                    <a:p>
                      <a:pPr algn="ctr" fontAlgn="ctr">
                        <a:lnSpc>
                          <a:spcPct val="100000"/>
                        </a:lnSpc>
                        <a:spcBef>
                          <a:spcPts val="400"/>
                        </a:spcBef>
                        <a:spcAft>
                          <a:spcPts val="400"/>
                        </a:spcAft>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Networking Scenario</a:t>
                      </a:r>
                      <a:endParaRPr lang="en-US" altLang="zh-CN" sz="1200" b="1"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7687" marR="67687"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rowSpan="2" hMerge="1">
                  <a:txBody>
                    <a:bodyPr/>
                    <a:lstStyle/>
                    <a:p>
                      <a:pPr algn="ctr">
                        <a:lnSpc>
                          <a:spcPts val="1200"/>
                        </a:lnSpc>
                        <a:spcBef>
                          <a:spcPts val="400"/>
                        </a:spcBef>
                        <a:spcAft>
                          <a:spcPts val="400"/>
                        </a:spcAft>
                      </a:pPr>
                      <a:endParaRPr lang="zh-CN" sz="1100" b="1" dirty="0">
                        <a:solidFill>
                          <a:srgbClr val="000000"/>
                        </a:solidFill>
                        <a:effectLst/>
                        <a:latin typeface="Arial" panose="02040602050305030304" pitchFamily="18" charset="0"/>
                        <a:ea typeface="黑体" panose="02010609060101010101" pitchFamily="49" charset="-122"/>
                        <a:cs typeface="Book Antiqua" panose="02040602050305030304" pitchFamily="18" charset="0"/>
                      </a:endParaRPr>
                    </a:p>
                  </a:txBody>
                  <a:tcPr marL="67687" marR="67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gridSpan="2">
                  <a:txBody>
                    <a:bodyPr/>
                    <a:lstStyle/>
                    <a:p>
                      <a:pPr algn="ctr" fontAlgn="ctr">
                        <a:lnSpc>
                          <a:spcPct val="100000"/>
                        </a:lnSpc>
                        <a:spcBef>
                          <a:spcPts val="400"/>
                        </a:spcBef>
                        <a:spcAft>
                          <a:spcPts val="400"/>
                        </a:spcAft>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LAN-Side Device Registration Mode</a:t>
                      </a:r>
                      <a:endParaRPr lang="en-US" altLang="zh-CN" sz="1200" b="1"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7687" marR="67687"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zh-CN" altLang="en-US"/>
                    </a:p>
                  </a:txBody>
                  <a:tcPr/>
                </a:tc>
              </a:tr>
              <a:tr h="0">
                <a:tc gridSpan="2" vMerge="1">
                  <a:txBody>
                    <a:bodyPr/>
                    <a:lstStyle/>
                    <a:p>
                      <a:endParaRPr lang="zh-CN" altLang="en-US"/>
                    </a:p>
                  </a:txBody>
                  <a:tcPr/>
                </a:tc>
                <a:tc hMerge="1" vMerge="1">
                  <a:txBody>
                    <a:bodyPr/>
                    <a:lstStyle/>
                    <a:p>
                      <a:endParaRPr lang="zh-CN" altLang="en-US"/>
                    </a:p>
                  </a:txBody>
                  <a:tcPr/>
                </a:tc>
                <a:tc>
                  <a:txBody>
                    <a:bodyPr/>
                    <a:lstStyle/>
                    <a:p>
                      <a:pPr algn="ctr" fontAlgn="ctr">
                        <a:lnSpc>
                          <a:spcPct val="100000"/>
                        </a:lnSpc>
                        <a:spcBef>
                          <a:spcPts val="400"/>
                        </a:spcBef>
                        <a:spcAft>
                          <a:spcPts val="400"/>
                        </a:spcAft>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LAN</a:t>
                      </a:r>
                      <a:r>
                        <a:rPr lang="en-US" sz="1200" b="1" baseline="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Switch</a:t>
                      </a:r>
                      <a:endParaRPr lang="en-US" altLang="zh-CN" sz="1200" b="1"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7687" marR="67687"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ct val="100000"/>
                        </a:lnSpc>
                        <a:spcBef>
                          <a:spcPts val="400"/>
                        </a:spcBef>
                        <a:spcAft>
                          <a:spcPts val="400"/>
                        </a:spcAft>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200" b="1"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7687" marR="67687"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0">
                <a:tc rowSpan="2">
                  <a:txBody>
                    <a:bodyPr/>
                    <a:lstStyle/>
                    <a:p>
                      <a:pPr algn="ctr" fontAlgn="ctr">
                        <a:lnSpc>
                          <a:spcPct val="1000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Huawei public cloud scenario</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7687" marR="67687"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lnSpc>
                          <a:spcPct val="1000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DHCP options cannot be configured on the network.</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7687" marR="67687"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fontAlgn="ctr">
                        <a:lnSpc>
                          <a:spcPct val="1000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Registration center</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7687" marR="67687"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ts val="1200"/>
                        </a:lnSpc>
                        <a:spcBef>
                          <a:spcPts val="400"/>
                        </a:spcBef>
                        <a:spcAft>
                          <a:spcPts val="400"/>
                        </a:spcAft>
                      </a:pPr>
                      <a:endParaRPr lang="zh-CN" altLang="zh-CN" sz="1100" dirty="0">
                        <a:solidFill>
                          <a:srgbClr val="000000"/>
                        </a:solidFill>
                        <a:effectLst/>
                        <a:latin typeface="Arial" panose="02020603050405020304" pitchFamily="18" charset="0"/>
                        <a:ea typeface="宋体" panose="02010600030101010101" pitchFamily="2" charset="-122"/>
                        <a:cs typeface="Arial" panose="020B0604020202020204" pitchFamily="34" charset="0"/>
                      </a:endParaRPr>
                    </a:p>
                  </a:txBody>
                  <a:tcPr marL="67687" marR="67687" marT="0" marB="0" anchor="ctr">
                    <a:lnL w="12700" cap="flat" cmpd="sng" algn="ctr">
                      <a:solidFill>
                        <a:srgbClr val="ED6D00"/>
                      </a:solidFill>
                      <a:prstDash val="solid"/>
                      <a:round/>
                      <a:headEnd type="none" w="med" len="med"/>
                      <a:tailEnd type="none" w="med" len="med"/>
                    </a:lnL>
                    <a:lnR w="12700" cap="flat" cmpd="sng" algn="ctr">
                      <a:solidFill>
                        <a:srgbClr val="ED6D00"/>
                      </a:solidFill>
                      <a:prstDash val="solid"/>
                      <a:round/>
                      <a:headEnd type="none" w="med" len="med"/>
                      <a:tailEnd type="none" w="med" len="med"/>
                    </a:lnR>
                    <a:lnT w="12700" cap="flat" cmpd="sng" algn="ctr">
                      <a:solidFill>
                        <a:srgbClr val="ED6D00"/>
                      </a:solidFill>
                      <a:prstDash val="solid"/>
                      <a:round/>
                      <a:headEnd type="none" w="med" len="med"/>
                      <a:tailEnd type="none" w="med" len="med"/>
                    </a:lnT>
                    <a:lnB w="12700" cap="flat" cmpd="sng" algn="ctr">
                      <a:solidFill>
                        <a:srgbClr val="ED6D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0">
                <a:tc vMerge="1">
                  <a:txBody>
                    <a:bodyPr/>
                    <a:lstStyle/>
                    <a:p>
                      <a:pPr algn="l">
                        <a:lnSpc>
                          <a:spcPts val="1200"/>
                        </a:lnSpc>
                        <a:spcBef>
                          <a:spcPts val="400"/>
                        </a:spcBef>
                        <a:spcAft>
                          <a:spcPts val="400"/>
                        </a:spcAft>
                      </a:pPr>
                      <a:endParaRPr lang="zh-CN" sz="1100" dirty="0">
                        <a:solidFill>
                          <a:srgbClr val="000000"/>
                        </a:solidFill>
                        <a:effectLst/>
                        <a:latin typeface="Arial" panose="02020603050405020304" pitchFamily="18" charset="0"/>
                        <a:ea typeface="宋体" panose="02010600030101010101" pitchFamily="2" charset="-122"/>
                        <a:cs typeface="Arial" panose="020B0604020202020204" pitchFamily="34" charset="0"/>
                      </a:endParaRPr>
                    </a:p>
                  </a:txBody>
                  <a:tcPr marL="67687" marR="67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lnSpc>
                          <a:spcPct val="1000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DHCP options can be configured on the network.</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7687" marR="67687"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marL="0" marR="0" lvl="0" indent="0" algn="ctr" defTabSz="914400" rtl="0" eaLnBrk="1" fontAlgn="ctr" latinLnBrk="0" hangingPunct="1">
                        <a:lnSpc>
                          <a:spcPct val="100000"/>
                        </a:lnSpc>
                        <a:spcBef>
                          <a:spcPts val="400"/>
                        </a:spcBef>
                        <a:spcAft>
                          <a:spcPts val="400"/>
                        </a:spcAft>
                        <a:buClrTx/>
                        <a:buSzTx/>
                        <a:buFontTx/>
                        <a:buNone/>
                        <a:tabLst/>
                        <a:defRPr/>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Registration center or DHCP option</a:t>
                      </a:r>
                      <a:endParaRPr lang="en-US" altLang="zh-CN" sz="1200" b="0" dirty="0" smtClean="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7687" marR="67687"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lvl="0" indent="0" algn="ctr" defTabSz="914400" rtl="0" eaLnBrk="1" fontAlgn="auto" latinLnBrk="0" hangingPunct="1">
                        <a:lnSpc>
                          <a:spcPts val="1200"/>
                        </a:lnSpc>
                        <a:spcBef>
                          <a:spcPts val="400"/>
                        </a:spcBef>
                        <a:spcAft>
                          <a:spcPts val="400"/>
                        </a:spcAft>
                        <a:buClrTx/>
                        <a:buSzTx/>
                        <a:buFontTx/>
                        <a:buNone/>
                        <a:tabLst/>
                        <a:defRPr/>
                      </a:pPr>
                      <a:endParaRPr lang="zh-CN" altLang="zh-CN" sz="1100" dirty="0" smtClean="0">
                        <a:solidFill>
                          <a:srgbClr val="000000"/>
                        </a:solidFill>
                        <a:effectLst/>
                        <a:latin typeface="Arial" panose="02020603050405020304" pitchFamily="18" charset="0"/>
                        <a:ea typeface="宋体" panose="02010600030101010101" pitchFamily="2" charset="-122"/>
                        <a:cs typeface="Arial" panose="020B0604020202020204" pitchFamily="34" charset="0"/>
                      </a:endParaRPr>
                    </a:p>
                  </a:txBody>
                  <a:tcPr marL="67687" marR="67687" marT="0" marB="0" anchor="ctr"/>
                </a:tc>
              </a:tr>
              <a:tr h="0">
                <a:tc rowSpan="2">
                  <a:txBody>
                    <a:bodyPr/>
                    <a:lstStyle/>
                    <a:p>
                      <a:pPr marL="0" marR="0" lvl="0" indent="0" algn="ctr" defTabSz="914400" rtl="0" eaLnBrk="1" fontAlgn="ctr" latinLnBrk="0" hangingPunct="1">
                        <a:lnSpc>
                          <a:spcPct val="100000"/>
                        </a:lnSpc>
                        <a:spcBef>
                          <a:spcPts val="400"/>
                        </a:spcBef>
                        <a:spcAft>
                          <a:spcPts val="400"/>
                        </a:spcAft>
                        <a:buClrTx/>
                        <a:buSzTx/>
                        <a:buFontTx/>
                        <a:buNone/>
                        <a:tabLst/>
                        <a:defRPr/>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MSP-owned cloud scenario</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7687" marR="67687"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lnSpc>
                          <a:spcPct val="1000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DHCP options cannot be configured on the network.</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7687" marR="67687"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ct val="1000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Web system</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7687" marR="67687"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ct val="1000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CloudCampus APP</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7687" marR="67687"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0">
                <a:tc vMerge="1">
                  <a:txBody>
                    <a:bodyPr/>
                    <a:lstStyle/>
                    <a:p>
                      <a:pPr marL="0" marR="0" lvl="0" indent="0" algn="l" defTabSz="914400" rtl="0" eaLnBrk="1" fontAlgn="auto" latinLnBrk="0" hangingPunct="1">
                        <a:lnSpc>
                          <a:spcPts val="1200"/>
                        </a:lnSpc>
                        <a:spcBef>
                          <a:spcPts val="400"/>
                        </a:spcBef>
                        <a:spcAft>
                          <a:spcPts val="400"/>
                        </a:spcAft>
                        <a:buClrTx/>
                        <a:buSzTx/>
                        <a:buFontTx/>
                        <a:buNone/>
                        <a:tabLst/>
                        <a:defRPr/>
                      </a:pPr>
                      <a:endParaRPr lang="zh-CN" altLang="zh-CN" sz="1100" dirty="0">
                        <a:solidFill>
                          <a:srgbClr val="000000"/>
                        </a:solidFill>
                        <a:effectLst/>
                        <a:latin typeface="Arial"/>
                        <a:ea typeface="+mn-ea"/>
                        <a:cs typeface="Arial" panose="020B0604020202020204" pitchFamily="34" charset="0"/>
                      </a:endParaRPr>
                    </a:p>
                  </a:txBody>
                  <a:tcPr marL="67687" marR="67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400"/>
                        </a:spcBef>
                        <a:spcAft>
                          <a:spcPts val="400"/>
                        </a:spcAft>
                        <a:buClrTx/>
                        <a:buSzTx/>
                        <a:buFontTx/>
                        <a:buNone/>
                        <a:tabLst/>
                        <a:defRPr/>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DHCP options can be configured on the network.</a:t>
                      </a:r>
                      <a:endParaRPr lang="en-US" altLang="zh-CN" sz="1200" b="0" dirty="0" smtClean="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7687" marR="67687"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marL="0" marR="0" lvl="0" indent="0" algn="ctr" defTabSz="914400" rtl="0" eaLnBrk="1" fontAlgn="ctr" latinLnBrk="0" hangingPunct="1">
                        <a:lnSpc>
                          <a:spcPct val="100000"/>
                        </a:lnSpc>
                        <a:spcBef>
                          <a:spcPts val="400"/>
                        </a:spcBef>
                        <a:spcAft>
                          <a:spcPts val="400"/>
                        </a:spcAft>
                        <a:buClrTx/>
                        <a:buSzTx/>
                        <a:buFontTx/>
                        <a:buNone/>
                        <a:tabLst/>
                        <a:defRPr/>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Registration center or DHCP option</a:t>
                      </a:r>
                      <a:endParaRPr lang="en-US" altLang="zh-CN" sz="1200" b="0" dirty="0" smtClean="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7687" marR="67687"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lvl="0" indent="0" algn="ctr" defTabSz="914400" rtl="0" eaLnBrk="1" fontAlgn="auto" latinLnBrk="0" hangingPunct="1">
                        <a:lnSpc>
                          <a:spcPts val="1200"/>
                        </a:lnSpc>
                        <a:spcBef>
                          <a:spcPts val="400"/>
                        </a:spcBef>
                        <a:spcAft>
                          <a:spcPts val="400"/>
                        </a:spcAft>
                        <a:buClrTx/>
                        <a:buSzTx/>
                        <a:buFontTx/>
                        <a:buNone/>
                        <a:tabLst/>
                        <a:defRPr/>
                      </a:pPr>
                      <a:endParaRPr lang="zh-CN" altLang="zh-CN" sz="1100" dirty="0" smtClean="0">
                        <a:solidFill>
                          <a:srgbClr val="000000"/>
                        </a:solidFill>
                        <a:effectLst/>
                        <a:latin typeface="Arial" panose="02020603050405020304" pitchFamily="18" charset="0"/>
                        <a:ea typeface="宋体" panose="02010600030101010101" pitchFamily="2" charset="-122"/>
                        <a:cs typeface="Arial" panose="020B0604020202020204" pitchFamily="34" charset="0"/>
                      </a:endParaRPr>
                    </a:p>
                  </a:txBody>
                  <a:tcPr marL="67687" marR="67687" marT="0" marB="0" anchor="ctr">
                    <a:lnL w="12700" cap="flat" cmpd="sng" algn="ctr">
                      <a:solidFill>
                        <a:srgbClr val="ED6D00"/>
                      </a:solidFill>
                      <a:prstDash val="solid"/>
                      <a:round/>
                      <a:headEnd type="none" w="med" len="med"/>
                      <a:tailEnd type="none" w="med" len="med"/>
                    </a:lnL>
                    <a:lnR w="12700" cap="flat" cmpd="sng" algn="ctr">
                      <a:solidFill>
                        <a:srgbClr val="ED6D00"/>
                      </a:solidFill>
                      <a:prstDash val="solid"/>
                      <a:round/>
                      <a:headEnd type="none" w="med" len="med"/>
                      <a:tailEnd type="none" w="med" len="med"/>
                    </a:lnR>
                    <a:lnT w="12700" cap="flat" cmpd="sng" algn="ctr">
                      <a:solidFill>
                        <a:srgbClr val="ED6D00"/>
                      </a:solidFill>
                      <a:prstDash val="solid"/>
                      <a:round/>
                      <a:headEnd type="none" w="med" len="med"/>
                      <a:tailEnd type="none" w="med" len="med"/>
                    </a:lnT>
                    <a:lnB w="12700" cap="flat" cmpd="sng" algn="ctr">
                      <a:solidFill>
                        <a:srgbClr val="ED6D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extLst>
      <p:ext uri="{BB962C8B-B14F-4D97-AF65-F5344CB8AC3E}">
        <p14:creationId xmlns:p14="http://schemas.microsoft.com/office/powerpoint/2010/main" val="5636777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smtClean="0">
                <a:sym typeface="Huawei Sans" panose="020C0503030203020204" pitchFamily="34" charset="0"/>
              </a:rPr>
              <a:t>Scenario-Specific Automated Deployment</a:t>
            </a:r>
            <a:endParaRPr lang="en-US" altLang="zh-CN" dirty="0">
              <a:cs typeface="+mn-ea"/>
              <a:sym typeface="Huawei Sans" panose="020C0503030203020204" pitchFamily="34" charset="0"/>
            </a:endParaRPr>
          </a:p>
        </p:txBody>
      </p:sp>
      <p:sp>
        <p:nvSpPr>
          <p:cNvPr id="51" name="内容占位符 2"/>
          <p:cNvSpPr txBox="1">
            <a:spLocks/>
          </p:cNvSpPr>
          <p:nvPr/>
        </p:nvSpPr>
        <p:spPr bwMode="gray">
          <a:xfrm>
            <a:off x="5964871" y="1406458"/>
            <a:ext cx="5793742" cy="4045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spAutoFit/>
          </a:bodyPr>
          <a:lstStyle>
            <a:defPPr>
              <a:defRPr lang="en-US"/>
            </a:defPPr>
            <a:lvl1pPr marL="342900" marR="0" lvl="0" indent="-342900" defTabSz="914400" eaLnBrk="0" fontAlgn="base" hangingPunct="0">
              <a:lnSpc>
                <a:spcPct val="140000"/>
              </a:lnSpc>
              <a:spcBef>
                <a:spcPct val="0"/>
              </a:spcBef>
              <a:spcAft>
                <a:spcPct val="0"/>
              </a:spcAft>
              <a:buClr>
                <a:srgbClr val="777777"/>
              </a:buClr>
              <a:buSzPct val="60000"/>
              <a:buFont typeface="Wingdings" pitchFamily="2" charset="2"/>
              <a:buNone/>
              <a:tabLst/>
              <a:defRPr kumimoji="0" sz="1400" b="1" i="0" u="none" strike="noStrike" kern="0" cap="none" spc="0" normalizeH="0" baseline="0">
                <a:ln>
                  <a:noFill/>
                </a:ln>
                <a:solidFill>
                  <a:srgbClr val="000000"/>
                </a:solidFill>
                <a:effectLst/>
                <a:uLnTx/>
                <a:uFillTx/>
              </a:defRPr>
            </a:lvl1pPr>
            <a:lvl2pPr marL="0" marR="0" lvl="1" indent="0" defTabSz="914400" eaLnBrk="0" fontAlgn="base" hangingPunct="0">
              <a:lnSpc>
                <a:spcPct val="140000"/>
              </a:lnSpc>
              <a:spcBef>
                <a:spcPct val="0"/>
              </a:spcBef>
              <a:spcAft>
                <a:spcPct val="0"/>
              </a:spcAft>
              <a:buClrTx/>
              <a:buSzPct val="100000"/>
              <a:buFont typeface="Wingdings" pitchFamily="2" charset="2"/>
              <a:buNone/>
              <a:tabLst/>
              <a:defRPr kumimoji="0" sz="1400" b="0" i="0" u="none" strike="noStrike" kern="0" cap="none" spc="0" normalizeH="0" baseline="0">
                <a:ln>
                  <a:noFill/>
                </a:ln>
                <a:solidFill>
                  <a:srgbClr val="000000"/>
                </a:solidFill>
                <a:effectLst/>
                <a:uLnTx/>
                <a:uFillTx/>
              </a:defRPr>
            </a:lvl2pPr>
            <a:lvl3pPr marL="1143000" indent="-228600" eaLnBrk="0" fontAlgn="base" hangingPunct="0">
              <a:lnSpc>
                <a:spcPct val="140000"/>
              </a:lnSpc>
              <a:spcBef>
                <a:spcPct val="0"/>
              </a:spcBef>
              <a:spcAft>
                <a:spcPct val="0"/>
              </a:spcAft>
              <a:buSzPct val="50000"/>
              <a:buFont typeface="Wingdings" pitchFamily="2" charset="2"/>
              <a:buChar char="n"/>
              <a:defRPr sz="1400" baseline="0">
                <a:solidFill>
                  <a:schemeClr val="tx2"/>
                </a:solidFill>
                <a:latin typeface="Arial" panose="020B0503020204020204" pitchFamily="34" charset="-122"/>
                <a:ea typeface="微软雅黑" panose="020B0503020204020204" pitchFamily="34" charset="-122"/>
              </a:defRPr>
            </a:lvl3pPr>
            <a:lvl4pPr marL="1600200" indent="-228600" eaLnBrk="0" fontAlgn="base" hangingPunct="0">
              <a:lnSpc>
                <a:spcPct val="140000"/>
              </a:lnSpc>
              <a:spcBef>
                <a:spcPct val="0"/>
              </a:spcBef>
              <a:spcAft>
                <a:spcPct val="0"/>
              </a:spcAft>
              <a:buChar char="–"/>
              <a:defRPr sz="1200" baseline="0">
                <a:solidFill>
                  <a:schemeClr val="tx2"/>
                </a:solidFill>
                <a:latin typeface="Arial" panose="020B0503020204020204" pitchFamily="34" charset="-122"/>
                <a:ea typeface="微软雅黑" panose="020B0503020204020204" pitchFamily="34" charset="-122"/>
              </a:defRPr>
            </a:lvl4pPr>
            <a:lvl5pPr marL="2057400" indent="-228600" eaLnBrk="0" fontAlgn="base" hangingPunct="0">
              <a:lnSpc>
                <a:spcPct val="140000"/>
              </a:lnSpc>
              <a:spcBef>
                <a:spcPct val="0"/>
              </a:spcBef>
              <a:spcAft>
                <a:spcPct val="0"/>
              </a:spcAft>
              <a:buFont typeface="Arial" pitchFamily="34" charset="0"/>
              <a:buChar char="~"/>
              <a:defRPr sz="1000" baseline="0">
                <a:solidFill>
                  <a:schemeClr val="tx2"/>
                </a:solidFill>
                <a:latin typeface="Arial" panose="020B0503020204020204" pitchFamily="34" charset="-122"/>
                <a:ea typeface="微软雅黑" panose="020B0503020204020204" pitchFamily="34" charset="-122"/>
              </a:defRPr>
            </a:lvl5pPr>
            <a:lvl6pPr marL="2514600" indent="-228600" fontAlgn="base">
              <a:spcBef>
                <a:spcPct val="20000"/>
              </a:spcBef>
              <a:spcAft>
                <a:spcPct val="0"/>
              </a:spcAft>
              <a:buFont typeface="Arial" charset="0"/>
              <a:buChar char="~"/>
              <a:defRPr sz="1600"/>
            </a:lvl6pPr>
            <a:lvl7pPr marL="2971800" indent="-228600" fontAlgn="base">
              <a:spcBef>
                <a:spcPct val="20000"/>
              </a:spcBef>
              <a:spcAft>
                <a:spcPct val="0"/>
              </a:spcAft>
              <a:buFont typeface="Arial" charset="0"/>
              <a:buChar char="~"/>
              <a:defRPr sz="1600"/>
            </a:lvl7pPr>
            <a:lvl8pPr marL="3429000" indent="-228600" fontAlgn="base">
              <a:spcBef>
                <a:spcPct val="20000"/>
              </a:spcBef>
              <a:spcAft>
                <a:spcPct val="0"/>
              </a:spcAft>
              <a:buFont typeface="Arial" charset="0"/>
              <a:buChar char="~"/>
              <a:defRPr sz="1600"/>
            </a:lvl8pPr>
            <a:lvl9pPr marL="3886200" indent="-228600" fontAlgn="base">
              <a:spcBef>
                <a:spcPct val="20000"/>
              </a:spcBef>
              <a:spcAft>
                <a:spcPct val="0"/>
              </a:spcAft>
              <a:buFont typeface="Arial" charset="0"/>
              <a:buChar char="~"/>
              <a:defRPr sz="1600"/>
            </a:lvl9pPr>
          </a:lstStyle>
          <a:p>
            <a:pPr lvl="1" eaLnBrk="1"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Solution overview</a:t>
            </a:r>
            <a:endParaRPr lang="en-US" altLang="zh-CN" b="1"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lvl="1" indent="-285750" eaLnBrk="1" fontAlgn="ctr">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The scenario-specific automated deployment function is provided to further simplify network deployment.</a:t>
            </a:r>
          </a:p>
          <a:p>
            <a:pPr marL="285750" lvl="1" indent="-285750" eaLnBrk="1" fontAlgn="ctr">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Network configurations, such as SSIDs, can be automatically generated based on the industry scenario selected by a customer. This means that users do not need to plan or configure the network in advance, eliminating the need for complex configuration design and planning. In addition, users can customize a scenario template to plan the site network so that the site network configuration can be quickly generated for deployment.</a:t>
            </a:r>
          </a:p>
          <a:p>
            <a:pPr marL="285750" lvl="1" indent="-285750" eaLnBrk="1" fontAlgn="ctr">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Currently, templates for small- and medium-sized office scenarios are preset in the solution. Templates for other scenarios will be added in the future.</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lvl="1" eaLnBrk="1"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Key design points:</a:t>
            </a:r>
          </a:p>
          <a:p>
            <a:pPr marL="285750" lvl="1" indent="-285750" eaLnBrk="1" fontAlgn="ctr">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Select a service scenario, that is, select a scenario template.</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lvl="1" indent="-285750" eaLnBrk="1" fontAlgn="ctr">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Select related devices and network topologies.</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lvl="1" indent="-285750" eaLnBrk="1" fontAlgn="ctr">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Confirm the related configuration or adjust the preset configuration.</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 name="图片 2"/>
          <p:cNvPicPr>
            <a:picLocks/>
          </p:cNvPicPr>
          <p:nvPr/>
        </p:nvPicPr>
        <p:blipFill>
          <a:blip r:embed="rId3"/>
          <a:stretch>
            <a:fillRect/>
          </a:stretch>
        </p:blipFill>
        <p:spPr>
          <a:xfrm>
            <a:off x="571925" y="2277492"/>
            <a:ext cx="5307221" cy="2691371"/>
          </a:xfrm>
          <a:prstGeom prst="rect">
            <a:avLst/>
          </a:prstGeom>
          <a:ln w="12700">
            <a:solidFill>
              <a:schemeClr val="bg1">
                <a:lumMod val="85000"/>
              </a:schemeClr>
            </a:solidFill>
          </a:ln>
        </p:spPr>
      </p:pic>
    </p:spTree>
    <p:extLst>
      <p:ext uri="{BB962C8B-B14F-4D97-AF65-F5344CB8AC3E}">
        <p14:creationId xmlns:p14="http://schemas.microsoft.com/office/powerpoint/2010/main" val="9767213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sym typeface="Huawei Sans" panose="020C0503030203020204" pitchFamily="34" charset="0"/>
              </a:rPr>
              <a:t>Service Requirement Analysis for Small- and Medium-Sized Campus Networks</a:t>
            </a:r>
            <a:endParaRPr lang="zh-CN" altLang="en-US" dirty="0">
              <a:sym typeface="Huawei Sans" panose="020C0503030203020204" pitchFamily="34" charset="0"/>
            </a:endParaRPr>
          </a:p>
        </p:txBody>
      </p:sp>
      <p:sp>
        <p:nvSpPr>
          <p:cNvPr id="65" name="圆角矩形 64"/>
          <p:cNvSpPr/>
          <p:nvPr/>
        </p:nvSpPr>
        <p:spPr>
          <a:xfrm>
            <a:off x="517943" y="1987844"/>
            <a:ext cx="3600000" cy="411764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fontAlgn="ctr">
              <a:lnSpc>
                <a:spcPts val="2400"/>
              </a:lnSpc>
              <a:spcAft>
                <a:spcPts val="600"/>
              </a:spcAft>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a:xfrm>
            <a:off x="517943" y="4233369"/>
            <a:ext cx="3600000" cy="1785104"/>
          </a:xfrm>
          <a:prstGeom prst="rect">
            <a:avLst/>
          </a:prstGeom>
        </p:spPr>
        <p:txBody>
          <a:bodyPr wrap="square">
            <a:spAutoFit/>
          </a:bodyPr>
          <a:lstStyle/>
          <a:p>
            <a:pPr marL="176213" indent="-17621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Configurations of multiple sites are centrally delivered, reducing onsite configuration and commissioning workload and improving deployment efficiency.</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Network devices are plug-and-play and able to be expanded on demand, requiring low cost for upgrades.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Freeform 159"/>
          <p:cNvSpPr/>
          <p:nvPr/>
        </p:nvSpPr>
        <p:spPr>
          <a:xfrm flipH="1">
            <a:off x="919387" y="2829899"/>
            <a:ext cx="2708462" cy="146203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8" name="图片 76" descr="接入交换机.png"/>
          <p:cNvPicPr>
            <a:picLocks noChangeAspect="1"/>
          </p:cNvPicPr>
          <p:nvPr/>
        </p:nvPicPr>
        <p:blipFill>
          <a:blip r:embed="rId3"/>
          <a:stretch>
            <a:fillRect/>
          </a:stretch>
        </p:blipFill>
        <p:spPr>
          <a:xfrm>
            <a:off x="2300453" y="3604139"/>
            <a:ext cx="335297" cy="274335"/>
          </a:xfrm>
          <a:prstGeom prst="rect">
            <a:avLst/>
          </a:prstGeom>
        </p:spPr>
      </p:pic>
      <p:pic>
        <p:nvPicPr>
          <p:cNvPr id="79" name="图片 105" descr="AP.png"/>
          <p:cNvPicPr>
            <a:picLocks noChangeAspect="1"/>
          </p:cNvPicPr>
          <p:nvPr/>
        </p:nvPicPr>
        <p:blipFill>
          <a:blip r:embed="rId4"/>
          <a:stretch>
            <a:fillRect/>
          </a:stretch>
        </p:blipFill>
        <p:spPr>
          <a:xfrm>
            <a:off x="1926030" y="3604139"/>
            <a:ext cx="335297" cy="274335"/>
          </a:xfrm>
          <a:prstGeom prst="rect">
            <a:avLst/>
          </a:prstGeom>
        </p:spPr>
      </p:pic>
      <p:pic>
        <p:nvPicPr>
          <p:cNvPr id="80" name="图片 114" descr="中心AP.png"/>
          <p:cNvPicPr>
            <a:picLocks noChangeAspect="1"/>
          </p:cNvPicPr>
          <p:nvPr/>
        </p:nvPicPr>
        <p:blipFill>
          <a:blip r:embed="rId5"/>
          <a:stretch>
            <a:fillRect/>
          </a:stretch>
        </p:blipFill>
        <p:spPr>
          <a:xfrm>
            <a:off x="2674876" y="3606069"/>
            <a:ext cx="330578" cy="270474"/>
          </a:xfrm>
          <a:prstGeom prst="rect">
            <a:avLst/>
          </a:prstGeom>
        </p:spPr>
      </p:pic>
      <p:pic>
        <p:nvPicPr>
          <p:cNvPr id="81" name="图片 20" descr="RRU蓝.png"/>
          <p:cNvPicPr>
            <a:picLocks noChangeAspect="1"/>
          </p:cNvPicPr>
          <p:nvPr/>
        </p:nvPicPr>
        <p:blipFill>
          <a:blip r:embed="rId6"/>
          <a:stretch>
            <a:fillRect/>
          </a:stretch>
        </p:blipFill>
        <p:spPr>
          <a:xfrm>
            <a:off x="3044580" y="3606069"/>
            <a:ext cx="330578" cy="270474"/>
          </a:xfrm>
          <a:prstGeom prst="rect">
            <a:avLst/>
          </a:prstGeom>
        </p:spPr>
      </p:pic>
      <p:pic>
        <p:nvPicPr>
          <p:cNvPr id="82"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77095" y="3604139"/>
            <a:ext cx="335297" cy="274335"/>
          </a:xfrm>
          <a:prstGeom prst="rect">
            <a:avLst/>
          </a:prstGeom>
        </p:spPr>
      </p:pic>
      <p:pic>
        <p:nvPicPr>
          <p:cNvPr id="83" name="Picture 2" descr="G:\做的项目\公共\扁平图标切换\更新2015_01_21\oss扁平图标库2015_01_21更新-04.png"/>
          <p:cNvPicPr>
            <a:picLocks noChangeAspect="1" noChangeArrowheads="1"/>
          </p:cNvPicPr>
          <p:nvPr/>
        </p:nvPicPr>
        <p:blipFill>
          <a:blip r:embed="rId8"/>
          <a:stretch>
            <a:fillRect/>
          </a:stretch>
        </p:blipFill>
        <p:spPr bwMode="auto">
          <a:xfrm>
            <a:off x="1551518" y="3606069"/>
            <a:ext cx="335386" cy="270474"/>
          </a:xfrm>
          <a:prstGeom prst="rect">
            <a:avLst/>
          </a:prstGeom>
          <a:noFill/>
        </p:spPr>
      </p:pic>
      <p:sp>
        <p:nvSpPr>
          <p:cNvPr id="84" name="文本框 83"/>
          <p:cNvSpPr txBox="1"/>
          <p:nvPr/>
        </p:nvSpPr>
        <p:spPr>
          <a:xfrm>
            <a:off x="1331590" y="3273875"/>
            <a:ext cx="1949573"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Network devices at a site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a:xfrm>
            <a:off x="915694" y="2039028"/>
            <a:ext cx="2769522" cy="461665"/>
          </a:xfrm>
          <a:prstGeom prst="rect">
            <a:avLst/>
          </a:prstGeom>
          <a:noFill/>
        </p:spPr>
        <p:txBody>
          <a:bodyPr wrap="square" rtlCol="0">
            <a:spAutoFit/>
          </a:bodyPr>
          <a:lstStyle/>
          <a:p>
            <a:pPr algn="ct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Unified management and centralized configuration</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a:xfrm>
            <a:off x="1205157" y="3830274"/>
            <a:ext cx="2131502" cy="461665"/>
          </a:xfrm>
          <a:prstGeom prst="rect">
            <a:avLst/>
          </a:prstGeom>
          <a:noFill/>
        </p:spPr>
        <p:txBody>
          <a:bodyPr wrap="square" rtlCol="0">
            <a:spAutoFit/>
          </a:bodyPr>
          <a:lstStyle/>
          <a:p>
            <a:pPr algn="ct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Plug-and-play and on-demand expansion</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下箭头 63"/>
          <p:cNvSpPr/>
          <p:nvPr/>
        </p:nvSpPr>
        <p:spPr>
          <a:xfrm rot="10800000" flipV="1">
            <a:off x="1894237" y="2417334"/>
            <a:ext cx="1093913" cy="79862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a:gsLst>
              <a:gs pos="51000">
                <a:srgbClr val="ECF6FA"/>
              </a:gs>
              <a:gs pos="0">
                <a:schemeClr val="bg1">
                  <a:alpha val="30000"/>
                </a:schemeClr>
              </a:gs>
              <a:gs pos="100000">
                <a:srgbClr val="56C4D2"/>
              </a:gs>
              <a:gs pos="87000">
                <a:srgbClr val="94DAE2"/>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517943" y="1449388"/>
            <a:ext cx="3600000" cy="504000"/>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lvl="0" algn="ctr" font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Plug-and-play network devices improve deployment efficiency</a:t>
            </a:r>
          </a:p>
        </p:txBody>
      </p:sp>
      <p:sp>
        <p:nvSpPr>
          <p:cNvPr id="45" name="下箭头 63"/>
          <p:cNvSpPr/>
          <p:nvPr/>
        </p:nvSpPr>
        <p:spPr>
          <a:xfrm rot="10800000" flipV="1">
            <a:off x="5633807" y="2322714"/>
            <a:ext cx="1093913" cy="79862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a:gsLst>
              <a:gs pos="51000">
                <a:srgbClr val="ECF6FA"/>
              </a:gs>
              <a:gs pos="0">
                <a:schemeClr val="bg1">
                  <a:alpha val="30000"/>
                </a:schemeClr>
              </a:gs>
              <a:gs pos="100000">
                <a:srgbClr val="56C4D2"/>
              </a:gs>
              <a:gs pos="87000">
                <a:srgbClr val="94DAE2"/>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圆角矩形 86"/>
          <p:cNvSpPr/>
          <p:nvPr/>
        </p:nvSpPr>
        <p:spPr>
          <a:xfrm>
            <a:off x="4304532" y="1992344"/>
            <a:ext cx="3599784" cy="411314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fontAlgn="ctr">
              <a:lnSpc>
                <a:spcPts val="2400"/>
              </a:lnSpc>
              <a:spcAft>
                <a:spcPts val="600"/>
              </a:spcAft>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a:xfrm>
            <a:off x="4304532" y="4233369"/>
            <a:ext cx="3600427" cy="1554272"/>
          </a:xfrm>
          <a:prstGeom prst="rect">
            <a:avLst/>
          </a:prstGeom>
        </p:spPr>
        <p:txBody>
          <a:bodyPr wrap="square">
            <a:spAutoFit/>
          </a:bodyPr>
          <a:lstStyle/>
          <a:p>
            <a:pPr marL="176213" indent="-17621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Geographically dispersed campus branch networks are centrally managed on the cloud through the Internet.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Troubleshooting and monitoring tools as well as many other automation tools are integrated for remote automatic O&amp;M.</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a:xfrm>
            <a:off x="4304959" y="2039028"/>
            <a:ext cx="3600000" cy="461665"/>
          </a:xfrm>
          <a:prstGeom prst="rect">
            <a:avLst/>
          </a:prstGeom>
          <a:noFill/>
        </p:spPr>
        <p:txBody>
          <a:bodyPr wrap="square" rtlCol="0">
            <a:spAutoFit/>
          </a:bodyPr>
          <a:lstStyle/>
          <a:p>
            <a:pPr algn="ct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Centralized cloud management of multiple branches and remote automatic O&amp;M</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Freeform 159"/>
          <p:cNvSpPr/>
          <p:nvPr/>
        </p:nvSpPr>
        <p:spPr>
          <a:xfrm flipH="1">
            <a:off x="6061643" y="3038915"/>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p:cNvSpPr txBox="1"/>
          <p:nvPr/>
        </p:nvSpPr>
        <p:spPr>
          <a:xfrm>
            <a:off x="5055754" y="3500059"/>
            <a:ext cx="895904"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Site network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Freeform 159"/>
          <p:cNvSpPr/>
          <p:nvPr/>
        </p:nvSpPr>
        <p:spPr>
          <a:xfrm flipH="1">
            <a:off x="5000373" y="3427513"/>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p:cNvSpPr txBox="1"/>
          <p:nvPr/>
        </p:nvSpPr>
        <p:spPr>
          <a:xfrm>
            <a:off x="6029216" y="3101868"/>
            <a:ext cx="1009721"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Site network 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Freeform 159"/>
          <p:cNvSpPr/>
          <p:nvPr/>
        </p:nvSpPr>
        <p:spPr>
          <a:xfrm flipH="1">
            <a:off x="6505032" y="3665571"/>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a:xfrm>
            <a:off x="6502837" y="3745591"/>
            <a:ext cx="988505"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Site network </a:t>
            </a:r>
            <a:r>
              <a:rPr lang="en-US" sz="1200" i="1" dirty="0" smtClean="0">
                <a:latin typeface="Huawei Sans" panose="020C0503030203020204" pitchFamily="34" charset="0"/>
                <a:ea typeface="方正兰亭黑简体" panose="02000000000000000000" pitchFamily="2" charset="-122"/>
                <a:sym typeface="Huawei Sans" panose="020C0503030203020204" pitchFamily="34" charset="0"/>
              </a:rPr>
              <a:t>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6" name="Group 3"/>
          <p:cNvGrpSpPr/>
          <p:nvPr/>
        </p:nvGrpSpPr>
        <p:grpSpPr>
          <a:xfrm>
            <a:off x="6154839" y="3766510"/>
            <a:ext cx="261965" cy="61979"/>
            <a:chOff x="559282" y="6488261"/>
            <a:chExt cx="261965" cy="61979"/>
          </a:xfrm>
          <a:solidFill>
            <a:schemeClr val="bg1">
              <a:lumMod val="50000"/>
            </a:schemeClr>
          </a:solidFill>
        </p:grpSpPr>
        <p:sp>
          <p:nvSpPr>
            <p:cNvPr id="97"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 name="圆角矩形 6"/>
          <p:cNvSpPr/>
          <p:nvPr/>
        </p:nvSpPr>
        <p:spPr bwMode="gray">
          <a:xfrm>
            <a:off x="4304959" y="1449388"/>
            <a:ext cx="3600000" cy="504000"/>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lvl="0" algn="ctr" font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Cloud-based centralized O&amp;M simplifies multi-site O&amp;M</a:t>
            </a:r>
          </a:p>
        </p:txBody>
      </p:sp>
      <p:sp>
        <p:nvSpPr>
          <p:cNvPr id="54" name="下箭头 63"/>
          <p:cNvSpPr/>
          <p:nvPr/>
        </p:nvSpPr>
        <p:spPr>
          <a:xfrm flipV="1">
            <a:off x="9491573" y="2375497"/>
            <a:ext cx="1093913" cy="79862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a:gsLst>
              <a:gs pos="51000">
                <a:srgbClr val="ECF6FA"/>
              </a:gs>
              <a:gs pos="0">
                <a:schemeClr val="bg1">
                  <a:alpha val="30000"/>
                </a:schemeClr>
              </a:gs>
              <a:gs pos="100000">
                <a:srgbClr val="56C4D2"/>
              </a:gs>
              <a:gs pos="87000">
                <a:srgbClr val="94DAE2"/>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圆角矩形 99"/>
          <p:cNvSpPr/>
          <p:nvPr/>
        </p:nvSpPr>
        <p:spPr>
          <a:xfrm>
            <a:off x="8091550" y="1992344"/>
            <a:ext cx="3593860" cy="411314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fontAlgn="ctr">
              <a:lnSpc>
                <a:spcPts val="2400"/>
              </a:lnSpc>
              <a:spcAft>
                <a:spcPts val="600"/>
              </a:spcAft>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p:cNvSpPr/>
          <p:nvPr/>
        </p:nvSpPr>
        <p:spPr>
          <a:xfrm>
            <a:off x="8091549" y="4097178"/>
            <a:ext cx="3593861" cy="2015936"/>
          </a:xfrm>
          <a:prstGeom prst="rect">
            <a:avLst/>
          </a:prstGeom>
        </p:spPr>
        <p:txBody>
          <a:bodyPr wrap="square">
            <a:spAutoFit/>
          </a:bodyPr>
          <a:lstStyle/>
          <a:p>
            <a:pPr marL="176213" indent="-17621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With open APIs and big data analytics capabilities, the cloud management platform can interconnect with multiple management systems to achieve unified network management.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It is also able to provide diversified value-added applications to lead enterprises into digital transformation.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a:xfrm>
            <a:off x="9428752" y="3861208"/>
            <a:ext cx="106631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Freeform 159"/>
          <p:cNvSpPr/>
          <p:nvPr/>
        </p:nvSpPr>
        <p:spPr>
          <a:xfrm flipH="1">
            <a:off x="9440735" y="3623715"/>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159"/>
          <p:cNvSpPr/>
          <p:nvPr/>
        </p:nvSpPr>
        <p:spPr>
          <a:xfrm flipH="1">
            <a:off x="9312691" y="2730495"/>
            <a:ext cx="1451678" cy="7023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30B5C5"/>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bIns="144000" rtlCol="0" anchor="ctr">
            <a:noAutofit/>
          </a:bodyPr>
          <a:lstStyle/>
          <a:p>
            <a:pPr algn="ctr" fontAlgn="ct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文本框 104"/>
          <p:cNvSpPr txBox="1"/>
          <p:nvPr/>
        </p:nvSpPr>
        <p:spPr>
          <a:xfrm>
            <a:off x="8412853" y="3593324"/>
            <a:ext cx="106631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Freeform 159"/>
          <p:cNvSpPr/>
          <p:nvPr/>
        </p:nvSpPr>
        <p:spPr>
          <a:xfrm flipH="1">
            <a:off x="8434884" y="3345783"/>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文本框 106"/>
          <p:cNvSpPr txBox="1"/>
          <p:nvPr/>
        </p:nvSpPr>
        <p:spPr>
          <a:xfrm>
            <a:off x="10486811" y="3583276"/>
            <a:ext cx="106631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Freeform 159"/>
          <p:cNvSpPr/>
          <p:nvPr/>
        </p:nvSpPr>
        <p:spPr>
          <a:xfrm flipH="1">
            <a:off x="10498794" y="3345783"/>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a:xfrm>
            <a:off x="8763570" y="1968826"/>
            <a:ext cx="2332322" cy="461665"/>
          </a:xfrm>
          <a:prstGeom prst="rect">
            <a:avLst/>
          </a:prstGeom>
          <a:noFill/>
        </p:spPr>
        <p:txBody>
          <a:bodyPr wrap="square" rtlCol="0">
            <a:spAutoFit/>
          </a:bodyPr>
          <a:lstStyle/>
          <a:p>
            <a:pPr algn="ct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Openness and big data analytics capability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Rectangle 8"/>
          <p:cNvSpPr/>
          <p:nvPr/>
        </p:nvSpPr>
        <p:spPr>
          <a:xfrm>
            <a:off x="9312691" y="2630623"/>
            <a:ext cx="1392957" cy="830997"/>
          </a:xfrm>
          <a:prstGeom prst="rect">
            <a:avLst/>
          </a:prstGeom>
        </p:spPr>
        <p:txBody>
          <a:bodyPr wrap="square">
            <a:spAutoFit/>
          </a:bodyPr>
          <a:lstStyle/>
          <a:p>
            <a:pPr algn="ctr" fontAlgn="ctr"/>
            <a:endParaRPr lang="en-US" altLang="zh-CN"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Cloud management platform</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8091549" y="1449388"/>
            <a:ext cx="3600000" cy="504000"/>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lvl="0" algn="ctr" font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Open APIs accelerate business application integration</a:t>
            </a:r>
          </a:p>
        </p:txBody>
      </p:sp>
    </p:spTree>
    <p:extLst>
      <p:ext uri="{BB962C8B-B14F-4D97-AF65-F5344CB8AC3E}">
        <p14:creationId xmlns:p14="http://schemas.microsoft.com/office/powerpoint/2010/main" val="130133791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303"/>
          <p:cNvSpPr txBox="1"/>
          <p:nvPr/>
        </p:nvSpPr>
        <p:spPr bwMode="gray">
          <a:xfrm>
            <a:off x="1727200" y="1210686"/>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fontAlgn="ct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TextBox 303"/>
          <p:cNvSpPr txBox="1"/>
          <p:nvPr/>
        </p:nvSpPr>
        <p:spPr bwMode="gray">
          <a:xfrm>
            <a:off x="1727200" y="2615071"/>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TextBox 303"/>
          <p:cNvSpPr txBox="1"/>
          <p:nvPr/>
        </p:nvSpPr>
        <p:spPr bwMode="gray">
          <a:xfrm>
            <a:off x="1727200" y="4008582"/>
            <a:ext cx="9732963" cy="1440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五边形 52"/>
          <p:cNvSpPr/>
          <p:nvPr/>
        </p:nvSpPr>
        <p:spPr bwMode="gray">
          <a:xfrm>
            <a:off x="2113280" y="1648086"/>
            <a:ext cx="3060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management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燕尾形 53"/>
          <p:cNvSpPr/>
          <p:nvPr/>
        </p:nvSpPr>
        <p:spPr bwMode="gray">
          <a:xfrm>
            <a:off x="5071983"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O&amp;M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燕尾形 54"/>
          <p:cNvSpPr/>
          <p:nvPr/>
        </p:nvSpPr>
        <p:spPr bwMode="gray">
          <a:xfrm>
            <a:off x="8030686"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License scheme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五边形 57"/>
          <p:cNvSpPr/>
          <p:nvPr/>
        </p:nvSpPr>
        <p:spPr bwMode="gray">
          <a:xfrm>
            <a:off x="2113280" y="305247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architecture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燕尾形 59"/>
          <p:cNvSpPr/>
          <p:nvPr/>
        </p:nvSpPr>
        <p:spPr bwMode="gray">
          <a:xfrm>
            <a:off x="4337749"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Networking scheme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燕尾形 60"/>
          <p:cNvSpPr/>
          <p:nvPr/>
        </p:nvSpPr>
        <p:spPr bwMode="gray">
          <a:xfrm>
            <a:off x="6562218"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Reliability</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燕尾形 61"/>
          <p:cNvSpPr/>
          <p:nvPr/>
        </p:nvSpPr>
        <p:spPr bwMode="gray">
          <a:xfrm>
            <a:off x="8786686" y="3052471"/>
            <a:ext cx="2304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WAN interconnection</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五边形 62"/>
          <p:cNvSpPr/>
          <p:nvPr/>
        </p:nvSpPr>
        <p:spPr bwMode="gray">
          <a:xfrm>
            <a:off x="2113280" y="4314711"/>
            <a:ext cx="2304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basic services</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燕尾形 63"/>
          <p:cNvSpPr/>
          <p:nvPr/>
        </p:nvSpPr>
        <p:spPr bwMode="gray">
          <a:xfrm>
            <a:off x="4337749" y="4314711"/>
            <a:ext cx="2304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deployment</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燕尾形 64"/>
          <p:cNvSpPr/>
          <p:nvPr/>
        </p:nvSpPr>
        <p:spPr bwMode="grayWhite">
          <a:xfrm>
            <a:off x="6562218" y="4314711"/>
            <a:ext cx="2304000" cy="360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WLAN</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燕尾形 65"/>
          <p:cNvSpPr/>
          <p:nvPr/>
        </p:nvSpPr>
        <p:spPr bwMode="gray">
          <a:xfrm>
            <a:off x="8786686"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NAC</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7" name="五边形 66"/>
          <p:cNvSpPr/>
          <p:nvPr/>
        </p:nvSpPr>
        <p:spPr bwMode="gray">
          <a:xfrm>
            <a:off x="2113280" y="4782453"/>
            <a:ext cx="272288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VAS and O&amp;M</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 name="标题 2"/>
          <p:cNvSpPr>
            <a:spLocks noGrp="1"/>
          </p:cNvSpPr>
          <p:nvPr>
            <p:ph type="title"/>
          </p:nvPr>
        </p:nvSpPr>
        <p:spPr bwMode="gray"/>
        <p:txBody>
          <a:bodyPr>
            <a:normAutofit/>
          </a:bodyPr>
          <a:lstStyle/>
          <a:p>
            <a:pPr fontAlgn="ctr"/>
            <a:r>
              <a:rPr lang="en-US" altLang="zh-CN" dirty="0" smtClean="0">
                <a:cs typeface="+mn-ea"/>
                <a:sym typeface="Huawei Sans" panose="020C0503030203020204" pitchFamily="34" charset="0"/>
              </a:rPr>
              <a:t>Overall Design Process</a:t>
            </a:r>
            <a:endParaRPr lang="en-US" altLang="zh-CN" dirty="0">
              <a:cs typeface="+mn-ea"/>
              <a:sym typeface="Huawei Sans" panose="020C0503030203020204" pitchFamily="34" charset="0"/>
            </a:endParaRPr>
          </a:p>
        </p:txBody>
      </p:sp>
      <p:sp>
        <p:nvSpPr>
          <p:cNvPr id="27" name="任意多边形 26"/>
          <p:cNvSpPr/>
          <p:nvPr/>
        </p:nvSpPr>
        <p:spPr bwMode="gray">
          <a:xfrm flipV="1">
            <a:off x="3789011" y="3412467"/>
            <a:ext cx="6603926" cy="968271"/>
          </a:xfrm>
          <a:custGeom>
            <a:avLst/>
            <a:gdLst>
              <a:gd name="connsiteX0" fmla="*/ 0 w 8142339"/>
              <a:gd name="connsiteY0" fmla="*/ 1118072 h 1118072"/>
              <a:gd name="connsiteX1" fmla="*/ 8142339 w 8142339"/>
              <a:gd name="connsiteY1" fmla="*/ 1118072 h 1118072"/>
              <a:gd name="connsiteX2" fmla="*/ 8142339 w 8142339"/>
              <a:gd name="connsiteY2" fmla="*/ 184470 h 1118072"/>
              <a:gd name="connsiteX3" fmla="*/ 5534148 w 8142339"/>
              <a:gd name="connsiteY3" fmla="*/ 184470 h 1118072"/>
              <a:gd name="connsiteX4" fmla="*/ 5255994 w 8142339"/>
              <a:gd name="connsiteY4" fmla="*/ 0 h 1118072"/>
              <a:gd name="connsiteX5" fmla="*/ 5190421 w 8142339"/>
              <a:gd name="connsiteY5" fmla="*/ 184470 h 1118072"/>
              <a:gd name="connsiteX6" fmla="*/ 0 w 8142339"/>
              <a:gd name="connsiteY6" fmla="*/ 184470 h 1118072"/>
              <a:gd name="connsiteX0" fmla="*/ 0 w 8142339"/>
              <a:gd name="connsiteY0" fmla="*/ 1388531 h 1388531"/>
              <a:gd name="connsiteX1" fmla="*/ 8142339 w 8142339"/>
              <a:gd name="connsiteY1" fmla="*/ 1388531 h 1388531"/>
              <a:gd name="connsiteX2" fmla="*/ 8142339 w 8142339"/>
              <a:gd name="connsiteY2" fmla="*/ 454929 h 1388531"/>
              <a:gd name="connsiteX3" fmla="*/ 5534148 w 8142339"/>
              <a:gd name="connsiteY3" fmla="*/ 454929 h 1388531"/>
              <a:gd name="connsiteX4" fmla="*/ 5123914 w 8142339"/>
              <a:gd name="connsiteY4" fmla="*/ 0 h 1388531"/>
              <a:gd name="connsiteX5" fmla="*/ 5190421 w 8142339"/>
              <a:gd name="connsiteY5" fmla="*/ 454929 h 1388531"/>
              <a:gd name="connsiteX6" fmla="*/ 0 w 8142339"/>
              <a:gd name="connsiteY6" fmla="*/ 454929 h 1388531"/>
              <a:gd name="connsiteX7" fmla="*/ 0 w 8142339"/>
              <a:gd name="connsiteY7" fmla="*/ 1388531 h 1388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2339" h="1388531">
                <a:moveTo>
                  <a:pt x="0" y="1388531"/>
                </a:moveTo>
                <a:lnTo>
                  <a:pt x="8142339" y="1388531"/>
                </a:lnTo>
                <a:lnTo>
                  <a:pt x="8142339" y="454929"/>
                </a:lnTo>
                <a:lnTo>
                  <a:pt x="5534148" y="454929"/>
                </a:lnTo>
                <a:lnTo>
                  <a:pt x="5123914" y="0"/>
                </a:lnTo>
                <a:lnTo>
                  <a:pt x="5190421" y="454929"/>
                </a:lnTo>
                <a:lnTo>
                  <a:pt x="0" y="454929"/>
                </a:lnTo>
                <a:lnTo>
                  <a:pt x="0" y="1388531"/>
                </a:lnTo>
                <a:close/>
              </a:path>
            </a:pathLst>
          </a:custGeom>
          <a:solidFill>
            <a:schemeClr val="accent4">
              <a:lumMod val="20000"/>
              <a:lumOff val="80000"/>
            </a:schemeClr>
          </a:solidFill>
          <a:ln w="12700">
            <a:noFill/>
          </a:ln>
          <a:effectLst>
            <a:outerShdw blurRad="50800" dist="38100" dir="5400000" algn="t" rotWithShape="0">
              <a:srgbClr val="ED6D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fontAlgn="ctr">
              <a:spcAft>
                <a:spcPts val="600"/>
              </a:spcAft>
            </a:pPr>
            <a:endParaRPr lang="en-US" altLang="zh-CN" sz="14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五边形 27"/>
          <p:cNvSpPr/>
          <p:nvPr/>
        </p:nvSpPr>
        <p:spPr bwMode="grayWhite">
          <a:xfrm>
            <a:off x="3859324" y="3525029"/>
            <a:ext cx="1209353" cy="396000"/>
          </a:xfrm>
          <a:prstGeom prst="homePlate">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28"/>
          <p:cNvSpPr/>
          <p:nvPr/>
        </p:nvSpPr>
        <p:spPr bwMode="grayWhite">
          <a:xfrm>
            <a:off x="4939196" y="3525029"/>
            <a:ext cx="1461603" cy="396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Networking Planning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燕尾形 30"/>
          <p:cNvSpPr/>
          <p:nvPr/>
        </p:nvSpPr>
        <p:spPr bwMode="grayWhite">
          <a:xfrm>
            <a:off x="6269485" y="3525029"/>
            <a:ext cx="1200808" cy="396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燕尾形 31"/>
          <p:cNvSpPr/>
          <p:nvPr/>
        </p:nvSpPr>
        <p:spPr bwMode="grayWhite">
          <a:xfrm>
            <a:off x="7340813" y="3525029"/>
            <a:ext cx="1654885" cy="396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Roaming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grayWhite">
          <a:xfrm>
            <a:off x="8866218" y="3525029"/>
            <a:ext cx="1389976" cy="396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Box 303"/>
          <p:cNvSpPr txBox="1"/>
          <p:nvPr/>
        </p:nvSpPr>
        <p:spPr bwMode="gray">
          <a:xfrm>
            <a:off x="655638" y="1210686"/>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cs typeface="+mn-ea"/>
              </a:defRPr>
            </a:lvl1pPr>
          </a:lstStyle>
          <a:p>
            <a:r>
              <a:rPr lang="en-US" altLang="zh-CN" dirty="0">
                <a:ea typeface="方正兰亭黑简体" panose="02000000000000000000" pitchFamily="2" charset="-122"/>
                <a:sym typeface="Huawei Sans" panose="020C0503030203020204" pitchFamily="34" charset="0"/>
              </a:rPr>
              <a:t>Overall design</a:t>
            </a:r>
            <a:endParaRPr lang="zh-CN" altLang="en-US" dirty="0">
              <a:ea typeface="方正兰亭黑简体" panose="02000000000000000000" pitchFamily="2" charset="-122"/>
              <a:sym typeface="Huawei Sans" panose="020C0503030203020204" pitchFamily="34" charset="0"/>
            </a:endParaRPr>
          </a:p>
        </p:txBody>
      </p:sp>
      <p:sp>
        <p:nvSpPr>
          <p:cNvPr id="42" name="TextBox 303"/>
          <p:cNvSpPr txBox="1"/>
          <p:nvPr/>
        </p:nvSpPr>
        <p:spPr bwMode="gray">
          <a:xfrm>
            <a:off x="655638" y="2615071"/>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Networking design</a:t>
            </a:r>
          </a:p>
        </p:txBody>
      </p:sp>
      <p:sp>
        <p:nvSpPr>
          <p:cNvPr id="43" name="TextBox 303"/>
          <p:cNvSpPr txBox="1"/>
          <p:nvPr/>
        </p:nvSpPr>
        <p:spPr bwMode="grayWhite">
          <a:xfrm>
            <a:off x="655638" y="4019456"/>
            <a:ext cx="972000" cy="1429126"/>
          </a:xfrm>
          <a:prstGeom prst="rect">
            <a:avLst/>
          </a:prstGeom>
          <a:solidFill>
            <a:schemeClr val="bg1">
              <a:lumMod val="95000"/>
            </a:schemeClr>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rgbClr val="ED6D00"/>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Service design</a:t>
            </a:r>
            <a:endParaRPr lang="zh-CN" altLang="en-US" dirty="0">
              <a:sym typeface="Huawei Sans" panose="020C0503030203020204" pitchFamily="34" charset="0"/>
            </a:endParaRPr>
          </a:p>
        </p:txBody>
      </p:sp>
      <p:cxnSp>
        <p:nvCxnSpPr>
          <p:cNvPr id="44" name="直接箭头连接符 43"/>
          <p:cNvCxnSpPr>
            <a:stCxn id="41" idx="2"/>
            <a:endCxn id="42" idx="0"/>
          </p:cNvCxnSpPr>
          <p:nvPr/>
        </p:nvCxnSpPr>
        <p:spPr bwMode="gray">
          <a:xfrm>
            <a:off x="1141638" y="2445486"/>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a:stCxn id="42" idx="2"/>
            <a:endCxn id="43" idx="0"/>
          </p:cNvCxnSpPr>
          <p:nvPr/>
        </p:nvCxnSpPr>
        <p:spPr bwMode="gray">
          <a:xfrm>
            <a:off x="1141638" y="3849871"/>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32748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fontAlgn="ctr"/>
            <a:r>
              <a:rPr lang="en-US" dirty="0" smtClean="0">
                <a:sym typeface="Huawei Sans" panose="020C0503030203020204" pitchFamily="34" charset="0"/>
              </a:rPr>
              <a:t>WLAN Planning: Wireless Signal Coverage (1)</a:t>
            </a:r>
            <a:endParaRPr lang="en-US" dirty="0">
              <a:sym typeface="Huawei Sans" panose="020C0503030203020204" pitchFamily="34" charset="0"/>
            </a:endParaRPr>
          </a:p>
        </p:txBody>
      </p:sp>
      <p:graphicFrame>
        <p:nvGraphicFramePr>
          <p:cNvPr id="20" name="表格 19"/>
          <p:cNvGraphicFramePr>
            <a:graphicFrameLocks noGrp="1"/>
          </p:cNvGraphicFramePr>
          <p:nvPr>
            <p:extLst>
              <p:ext uri="{D42A27DB-BD31-4B8C-83A1-F6EECF244321}">
                <p14:modId xmlns:p14="http://schemas.microsoft.com/office/powerpoint/2010/main" val="3221579877"/>
              </p:ext>
            </p:extLst>
          </p:nvPr>
        </p:nvGraphicFramePr>
        <p:xfrm>
          <a:off x="853034" y="1395984"/>
          <a:ext cx="10152656" cy="1606320"/>
        </p:xfrm>
        <a:graphic>
          <a:graphicData uri="http://schemas.openxmlformats.org/drawingml/2006/table">
            <a:tbl>
              <a:tblPr firstRow="1" bandRow="1"/>
              <a:tblGrid>
                <a:gridCol w="2091372"/>
                <a:gridCol w="2381122"/>
                <a:gridCol w="5680162"/>
              </a:tblGrid>
              <a:tr h="180086">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algn="ctr" fontAlgn="ctr"/>
                      <a:r>
                        <a:rPr lang="en-US"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Coverage</a:t>
                      </a:r>
                      <a:r>
                        <a:rPr lang="en-US" sz="1200" baseline="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 Area</a:t>
                      </a:r>
                      <a:endParaRPr lang="en-US"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algn="ctr" fontAlgn="ctr"/>
                      <a:r>
                        <a:rPr lang="en-US"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Field Strength Requirements</a:t>
                      </a:r>
                      <a:endParaRPr lang="en-US"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algn="ctr" fontAlgn="ctr"/>
                      <a:r>
                        <a:rPr lang="en-US"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Typical Scenario</a:t>
                      </a:r>
                      <a:endParaRPr lang="en-US"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504000">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algn="ct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Key coverage area</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algn="ctr" fontAlgn="ctr"/>
                      <a:r>
                        <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40</a:t>
                      </a:r>
                      <a:r>
                        <a:rPr lang="en-US" sz="120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to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65 dBm</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Dormitory room, library, hotel room, lobby,</a:t>
                      </a:r>
                      <a:r>
                        <a:rPr lang="en-US" sz="120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conference</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room, office, and exhibition hall</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24000">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algn="ct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Common coverage area</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algn="ct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&gt; </a:t>
                      </a:r>
                      <a:r>
                        <a:rPr lang="en-US" altLang="zh-CN" sz="1200" kern="1200" dirty="0" smtClean="0">
                          <a:solidFill>
                            <a:srgbClr val="000000"/>
                          </a:solidFill>
                          <a:latin typeface="Huawei Sans" panose="020C0503030203020204" pitchFamily="34" charset="0"/>
                          <a:ea typeface="方正兰亭黑简体" panose="02000000000000000000" pitchFamily="2" charset="-122"/>
                          <a:cs typeface="宋体"/>
                          <a:sym typeface="Huawei Sans" panose="020C0503030203020204" pitchFamily="34" charset="0"/>
                        </a:rPr>
                        <a:t>–</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75 dBm</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Corridor, kitchen, storeroom, and dressing room</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04000">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algn="ct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Special coverage area</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algn="ct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N/A</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Areas that have limitations on or do not allow coverage or installation due to considerations such as service security or property management</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1" name="矩形 20"/>
          <p:cNvSpPr/>
          <p:nvPr/>
        </p:nvSpPr>
        <p:spPr>
          <a:xfrm>
            <a:off x="613076" y="1006559"/>
            <a:ext cx="2268868" cy="307777"/>
          </a:xfrm>
          <a:prstGeom prst="rect">
            <a:avLst/>
          </a:prstGeom>
        </p:spPr>
        <p:txBody>
          <a:bodyPr wrap="none" lIns="90000" rIns="90000">
            <a:spAutoFit/>
          </a:bodyPr>
          <a:lstStyle/>
          <a:p>
            <a:pPr defTabSz="914400" fontAlgn="ctr">
              <a:spcBef>
                <a:spcPct val="0"/>
              </a:spcBef>
              <a:spcAft>
                <a:spcPct val="0"/>
              </a:spcAft>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Field strength reference</a:t>
            </a:r>
            <a:endParaRPr lang="en-US" altLang="zh-CN"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aphicFrame>
        <p:nvGraphicFramePr>
          <p:cNvPr id="22" name="表格 21"/>
          <p:cNvGraphicFramePr>
            <a:graphicFrameLocks noGrp="1"/>
          </p:cNvGraphicFramePr>
          <p:nvPr>
            <p:extLst>
              <p:ext uri="{D42A27DB-BD31-4B8C-83A1-F6EECF244321}">
                <p14:modId xmlns:p14="http://schemas.microsoft.com/office/powerpoint/2010/main" val="3152716104"/>
              </p:ext>
            </p:extLst>
          </p:nvPr>
        </p:nvGraphicFramePr>
        <p:xfrm>
          <a:off x="853034" y="3699275"/>
          <a:ext cx="10152656" cy="1521960"/>
        </p:xfrm>
        <a:graphic>
          <a:graphicData uri="http://schemas.openxmlformats.org/drawingml/2006/table">
            <a:tbl>
              <a:tblPr firstRow="1" bandRow="1"/>
              <a:tblGrid>
                <a:gridCol w="2089708"/>
                <a:gridCol w="8062948"/>
              </a:tblGrid>
              <a:tr h="360000">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algn="ctr" fontAlgn="ctr"/>
                      <a:r>
                        <a:rPr lang="en-US" altLang="zh-CN" sz="1200" b="1"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sz="1200" b="1"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cenario</a:t>
                      </a:r>
                      <a:endParaRPr lang="en-US" altLang="zh-CN" sz="1200" b="1"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8100" marR="38100" marT="38100" marB="381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algn="ctr" fontAlgn="ctr"/>
                      <a:r>
                        <a:rPr lang="en-US" sz="1200" b="1"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Coverage Recommendation</a:t>
                      </a:r>
                      <a:endParaRPr lang="en-US" altLang="zh-CN" sz="1200" b="1"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8100" marR="38100" marT="38100" marB="381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60000">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algn="ct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Indoor scenario</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8100" marR="38100" marT="38100" marB="381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Plan the coverage radius of 15</a:t>
                      </a:r>
                      <a:r>
                        <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20 m for each AP.</a:t>
                      </a:r>
                      <a:endParaRPr 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8100" marR="38100" marT="38100" marB="381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60000">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algn="ct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Outdoor</a:t>
                      </a:r>
                      <a:r>
                        <a:rPr lang="en-US" sz="120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scenario</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8100" marR="38100" marT="38100" marB="381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Plan the coverage radius of 50</a:t>
                      </a:r>
                      <a:r>
                        <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80 m for each AP.</a:t>
                      </a:r>
                      <a:endParaRPr 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8100" marR="38100" marT="38100" marB="381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60000">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algn="ct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Indoor high-density scenario</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8100" marR="38100" marT="38100" marB="381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Use small-angle directional antennas. During network planning, select AP positions and spacing based on the antenna angle.</a:t>
                      </a:r>
                      <a:endParaRPr 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8100" marR="38100" marT="38100" marB="381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3" name="矩形 22"/>
          <p:cNvSpPr/>
          <p:nvPr/>
        </p:nvSpPr>
        <p:spPr>
          <a:xfrm>
            <a:off x="613076" y="3303608"/>
            <a:ext cx="2591072" cy="307777"/>
          </a:xfrm>
          <a:prstGeom prst="rect">
            <a:avLst/>
          </a:prstGeom>
        </p:spPr>
        <p:txBody>
          <a:bodyPr wrap="none" lIns="90000" rIns="90000">
            <a:spAutoFit/>
          </a:bodyPr>
          <a:lstStyle/>
          <a:p>
            <a:pPr defTabSz="914400" fontAlgn="ctr">
              <a:spcBef>
                <a:spcPct val="0"/>
              </a:spcBef>
              <a:spcAft>
                <a:spcPct val="0"/>
              </a:spcAft>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Physical coverage reference</a:t>
            </a:r>
            <a:endParaRPr lang="en-US" altLang="zh-CN"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 name="组合 1"/>
          <p:cNvGrpSpPr/>
          <p:nvPr/>
        </p:nvGrpSpPr>
        <p:grpSpPr>
          <a:xfrm>
            <a:off x="4536513" y="56460"/>
            <a:ext cx="7210987" cy="289104"/>
            <a:chOff x="4502479" y="56460"/>
            <a:chExt cx="7210987" cy="289104"/>
          </a:xfrm>
        </p:grpSpPr>
        <p:sp>
          <p:nvSpPr>
            <p:cNvPr id="24" name="五边形 23"/>
            <p:cNvSpPr/>
            <p:nvPr/>
          </p:nvSpPr>
          <p:spPr bwMode="auto">
            <a:xfrm>
              <a:off x="4502479" y="57564"/>
              <a:ext cx="1392849" cy="28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p:cNvSpPr/>
            <p:nvPr/>
          </p:nvSpPr>
          <p:spPr bwMode="auto">
            <a:xfrm>
              <a:off x="5792863"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28"/>
            <p:cNvSpPr/>
            <p:nvPr/>
          </p:nvSpPr>
          <p:spPr bwMode="auto">
            <a:xfrm>
              <a:off x="7346398" y="56460"/>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p:nvPr/>
          </p:nvSpPr>
          <p:spPr bwMode="auto">
            <a:xfrm>
              <a:off x="8899933" y="56460"/>
              <a:ext cx="1260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Roaming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燕尾形 30"/>
            <p:cNvSpPr/>
            <p:nvPr/>
          </p:nvSpPr>
          <p:spPr bwMode="auto">
            <a:xfrm>
              <a:off x="10057466"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 name="矩形 3"/>
          <p:cNvSpPr/>
          <p:nvPr/>
        </p:nvSpPr>
        <p:spPr>
          <a:xfrm>
            <a:off x="853034" y="5221235"/>
            <a:ext cx="10152656" cy="997196"/>
          </a:xfrm>
          <a:prstGeom prst="rect">
            <a:avLst/>
          </a:prstGeom>
        </p:spPr>
        <p:txBody>
          <a:bodyPr wrap="square">
            <a:spAutoFit/>
          </a:bodyPr>
          <a:lstStyle/>
          <a:p>
            <a:pPr marL="0" lvl="1" defTabSz="914400" fontAlgn="ctr" hangingPunct="0">
              <a:lnSpc>
                <a:spcPct val="140000"/>
              </a:lnSpc>
              <a:spcBef>
                <a:spcPct val="0"/>
              </a:spcBef>
              <a:spcAft>
                <a:spcPct val="0"/>
              </a:spcAft>
              <a:buSzPct val="100000"/>
            </a:pPr>
            <a:r>
              <a:rPr lang="en-US" altLang="zh-CN" sz="14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To guarantee a good access and roaming experience, you need to plan proper signal coverage depending on different application scenarios; select proper AP models based on signal coverage demands and AP capabilities; and design a proper WLAN using the WLAN Planner.</a:t>
            </a:r>
          </a:p>
        </p:txBody>
      </p:sp>
    </p:spTree>
    <p:extLst>
      <p:ext uri="{BB962C8B-B14F-4D97-AF65-F5344CB8AC3E}">
        <p14:creationId xmlns:p14="http://schemas.microsoft.com/office/powerpoint/2010/main" val="12004034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fontAlgn="ctr"/>
            <a:r>
              <a:rPr lang="en-US" altLang="zh-CN" dirty="0">
                <a:sym typeface="Huawei Sans" panose="020C0503030203020204" pitchFamily="34" charset="0"/>
              </a:rPr>
              <a:t>WLAN Planning: Wireless Signal Coverage </a:t>
            </a:r>
            <a:r>
              <a:rPr lang="en-US" altLang="zh-CN" dirty="0" smtClean="0">
                <a:sym typeface="Huawei Sans" panose="020C0503030203020204" pitchFamily="34" charset="0"/>
              </a:rPr>
              <a:t>(2)</a:t>
            </a:r>
            <a:endParaRPr lang="en-US" dirty="0">
              <a:sym typeface="Huawei Sans" panose="020C0503030203020204" pitchFamily="34" charset="0"/>
            </a:endParaRPr>
          </a:p>
        </p:txBody>
      </p:sp>
      <p:sp>
        <p:nvSpPr>
          <p:cNvPr id="19" name="内容占位符 2"/>
          <p:cNvSpPr txBox="1">
            <a:spLocks/>
          </p:cNvSpPr>
          <p:nvPr/>
        </p:nvSpPr>
        <p:spPr bwMode="auto">
          <a:xfrm>
            <a:off x="442913" y="1049728"/>
            <a:ext cx="11434762" cy="2666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0070" rIns="90000" bIns="40070" numCol="1" anchor="t" anchorCtr="0" compatLnSpc="1">
            <a:prstTxWarp prst="textNoShape">
              <a:avLst/>
            </a:prstTxWarp>
          </a:bodyPr>
          <a:lstStyle>
            <a:defPPr>
              <a:defRPr lang="en-US"/>
            </a:defPPr>
            <a:lvl1pPr marL="342900" marR="0" lvl="0" indent="-342900" defTabSz="914400" eaLnBrk="0" fontAlgn="base" hangingPunct="0">
              <a:lnSpc>
                <a:spcPct val="140000"/>
              </a:lnSpc>
              <a:spcBef>
                <a:spcPct val="0"/>
              </a:spcBef>
              <a:spcAft>
                <a:spcPct val="0"/>
              </a:spcAft>
              <a:buClr>
                <a:srgbClr val="777777"/>
              </a:buClr>
              <a:buSzPct val="60000"/>
              <a:buFont typeface="Wingdings" pitchFamily="2" charset="2"/>
              <a:buNone/>
              <a:tabLst/>
              <a:defRPr kumimoji="0" sz="1400" b="1" i="0" u="none" strike="noStrike" kern="0" cap="none" spc="0" normalizeH="0" baseline="0">
                <a:ln>
                  <a:noFill/>
                </a:ln>
                <a:solidFill>
                  <a:srgbClr val="000000"/>
                </a:solidFill>
                <a:effectLst/>
                <a:uLnTx/>
                <a:uFillTx/>
              </a:defRPr>
            </a:lvl1pPr>
            <a:lvl2pPr marL="0" marR="0" lvl="1" indent="0" defTabSz="914400" eaLnBrk="0" fontAlgn="base" hangingPunct="0">
              <a:lnSpc>
                <a:spcPct val="140000"/>
              </a:lnSpc>
              <a:spcBef>
                <a:spcPct val="0"/>
              </a:spcBef>
              <a:spcAft>
                <a:spcPct val="0"/>
              </a:spcAft>
              <a:buClrTx/>
              <a:buSzPct val="100000"/>
              <a:buFont typeface="Wingdings" pitchFamily="2" charset="2"/>
              <a:buNone/>
              <a:tabLst/>
              <a:defRPr kumimoji="0" sz="1400" b="0" i="0" u="none" strike="noStrike" kern="0" cap="none" spc="0" normalizeH="0" baseline="0">
                <a:ln>
                  <a:noFill/>
                </a:ln>
                <a:solidFill>
                  <a:srgbClr val="000000"/>
                </a:solidFill>
                <a:effectLst/>
                <a:uLnTx/>
                <a:uFillTx/>
              </a:defRPr>
            </a:lvl2pPr>
            <a:lvl3pPr marL="1143000" indent="-228600" eaLnBrk="0" fontAlgn="base" hangingPunct="0">
              <a:lnSpc>
                <a:spcPct val="140000"/>
              </a:lnSpc>
              <a:spcBef>
                <a:spcPct val="0"/>
              </a:spcBef>
              <a:spcAft>
                <a:spcPct val="0"/>
              </a:spcAft>
              <a:buSzPct val="50000"/>
              <a:buFont typeface="Wingdings" pitchFamily="2" charset="2"/>
              <a:buChar char="n"/>
              <a:defRPr sz="1400" baseline="0">
                <a:solidFill>
                  <a:schemeClr val="tx2"/>
                </a:solidFill>
                <a:latin typeface="Arial" panose="020B0503020204020204" pitchFamily="34" charset="-122"/>
                <a:ea typeface="微软雅黑" panose="020B0503020204020204" pitchFamily="34" charset="-122"/>
              </a:defRPr>
            </a:lvl3pPr>
            <a:lvl4pPr marL="1600200" indent="-228600" eaLnBrk="0" fontAlgn="base" hangingPunct="0">
              <a:lnSpc>
                <a:spcPct val="140000"/>
              </a:lnSpc>
              <a:spcBef>
                <a:spcPct val="0"/>
              </a:spcBef>
              <a:spcAft>
                <a:spcPct val="0"/>
              </a:spcAft>
              <a:buChar char="–"/>
              <a:defRPr sz="1200" baseline="0">
                <a:solidFill>
                  <a:schemeClr val="tx2"/>
                </a:solidFill>
                <a:latin typeface="Arial" panose="020B0503020204020204" pitchFamily="34" charset="-122"/>
                <a:ea typeface="微软雅黑" panose="020B0503020204020204" pitchFamily="34" charset="-122"/>
              </a:defRPr>
            </a:lvl4pPr>
            <a:lvl5pPr marL="2057400" indent="-228600" eaLnBrk="0" fontAlgn="base" hangingPunct="0">
              <a:lnSpc>
                <a:spcPct val="140000"/>
              </a:lnSpc>
              <a:spcBef>
                <a:spcPct val="0"/>
              </a:spcBef>
              <a:spcAft>
                <a:spcPct val="0"/>
              </a:spcAft>
              <a:buFont typeface="Arial" pitchFamily="34" charset="0"/>
              <a:buChar char="~"/>
              <a:defRPr sz="1000" baseline="0">
                <a:solidFill>
                  <a:schemeClr val="tx2"/>
                </a:solidFill>
                <a:latin typeface="Arial" panose="020B0503020204020204" pitchFamily="34" charset="-122"/>
                <a:ea typeface="微软雅黑" panose="020B0503020204020204" pitchFamily="34" charset="-122"/>
              </a:defRPr>
            </a:lvl5pPr>
            <a:lvl6pPr marL="2514600" indent="-228600" fontAlgn="base">
              <a:spcBef>
                <a:spcPct val="20000"/>
              </a:spcBef>
              <a:spcAft>
                <a:spcPct val="0"/>
              </a:spcAft>
              <a:buFont typeface="Arial" charset="0"/>
              <a:buChar char="~"/>
              <a:defRPr sz="1600"/>
            </a:lvl6pPr>
            <a:lvl7pPr marL="2971800" indent="-228600" fontAlgn="base">
              <a:spcBef>
                <a:spcPct val="20000"/>
              </a:spcBef>
              <a:spcAft>
                <a:spcPct val="0"/>
              </a:spcAft>
              <a:buFont typeface="Arial" charset="0"/>
              <a:buChar char="~"/>
              <a:defRPr sz="1600"/>
            </a:lvl7pPr>
            <a:lvl8pPr marL="3429000" indent="-228600" fontAlgn="base">
              <a:spcBef>
                <a:spcPct val="20000"/>
              </a:spcBef>
              <a:spcAft>
                <a:spcPct val="0"/>
              </a:spcAft>
              <a:buFont typeface="Arial" charset="0"/>
              <a:buChar char="~"/>
              <a:defRPr sz="1600"/>
            </a:lvl8pPr>
            <a:lvl9pPr marL="3886200" indent="-228600" fontAlgn="base">
              <a:spcBef>
                <a:spcPct val="20000"/>
              </a:spcBef>
              <a:spcAft>
                <a:spcPct val="0"/>
              </a:spcAft>
              <a:buFont typeface="Arial" charset="0"/>
              <a:buChar char="~"/>
              <a:defRPr sz="1600"/>
            </a:lvl9pPr>
          </a:lstStyle>
          <a:p>
            <a:pPr lvl="1" fontAlgn="ctr">
              <a:lnSpc>
                <a:spcPct val="100000"/>
              </a:lnSpc>
            </a:pPr>
            <a:r>
              <a:rPr lang="en-US" sz="1800" b="1" dirty="0" smtClean="0">
                <a:latin typeface="Huawei Sans" panose="020C0503030203020204" pitchFamily="34" charset="0"/>
                <a:ea typeface="方正兰亭黑简体" panose="02000000000000000000" pitchFamily="2" charset="-122"/>
                <a:sym typeface="Huawei Sans" panose="020C0503030203020204" pitchFamily="34" charset="0"/>
              </a:rPr>
              <a:t>Observe the following rules when deploying APs:</a:t>
            </a:r>
            <a:endParaRPr lang="en-US" altLang="zh-CN" sz="1800" b="1"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lvl="1" indent="-285750" eaLnBrk="1" fontAlgn="ctr">
              <a:buFont typeface="Arial" panose="020B0604020202020204" pitchFamily="34" charset="0"/>
              <a:buChar char="•"/>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When installing an AP, try to reduce the number of obstacles that signals pass through.</a:t>
            </a:r>
          </a:p>
          <a:p>
            <a:pPr marL="285750" lvl="1" indent="-285750" eaLnBrk="1" fontAlgn="ctr">
              <a:buFont typeface="Arial" panose="020B0604020202020204" pitchFamily="34" charset="0"/>
              <a:buChar char="•"/>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Ensure that the front side of an AP faces the target coverage area for good coverage.</a:t>
            </a:r>
          </a:p>
          <a:p>
            <a:pPr marL="285750" lvl="1" indent="-285750" eaLnBrk="1" fontAlgn="ctr">
              <a:buFont typeface="Arial" panose="020B0604020202020204" pitchFamily="34" charset="0"/>
              <a:buChar char="•"/>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Place APs away from interference sources, such as electronic devices. Do not deploy microwave ovens, wireless cameras, wireless phones, or other electronic devices in the coverage area.</a:t>
            </a:r>
          </a:p>
          <a:p>
            <a:pPr marL="285750" lvl="1" indent="-285750" eaLnBrk="1" fontAlgn="ctr">
              <a:buFont typeface="Arial" panose="020B0604020202020204" pitchFamily="34" charset="0"/>
              <a:buChar char="•"/>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For areas with roaming requirements, keep a 10% to 15% signal overlap between the coverage areas of neighboring APs to ensure smooth STA roaming between APs.</a:t>
            </a:r>
          </a:p>
        </p:txBody>
      </p:sp>
      <p:grpSp>
        <p:nvGrpSpPr>
          <p:cNvPr id="2" name="组合 1"/>
          <p:cNvGrpSpPr/>
          <p:nvPr/>
        </p:nvGrpSpPr>
        <p:grpSpPr>
          <a:xfrm>
            <a:off x="4536513" y="56460"/>
            <a:ext cx="7210987" cy="289104"/>
            <a:chOff x="4502479" y="56460"/>
            <a:chExt cx="7210987" cy="289104"/>
          </a:xfrm>
        </p:grpSpPr>
        <p:sp>
          <p:nvSpPr>
            <p:cNvPr id="24" name="五边形 23"/>
            <p:cNvSpPr/>
            <p:nvPr/>
          </p:nvSpPr>
          <p:spPr bwMode="auto">
            <a:xfrm>
              <a:off x="4502479" y="57564"/>
              <a:ext cx="1392849" cy="28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p:cNvSpPr/>
            <p:nvPr/>
          </p:nvSpPr>
          <p:spPr bwMode="auto">
            <a:xfrm>
              <a:off x="5792863"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28"/>
            <p:cNvSpPr/>
            <p:nvPr/>
          </p:nvSpPr>
          <p:spPr bwMode="auto">
            <a:xfrm>
              <a:off x="7346398" y="56460"/>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p:nvPr/>
          </p:nvSpPr>
          <p:spPr bwMode="auto">
            <a:xfrm>
              <a:off x="8899933" y="56460"/>
              <a:ext cx="1260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Roaming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燕尾形 30"/>
            <p:cNvSpPr/>
            <p:nvPr/>
          </p:nvSpPr>
          <p:spPr bwMode="auto">
            <a:xfrm>
              <a:off x="10057466"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5092259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smtClean="0">
                <a:sym typeface="Huawei Sans" panose="020C0503030203020204" pitchFamily="34" charset="0"/>
              </a:rPr>
              <a:t>WLAN Planning: AP Deployment Planning</a:t>
            </a:r>
            <a:endParaRPr lang="en-US" altLang="zh-CN" dirty="0">
              <a:cs typeface="+mn-ea"/>
              <a:sym typeface="Huawei Sans" panose="020C0503030203020204" pitchFamily="34" charset="0"/>
            </a:endParaRPr>
          </a:p>
        </p:txBody>
      </p:sp>
      <p:sp>
        <p:nvSpPr>
          <p:cNvPr id="3" name="圆角矩形 75"/>
          <p:cNvSpPr/>
          <p:nvPr/>
        </p:nvSpPr>
        <p:spPr bwMode="gray">
          <a:xfrm>
            <a:off x="508968" y="1087528"/>
            <a:ext cx="2776520" cy="4978401"/>
          </a:xfrm>
          <a:prstGeom prst="roundRect">
            <a:avLst>
              <a:gd name="adj" fmla="val 2772"/>
            </a:avLst>
          </a:prstGeom>
          <a:solidFill>
            <a:schemeClr val="bg1">
              <a:lumMod val="95000"/>
            </a:schemeClr>
          </a:solidFill>
          <a:ln w="12700" cap="flat" cmpd="sng" algn="ctr">
            <a:noFill/>
            <a:prstDash val="solid"/>
          </a:ln>
          <a:effectLst/>
        </p:spPr>
        <p:txBody>
          <a:bodyPr wrap="square" lIns="108000" tIns="108000" rIns="108000" bIns="72000" rtlCol="0" anchor="t" anchorCtr="0"/>
          <a:lstStyle/>
          <a:p>
            <a:pPr marL="176213" indent="-176213" defTabSz="914400" eaLnBrk="0" fontAlgn="ctr" hangingPunct="0">
              <a:lnSpc>
                <a:spcPts val="1800"/>
              </a:lnSpc>
              <a:spcBef>
                <a:spcPct val="0"/>
              </a:spcBef>
              <a:spcAft>
                <a:spcPts val="600"/>
              </a:spcAft>
              <a:buFont typeface="+mj-lt"/>
              <a:buAutoNum type="arabicPeriod"/>
            </a:pPr>
            <a:endParaRPr lang="en-US" altLang="zh-CN" sz="1400" kern="0" dirty="0">
              <a:solidFill>
                <a:srgbClr val="000000">
                  <a:lumMod val="65000"/>
                  <a:lumOff val="35000"/>
                </a:srgb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圆角矩形 75"/>
          <p:cNvSpPr/>
          <p:nvPr/>
        </p:nvSpPr>
        <p:spPr bwMode="gray">
          <a:xfrm>
            <a:off x="3401841" y="1087530"/>
            <a:ext cx="8363240" cy="4978400"/>
          </a:xfrm>
          <a:prstGeom prst="roundRect">
            <a:avLst>
              <a:gd name="adj" fmla="val 714"/>
            </a:avLst>
          </a:prstGeom>
          <a:solidFill>
            <a:schemeClr val="bg1">
              <a:lumMod val="95000"/>
            </a:schemeClr>
          </a:solidFill>
          <a:ln w="12700" cap="flat" cmpd="sng" algn="ctr">
            <a:noFill/>
            <a:prstDash val="solid"/>
          </a:ln>
          <a:effectLst/>
        </p:spPr>
        <p:txBody>
          <a:bodyPr wrap="square" lIns="108000" tIns="108000" rIns="108000" bIns="72000" rtlCol="0" anchor="t" anchorCtr="0"/>
          <a:lstStyle/>
          <a:p>
            <a:pPr marL="176213" indent="-176213" defTabSz="914400" eaLnBrk="0" fontAlgn="ctr" hangingPunct="0">
              <a:lnSpc>
                <a:spcPts val="1800"/>
              </a:lnSpc>
              <a:spcBef>
                <a:spcPct val="0"/>
              </a:spcBef>
              <a:spcAft>
                <a:spcPts val="600"/>
              </a:spcAft>
              <a:buFont typeface="+mj-lt"/>
              <a:buAutoNum type="arabicPeriod"/>
            </a:pPr>
            <a:endParaRPr lang="en-US" altLang="zh-CN" sz="1400" kern="0" dirty="0">
              <a:solidFill>
                <a:srgbClr val="000000">
                  <a:lumMod val="65000"/>
                  <a:lumOff val="35000"/>
                </a:srgb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矩形 4"/>
          <p:cNvSpPr/>
          <p:nvPr/>
        </p:nvSpPr>
        <p:spPr bwMode="gray">
          <a:xfrm>
            <a:off x="4315118" y="2235014"/>
            <a:ext cx="3656080" cy="1154162"/>
          </a:xfrm>
          <a:prstGeom prst="rect">
            <a:avLst/>
          </a:prstGeom>
        </p:spPr>
        <p:txBody>
          <a:bodyPr wrap="square">
            <a:spAutoFit/>
          </a:bodyPr>
          <a:lstStyle/>
          <a:p>
            <a:pPr fontAlgn="ctr">
              <a:spcAft>
                <a:spcPts val="60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Log in to Huawei cloud-based WLAN Planner.</a:t>
            </a:r>
          </a:p>
          <a:p>
            <a:pPr fontAlgn="ctr">
              <a:spcAft>
                <a:spcPts val="600"/>
              </a:spcAft>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https://serviceturbo-cloud-cn.huawei.com/serviceturbocloud/dist/#/</a:t>
            </a: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toolappmarket</a:t>
            </a:r>
          </a:p>
        </p:txBody>
      </p:sp>
      <p:cxnSp>
        <p:nvCxnSpPr>
          <p:cNvPr id="6" name="直接连接符 5"/>
          <p:cNvCxnSpPr/>
          <p:nvPr/>
        </p:nvCxnSpPr>
        <p:spPr bwMode="gray">
          <a:xfrm>
            <a:off x="3562925" y="3378700"/>
            <a:ext cx="439369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a:off x="8167661" y="1087530"/>
            <a:ext cx="0" cy="49784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Oval 4"/>
          <p:cNvSpPr>
            <a:spLocks noChangeAspect="1"/>
          </p:cNvSpPr>
          <p:nvPr/>
        </p:nvSpPr>
        <p:spPr bwMode="gray">
          <a:xfrm>
            <a:off x="4098385" y="2328590"/>
            <a:ext cx="211977" cy="211977"/>
          </a:xfrm>
          <a:prstGeom prst="ellipse">
            <a:avLst/>
          </a:prstGeom>
          <a:solidFill>
            <a:srgbClr val="56C4D2"/>
          </a:solidFill>
          <a:ln w="12700" cap="flat" cmpd="sng" algn="ctr">
            <a:noFill/>
            <a:prstDash val="solid"/>
            <a:miter lim="800000"/>
          </a:ln>
          <a:effectLst/>
        </p:spPr>
        <p:txBody>
          <a:bodyPr rtlCol="0" anchor="ct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Oval 4"/>
          <p:cNvSpPr>
            <a:spLocks noChangeAspect="1"/>
          </p:cNvSpPr>
          <p:nvPr/>
        </p:nvSpPr>
        <p:spPr bwMode="gray">
          <a:xfrm>
            <a:off x="8350132" y="4743769"/>
            <a:ext cx="211977" cy="211977"/>
          </a:xfrm>
          <a:prstGeom prst="ellipse">
            <a:avLst/>
          </a:prstGeom>
          <a:solidFill>
            <a:srgbClr val="56C4D2"/>
          </a:solidFill>
          <a:ln w="12700" cap="flat" cmpd="sng" algn="ctr">
            <a:noFill/>
            <a:prstDash val="solid"/>
            <a:miter lim="800000"/>
          </a:ln>
          <a:effectLst/>
        </p:spPr>
        <p:txBody>
          <a:bodyPr rtlCol="0" anchor="ct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8505" t="7555" r="9059" b="7557"/>
          <a:stretch/>
        </p:blipFill>
        <p:spPr bwMode="gray">
          <a:xfrm>
            <a:off x="577535" y="1565696"/>
            <a:ext cx="2599268" cy="2676485"/>
          </a:xfrm>
          <a:prstGeom prst="rect">
            <a:avLst/>
          </a:prstGeom>
          <a:ln w="12700">
            <a:solidFill>
              <a:schemeClr val="bg1">
                <a:lumMod val="85000"/>
              </a:schemeClr>
            </a:solidFill>
          </a:ln>
        </p:spPr>
      </p:pic>
      <p:sp>
        <p:nvSpPr>
          <p:cNvPr id="14" name="Oval 4"/>
          <p:cNvSpPr>
            <a:spLocks noChangeAspect="1"/>
          </p:cNvSpPr>
          <p:nvPr/>
        </p:nvSpPr>
        <p:spPr bwMode="gray">
          <a:xfrm>
            <a:off x="933860" y="1241659"/>
            <a:ext cx="211977" cy="211977"/>
          </a:xfrm>
          <a:prstGeom prst="ellipse">
            <a:avLst/>
          </a:prstGeom>
          <a:solidFill>
            <a:srgbClr val="56C4D2"/>
          </a:solidFill>
          <a:ln w="12700" cap="flat" cmpd="sng" algn="ctr">
            <a:noFill/>
            <a:prstDash val="solid"/>
            <a:miter lim="800000"/>
          </a:ln>
          <a:effectLst/>
        </p:spPr>
        <p:txBody>
          <a:bodyPr rtlCol="0" anchor="ct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Oval 4"/>
          <p:cNvSpPr>
            <a:spLocks noChangeAspect="1"/>
          </p:cNvSpPr>
          <p:nvPr/>
        </p:nvSpPr>
        <p:spPr bwMode="gray">
          <a:xfrm>
            <a:off x="6375596" y="3992473"/>
            <a:ext cx="211977" cy="211977"/>
          </a:xfrm>
          <a:prstGeom prst="ellipse">
            <a:avLst/>
          </a:prstGeom>
          <a:solidFill>
            <a:srgbClr val="56C4D2"/>
          </a:solidFill>
          <a:ln w="12700" cap="flat" cmpd="sng" algn="ctr">
            <a:noFill/>
            <a:prstDash val="solid"/>
            <a:miter lim="800000"/>
          </a:ln>
          <a:effectLst/>
        </p:spPr>
        <p:txBody>
          <a:bodyPr rtlCol="0" anchor="ct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3" name="图片 22"/>
          <p:cNvPicPr>
            <a:picLocks noChangeAspect="1"/>
          </p:cNvPicPr>
          <p:nvPr/>
        </p:nvPicPr>
        <p:blipFill rotWithShape="1">
          <a:blip r:embed="rId4"/>
          <a:srcRect l="14606" t="7318" r="28683" b="5439"/>
          <a:stretch/>
        </p:blipFill>
        <p:spPr bwMode="gray">
          <a:xfrm>
            <a:off x="8617470" y="1565696"/>
            <a:ext cx="2735923" cy="2805895"/>
          </a:xfrm>
          <a:prstGeom prst="rect">
            <a:avLst/>
          </a:prstGeom>
          <a:ln w="12700">
            <a:solidFill>
              <a:schemeClr val="bg1">
                <a:lumMod val="85000"/>
              </a:schemeClr>
            </a:solidFill>
          </a:ln>
        </p:spPr>
      </p:pic>
      <p:sp>
        <p:nvSpPr>
          <p:cNvPr id="29" name="矩形 28"/>
          <p:cNvSpPr/>
          <p:nvPr/>
        </p:nvSpPr>
        <p:spPr>
          <a:xfrm>
            <a:off x="1148292" y="1211030"/>
            <a:ext cx="1772831" cy="276999"/>
          </a:xfrm>
          <a:prstGeom prst="rect">
            <a:avLst/>
          </a:prstGeom>
        </p:spPr>
        <p:txBody>
          <a:bodyPr wrap="square">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Obtain the floor plan.</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p:cNvSpPr/>
          <p:nvPr/>
        </p:nvSpPr>
        <p:spPr>
          <a:xfrm>
            <a:off x="5496947" y="4282163"/>
            <a:ext cx="2525785" cy="646331"/>
          </a:xfrm>
          <a:prstGeom prst="rect">
            <a:avLst/>
          </a:prstGeom>
        </p:spPr>
        <p:txBody>
          <a:bodyPr wrap="square">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With Huawei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loud-based WLAN Planner, users can complete WLAN planning in just five steps.</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a:xfrm>
            <a:off x="8559930" y="4629190"/>
            <a:ext cx="3283404" cy="907941"/>
          </a:xfrm>
          <a:prstGeom prst="rect">
            <a:avLst/>
          </a:prstGeom>
        </p:spPr>
        <p:txBody>
          <a:bodyPr wrap="square">
            <a:spAutoFit/>
          </a:bodyPr>
          <a:lstStyle/>
          <a:p>
            <a:pPr marL="171450" indent="-171450" fontAlgn="ctr">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Use the network planning report to provide guidance for onsite construction.</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network planning result can be imported into iMaster NCE.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a:xfrm>
            <a:off x="3597646" y="3514971"/>
            <a:ext cx="1723787" cy="306467"/>
          </a:xfrm>
          <a:prstGeom prst="roundRect">
            <a:avLst/>
          </a:prstGeom>
          <a:solidFill>
            <a:srgbClr val="EC7061"/>
          </a:solidFill>
        </p:spPr>
        <p:txBody>
          <a:bodyPr wrap="none" rtlCol="0">
            <a:noAutofit/>
          </a:bodyPr>
          <a:lstStyle/>
          <a:p>
            <a:pPr algn="ctr" fontAlgn="ctr"/>
            <a:r>
              <a:rPr lang="en-US" sz="12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 Environment setting</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a:xfrm>
            <a:off x="3597646" y="3990134"/>
            <a:ext cx="1723787" cy="306467"/>
          </a:xfrm>
          <a:prstGeom prst="roundRect">
            <a:avLst/>
          </a:prstGeom>
          <a:solidFill>
            <a:srgbClr val="EC7061"/>
          </a:solidFill>
        </p:spPr>
        <p:txBody>
          <a:bodyPr wrap="none" rtlCol="0">
            <a:noAutofit/>
          </a:bodyPr>
          <a:lstStyle/>
          <a:p>
            <a:pPr fontAlgn="ctr"/>
            <a:r>
              <a:rPr lang="en-US" sz="12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 Region setting</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a:xfrm>
            <a:off x="3597646" y="4465297"/>
            <a:ext cx="1723787" cy="306467"/>
          </a:xfrm>
          <a:prstGeom prst="roundRect">
            <a:avLst/>
          </a:prstGeom>
          <a:solidFill>
            <a:srgbClr val="EC7061"/>
          </a:solidFill>
        </p:spPr>
        <p:txBody>
          <a:bodyPr wrap="none" rtlCol="0">
            <a:noAutofit/>
          </a:bodyPr>
          <a:lstStyle/>
          <a:p>
            <a:pPr algn="ctr" fontAlgn="ctr"/>
            <a:r>
              <a:rPr lang="en-US" sz="12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 Device deployment</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a:xfrm>
            <a:off x="3597646" y="4940460"/>
            <a:ext cx="1723787" cy="306467"/>
          </a:xfrm>
          <a:prstGeom prst="roundRect">
            <a:avLst/>
          </a:prstGeom>
          <a:solidFill>
            <a:srgbClr val="EC7061"/>
          </a:solidFill>
        </p:spPr>
        <p:txBody>
          <a:bodyPr wrap="none" rtlCol="0">
            <a:noAutofit/>
          </a:bodyPr>
          <a:lstStyle/>
          <a:p>
            <a:pPr fontAlgn="ctr"/>
            <a:r>
              <a:rPr lang="en-US" sz="12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4. Signal simulation</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a:xfrm>
            <a:off x="3597646" y="5415622"/>
            <a:ext cx="1723787" cy="306467"/>
          </a:xfrm>
          <a:prstGeom prst="roundRect">
            <a:avLst/>
          </a:prstGeom>
          <a:solidFill>
            <a:srgbClr val="EC7061"/>
          </a:solidFill>
        </p:spPr>
        <p:txBody>
          <a:bodyPr wrap="none" rtlCol="0">
            <a:noAutofit/>
          </a:bodyPr>
          <a:lstStyle/>
          <a:p>
            <a:pPr fontAlgn="ctr"/>
            <a:r>
              <a:rPr lang="en-US" sz="12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5. Report export  </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p:cNvPicPr>
            <a:picLocks noChangeAspect="1"/>
          </p:cNvPicPr>
          <p:nvPr/>
        </p:nvPicPr>
        <p:blipFill>
          <a:blip r:embed="rId5"/>
          <a:stretch>
            <a:fillRect/>
          </a:stretch>
        </p:blipFill>
        <p:spPr>
          <a:xfrm>
            <a:off x="3524825" y="1239996"/>
            <a:ext cx="4394690" cy="985476"/>
          </a:xfrm>
          <a:prstGeom prst="rect">
            <a:avLst/>
          </a:prstGeom>
          <a:ln w="12700">
            <a:solidFill>
              <a:schemeClr val="bg1">
                <a:lumMod val="85000"/>
              </a:schemeClr>
            </a:solidFill>
          </a:ln>
        </p:spPr>
      </p:pic>
      <p:grpSp>
        <p:nvGrpSpPr>
          <p:cNvPr id="43" name="组合 42"/>
          <p:cNvGrpSpPr/>
          <p:nvPr/>
        </p:nvGrpSpPr>
        <p:grpSpPr>
          <a:xfrm>
            <a:off x="4536513" y="56460"/>
            <a:ext cx="7210987" cy="289104"/>
            <a:chOff x="4502479" y="56460"/>
            <a:chExt cx="7210987" cy="289104"/>
          </a:xfrm>
        </p:grpSpPr>
        <p:sp>
          <p:nvSpPr>
            <p:cNvPr id="44" name="五边形 43"/>
            <p:cNvSpPr/>
            <p:nvPr/>
          </p:nvSpPr>
          <p:spPr bwMode="auto">
            <a:xfrm>
              <a:off x="4502479" y="57564"/>
              <a:ext cx="1392849" cy="28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p:nvPr/>
          </p:nvSpPr>
          <p:spPr bwMode="auto">
            <a:xfrm>
              <a:off x="5792863"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45"/>
            <p:cNvSpPr/>
            <p:nvPr/>
          </p:nvSpPr>
          <p:spPr bwMode="auto">
            <a:xfrm>
              <a:off x="7346398" y="56460"/>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auto">
            <a:xfrm>
              <a:off x="8899933" y="56460"/>
              <a:ext cx="1260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Roaming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auto">
            <a:xfrm>
              <a:off x="10057466"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7535" y="4312888"/>
            <a:ext cx="2599268" cy="1732845"/>
          </a:xfrm>
          <a:prstGeom prst="rect">
            <a:avLst/>
          </a:prstGeom>
          <a:ln w="12700">
            <a:solidFill>
              <a:schemeClr val="bg1">
                <a:lumMod val="85000"/>
              </a:schemeClr>
            </a:solidFill>
          </a:ln>
        </p:spPr>
      </p:pic>
    </p:spTree>
    <p:extLst>
      <p:ext uri="{BB962C8B-B14F-4D97-AF65-F5344CB8AC3E}">
        <p14:creationId xmlns:p14="http://schemas.microsoft.com/office/powerpoint/2010/main" val="13697389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sym typeface="Huawei Sans" panose="020C0503030203020204" pitchFamily="34" charset="0"/>
              </a:rPr>
              <a:t>Network Planning</a:t>
            </a:r>
            <a:endParaRPr lang="en-US" altLang="zh-CN" dirty="0">
              <a:cs typeface="+mn-ea"/>
              <a:sym typeface="Huawei Sans" panose="020C0503030203020204" pitchFamily="34" charset="0"/>
            </a:endParaRPr>
          </a:p>
        </p:txBody>
      </p:sp>
      <p:sp>
        <p:nvSpPr>
          <p:cNvPr id="9" name="圆角矩形 8"/>
          <p:cNvSpPr/>
          <p:nvPr/>
        </p:nvSpPr>
        <p:spPr>
          <a:xfrm>
            <a:off x="504825" y="2907002"/>
            <a:ext cx="3232484" cy="3133828"/>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0" name="直接连接符 9"/>
          <p:cNvCxnSpPr/>
          <p:nvPr/>
        </p:nvCxnSpPr>
        <p:spPr>
          <a:xfrm>
            <a:off x="2059002" y="2377960"/>
            <a:ext cx="0" cy="2288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nvSpPr>
        <p:spPr>
          <a:xfrm>
            <a:off x="1569200" y="1830621"/>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文本框 11"/>
          <p:cNvSpPr txBox="1"/>
          <p:nvPr/>
        </p:nvSpPr>
        <p:spPr>
          <a:xfrm>
            <a:off x="2385993" y="4358185"/>
            <a:ext cx="1354858"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Layer 2 switch</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3548" y="3363896"/>
            <a:ext cx="490909" cy="402545"/>
          </a:xfrm>
          <a:prstGeom prst="rect">
            <a:avLst/>
          </a:prstGeom>
        </p:spPr>
      </p:pic>
      <p:sp>
        <p:nvSpPr>
          <p:cNvPr id="14" name="文本框 13"/>
          <p:cNvSpPr txBox="1"/>
          <p:nvPr/>
        </p:nvSpPr>
        <p:spPr>
          <a:xfrm>
            <a:off x="2292683" y="3406309"/>
            <a:ext cx="1444626"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Egress gateway</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5" name="组合 14"/>
          <p:cNvGrpSpPr/>
          <p:nvPr/>
        </p:nvGrpSpPr>
        <p:grpSpPr>
          <a:xfrm>
            <a:off x="1196148" y="4491017"/>
            <a:ext cx="1711582" cy="864856"/>
            <a:chOff x="580445" y="5592914"/>
            <a:chExt cx="587296" cy="284358"/>
          </a:xfrm>
        </p:grpSpPr>
        <p:grpSp>
          <p:nvGrpSpPr>
            <p:cNvPr id="16" name="组合 15"/>
            <p:cNvGrpSpPr/>
            <p:nvPr/>
          </p:nvGrpSpPr>
          <p:grpSpPr>
            <a:xfrm>
              <a:off x="580445" y="5592914"/>
              <a:ext cx="587296" cy="273463"/>
              <a:chOff x="6600056" y="4353447"/>
              <a:chExt cx="1296144" cy="833967"/>
            </a:xfrm>
          </p:grpSpPr>
          <p:cxnSp>
            <p:nvCxnSpPr>
              <p:cNvPr id="18" name="直接连接符 17"/>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a:xfrm>
              <a:off x="874093" y="5592914"/>
              <a:ext cx="0" cy="284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0" name="图片 19" descr="接入交换机.png"/>
          <p:cNvPicPr>
            <a:picLocks noChangeAspect="1"/>
          </p:cNvPicPr>
          <p:nvPr/>
        </p:nvPicPr>
        <p:blipFill>
          <a:blip r:embed="rId4" cstate="print"/>
          <a:stretch>
            <a:fillRect/>
          </a:stretch>
        </p:blipFill>
        <p:spPr>
          <a:xfrm>
            <a:off x="1814342" y="4293341"/>
            <a:ext cx="489321" cy="400353"/>
          </a:xfrm>
          <a:prstGeom prst="rect">
            <a:avLst/>
          </a:prstGeom>
        </p:spPr>
      </p:pic>
      <p:pic>
        <p:nvPicPr>
          <p:cNvPr id="21" name="图片 20" descr="云AP蓝.png"/>
          <p:cNvPicPr>
            <a:picLocks noChangeAspect="1"/>
          </p:cNvPicPr>
          <p:nvPr/>
        </p:nvPicPr>
        <p:blipFill>
          <a:blip r:embed="rId5" cstate="print"/>
          <a:stretch>
            <a:fillRect/>
          </a:stretch>
        </p:blipFill>
        <p:spPr>
          <a:xfrm>
            <a:off x="1815306" y="5190754"/>
            <a:ext cx="487634" cy="398973"/>
          </a:xfrm>
          <a:prstGeom prst="rect">
            <a:avLst/>
          </a:prstGeom>
        </p:spPr>
      </p:pic>
      <p:pic>
        <p:nvPicPr>
          <p:cNvPr id="22" name="图片 21" descr="云AP蓝.png"/>
          <p:cNvPicPr>
            <a:picLocks noChangeAspect="1"/>
          </p:cNvPicPr>
          <p:nvPr/>
        </p:nvPicPr>
        <p:blipFill>
          <a:blip r:embed="rId5" cstate="print"/>
          <a:stretch>
            <a:fillRect/>
          </a:stretch>
        </p:blipFill>
        <p:spPr>
          <a:xfrm>
            <a:off x="2738430" y="5190754"/>
            <a:ext cx="487634" cy="398973"/>
          </a:xfrm>
          <a:prstGeom prst="rect">
            <a:avLst/>
          </a:prstGeom>
        </p:spPr>
      </p:pic>
      <p:pic>
        <p:nvPicPr>
          <p:cNvPr id="23" name="图片 22" descr="PC.png"/>
          <p:cNvPicPr>
            <a:picLocks noChangeAspect="1"/>
          </p:cNvPicPr>
          <p:nvPr/>
        </p:nvPicPr>
        <p:blipFill>
          <a:blip r:embed="rId6" cstate="print"/>
          <a:stretch>
            <a:fillRect/>
          </a:stretch>
        </p:blipFill>
        <p:spPr>
          <a:xfrm>
            <a:off x="855545" y="5183240"/>
            <a:ext cx="539063" cy="414000"/>
          </a:xfrm>
          <a:prstGeom prst="rect">
            <a:avLst/>
          </a:prstGeom>
        </p:spPr>
      </p:pic>
      <p:sp>
        <p:nvSpPr>
          <p:cNvPr id="24" name="文本框 23"/>
          <p:cNvSpPr txBox="1"/>
          <p:nvPr/>
        </p:nvSpPr>
        <p:spPr>
          <a:xfrm>
            <a:off x="1849800" y="5597240"/>
            <a:ext cx="404278"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文本框 24"/>
          <p:cNvSpPr txBox="1"/>
          <p:nvPr/>
        </p:nvSpPr>
        <p:spPr>
          <a:xfrm>
            <a:off x="2780108" y="5597240"/>
            <a:ext cx="404278"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矩形 27"/>
          <p:cNvSpPr/>
          <p:nvPr/>
        </p:nvSpPr>
        <p:spPr>
          <a:xfrm>
            <a:off x="3857528" y="3187218"/>
            <a:ext cx="7889972" cy="1785104"/>
          </a:xfrm>
          <a:prstGeom prst="rect">
            <a:avLst/>
          </a:prstGeom>
        </p:spPr>
        <p:txBody>
          <a:bodyPr wrap="square">
            <a:spAutoFit/>
          </a:bodyPr>
          <a:lstStyle/>
          <a:p>
            <a:pPr marL="285750" indent="-285750" fontAlgn="ctr">
              <a:lnSpc>
                <a:spcPts val="2400"/>
              </a:lnSpc>
              <a:spcAft>
                <a:spcPts val="600"/>
              </a:spcAft>
              <a:buFont typeface="Arial" panose="020B0604020202020204" pitchFamily="34" charset="0"/>
              <a:buChar char="•"/>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Number of APs</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Determine the number of APs based on the WLAN planning result.</a:t>
            </a:r>
            <a:endPar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Access switch selection</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PoE switches are recommended. Select switches based on the number of APs and PoE power supply requirements of APs.</a:t>
            </a:r>
            <a:endPar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Number of access switches</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Determine the number of access switches based on the number of APs, access relationships, and the number of ports on the selected switches.</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9" name="图片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24043" y="1061228"/>
            <a:ext cx="951607" cy="540946"/>
          </a:xfrm>
          <a:prstGeom prst="rect">
            <a:avLst/>
          </a:prstGeom>
        </p:spPr>
      </p:pic>
      <p:sp>
        <p:nvSpPr>
          <p:cNvPr id="35" name="五边形 34"/>
          <p:cNvSpPr/>
          <p:nvPr/>
        </p:nvSpPr>
        <p:spPr bwMode="auto">
          <a:xfrm>
            <a:off x="4536513" y="57564"/>
            <a:ext cx="1392849" cy="288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35"/>
          <p:cNvSpPr/>
          <p:nvPr/>
        </p:nvSpPr>
        <p:spPr bwMode="auto">
          <a:xfrm>
            <a:off x="5826897" y="57564"/>
            <a:ext cx="1656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Planning</a:t>
            </a:r>
            <a:endParaRPr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燕尾形 36"/>
          <p:cNvSpPr/>
          <p:nvPr/>
        </p:nvSpPr>
        <p:spPr bwMode="auto">
          <a:xfrm>
            <a:off x="7380432" y="56460"/>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auto">
          <a:xfrm>
            <a:off x="8933967" y="56460"/>
            <a:ext cx="1260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Roaming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38"/>
          <p:cNvSpPr/>
          <p:nvPr/>
        </p:nvSpPr>
        <p:spPr bwMode="auto">
          <a:xfrm>
            <a:off x="10091500"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449812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sym typeface="Huawei Sans" panose="020C0503030203020204" pitchFamily="34" charset="0"/>
              </a:rPr>
              <a:t>SSID Planning</a:t>
            </a:r>
            <a:endParaRPr lang="en-US" dirty="0">
              <a:sym typeface="Huawei Sans" panose="020C0503030203020204" pitchFamily="34" charset="0"/>
            </a:endParaRPr>
          </a:p>
        </p:txBody>
      </p:sp>
      <p:sp>
        <p:nvSpPr>
          <p:cNvPr id="30" name="Rectangle 52"/>
          <p:cNvSpPr>
            <a:spLocks noChangeArrowheads="1"/>
          </p:cNvSpPr>
          <p:nvPr/>
        </p:nvSpPr>
        <p:spPr bwMode="gray">
          <a:xfrm>
            <a:off x="1228726" y="1280437"/>
            <a:ext cx="9734550" cy="336550"/>
          </a:xfrm>
          <a:prstGeom prst="rect">
            <a:avLst/>
          </a:prstGeom>
          <a:gradFill>
            <a:gsLst>
              <a:gs pos="0">
                <a:schemeClr val="bg1"/>
              </a:gs>
              <a:gs pos="100000">
                <a:srgbClr val="BEE9EE"/>
              </a:gs>
            </a:gsLst>
            <a:lin ang="5400000" scaled="1"/>
          </a:gradFill>
          <a:ln w="9525">
            <a:solidFill>
              <a:srgbClr val="56C4D2"/>
            </a:soli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SSID service planning</a:t>
            </a:r>
            <a:endParaRPr lang="en-US" altLang="zh-CN"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Rectangle 53"/>
          <p:cNvSpPr>
            <a:spLocks noChangeArrowheads="1"/>
          </p:cNvSpPr>
          <p:nvPr/>
        </p:nvSpPr>
        <p:spPr bwMode="gray">
          <a:xfrm>
            <a:off x="1228726" y="2667424"/>
            <a:ext cx="9734550" cy="338536"/>
          </a:xfrm>
          <a:prstGeom prst="rect">
            <a:avLst/>
          </a:prstGeom>
          <a:gradFill>
            <a:gsLst>
              <a:gs pos="0">
                <a:schemeClr val="bg1"/>
              </a:gs>
              <a:gs pos="100000">
                <a:srgbClr val="BEE9EE"/>
              </a:gs>
            </a:gsLst>
            <a:lin ang="5400000" scaled="1"/>
          </a:gradFill>
          <a:ln w="9525">
            <a:solidFill>
              <a:srgbClr val="56C4D2"/>
            </a:soli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Authentication and encryption modes for an SSID</a:t>
            </a:r>
            <a:endParaRPr lang="en-US" altLang="zh-CN"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Rectangle 55"/>
          <p:cNvSpPr>
            <a:spLocks noChangeArrowheads="1"/>
          </p:cNvSpPr>
          <p:nvPr/>
        </p:nvSpPr>
        <p:spPr bwMode="gray">
          <a:xfrm>
            <a:off x="1228726" y="1650744"/>
            <a:ext cx="9734550" cy="864000"/>
          </a:xfrm>
          <a:prstGeom prst="rect">
            <a:avLst/>
          </a:prstGeom>
          <a:noFill/>
          <a:ln>
            <a:solidFill>
              <a:schemeClr val="bg1">
                <a:lumMod val="75000"/>
              </a:schemeClr>
            </a:solidFill>
          </a:ln>
          <a:effectLst/>
          <a:extLst/>
        </p:spPr>
        <p:txBody>
          <a:bodyPr wrap="square" lIns="108000" tIns="72000" rIns="108000" bIns="72000" anchor="ctr">
            <a:noAutofit/>
          </a:bodyPr>
          <a:lstStyle/>
          <a:p>
            <a:pPr marL="171450" indent="-171450" defTabSz="914400" eaLnBrk="0" fontAlgn="ctr" hangingPunct="0">
              <a:spcBef>
                <a:spcPct val="0"/>
              </a:spcBef>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 SSID represents a type of services. Plan the number of SSIDs based on project requirements. Different authentication modes can be deployed for different SSIDs.</a:t>
            </a:r>
            <a:endPar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indent="-171450" defTabSz="914400" eaLnBrk="0" fontAlgn="ctr" hangingPunct="0">
              <a:spcBef>
                <a:spcPct val="0"/>
              </a:spcBef>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SSIDs can also be used to distinguish different groups of users or different services/permissions. For example, employees and guests are configured with different SSIDs.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Rectangle 57"/>
          <p:cNvSpPr>
            <a:spLocks noChangeArrowheads="1"/>
          </p:cNvSpPr>
          <p:nvPr/>
        </p:nvSpPr>
        <p:spPr bwMode="gray">
          <a:xfrm>
            <a:off x="1228726" y="3043457"/>
            <a:ext cx="9734550" cy="1188000"/>
          </a:xfrm>
          <a:prstGeom prst="rect">
            <a:avLst/>
          </a:prstGeom>
          <a:noFill/>
          <a:ln>
            <a:solidFill>
              <a:schemeClr val="bg1">
                <a:lumMod val="75000"/>
              </a:schemeClr>
            </a:solidFill>
          </a:ln>
          <a:effectLst/>
          <a:extLst/>
        </p:spPr>
        <p:txBody>
          <a:bodyPr wrap="square" lIns="108000" tIns="72000" rIns="108000" bIns="72000" anchor="ctr">
            <a:noAutofit/>
          </a:bodyPr>
          <a:lstStyle/>
          <a:p>
            <a:pPr marL="171450" indent="-171450" defTabSz="914400" eaLnBrk="0" fontAlgn="ctr" hangingPunct="0">
              <a:spcBef>
                <a:spcPct val="0"/>
              </a:spcBef>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Different authentication and encryption modes can be deployed for office users and guests who have different security requirements.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defTabSz="914400" eaLnBrk="0" fontAlgn="ctr" hangingPunct="0">
              <a:spcBef>
                <a:spcPct val="0"/>
              </a:spcBef>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802.1X and MAC address authentication can be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configured</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for enterprise offices that have high security requirements. For an SSID that is not intended for end users, for example, the SSID planned for printers and scanners, you can hide this SSID to prevent it from being detected by end users.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defTabSz="914400" eaLnBrk="0" fontAlgn="ctr" hangingPunct="0">
              <a:spcBef>
                <a:spcPct val="0"/>
              </a:spcBef>
              <a:spcAft>
                <a:spcPts val="600"/>
              </a:spcAft>
              <a:buFont typeface="Arial" panose="020B0604020202020204" pitchFamily="34" charset="0"/>
              <a:buChar char="•"/>
            </a:pP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Open, PSK, Portal, or social media authentication can be configured for guests or open access users.</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Rectangle 70"/>
          <p:cNvSpPr>
            <a:spLocks noChangeArrowheads="1"/>
          </p:cNvSpPr>
          <p:nvPr/>
        </p:nvSpPr>
        <p:spPr bwMode="gray">
          <a:xfrm>
            <a:off x="1228726" y="4307003"/>
            <a:ext cx="9734550" cy="338536"/>
          </a:xfrm>
          <a:prstGeom prst="rect">
            <a:avLst/>
          </a:prstGeom>
          <a:gradFill>
            <a:gsLst>
              <a:gs pos="0">
                <a:schemeClr val="bg1"/>
              </a:gs>
              <a:gs pos="100000">
                <a:srgbClr val="BEE9EE"/>
              </a:gs>
            </a:gsLst>
            <a:lin ang="5400000" scaled="1"/>
          </a:gradFill>
          <a:ln w="9525">
            <a:solidFill>
              <a:srgbClr val="56C4D2"/>
            </a:soli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SSID parameter settings</a:t>
            </a:r>
            <a:endParaRPr lang="en-US" altLang="zh-CN"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Rectangle 71"/>
          <p:cNvSpPr>
            <a:spLocks noChangeArrowheads="1"/>
          </p:cNvSpPr>
          <p:nvPr/>
        </p:nvSpPr>
        <p:spPr bwMode="gray">
          <a:xfrm>
            <a:off x="1228726" y="4688436"/>
            <a:ext cx="9734550" cy="1102763"/>
          </a:xfrm>
          <a:prstGeom prst="rect">
            <a:avLst/>
          </a:prstGeom>
          <a:noFill/>
          <a:ln>
            <a:solidFill>
              <a:schemeClr val="bg1">
                <a:lumMod val="75000"/>
              </a:schemeClr>
            </a:solidFill>
          </a:ln>
          <a:effectLst/>
          <a:extLst/>
        </p:spPr>
        <p:txBody>
          <a:bodyPr wrap="square" lIns="108000" tIns="72000" rIns="108000" bIns="72000" anchor="ctr">
            <a:noAutofit/>
          </a:bodyPr>
          <a:lstStyle/>
          <a:p>
            <a:pPr marL="171450" indent="-171450" defTabSz="914400" eaLnBrk="0" fontAlgn="ctr" hangingPunct="0">
              <a:spcBef>
                <a:spcPct val="0"/>
              </a:spcBef>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Effective scope of SSIDs: Select the effective radio (2.4/5 GHz by default) and effective APs (all APs at the site by default).</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defTabSz="914400" eaLnBrk="0" fontAlgn="ctr" hangingPunct="0">
              <a:spcBef>
                <a:spcPct val="0"/>
              </a:spcBef>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Plan the service VLAN corresponding to the SSID, and configure the corresponding gateway and IP address.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defTabSz="914400" eaLnBrk="0" fontAlgn="ctr" hangingPunct="0">
              <a:spcBef>
                <a:spcPct val="0"/>
              </a:spcBef>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Advanced service parameters: band steering, user isolation, and SSID hiding</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defTabSz="914400" eaLnBrk="0" fontAlgn="ctr" hangingPunct="0">
              <a:spcBef>
                <a:spcPct val="0"/>
              </a:spcBef>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Advanced application functions: rate limiting, ACL application, application filtering, and URL filtering</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五边形 16"/>
          <p:cNvSpPr/>
          <p:nvPr/>
        </p:nvSpPr>
        <p:spPr bwMode="auto">
          <a:xfrm>
            <a:off x="4536513" y="57564"/>
            <a:ext cx="1392849" cy="288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p:nvPr/>
        </p:nvSpPr>
        <p:spPr bwMode="auto">
          <a:xfrm>
            <a:off x="5826897"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auto">
          <a:xfrm>
            <a:off x="7380432" y="56460"/>
            <a:ext cx="1656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auto">
          <a:xfrm>
            <a:off x="8933967" y="56460"/>
            <a:ext cx="1260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Roaming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p:nvPr/>
        </p:nvSpPr>
        <p:spPr bwMode="auto">
          <a:xfrm>
            <a:off x="10091500"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249419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sym typeface="Huawei Sans" panose="020C0503030203020204" pitchFamily="34" charset="0"/>
              </a:rPr>
              <a:t>Roaming: Layer 2 Roaming Design</a:t>
            </a:r>
            <a:endParaRPr lang="en-US" dirty="0">
              <a:sym typeface="Huawei Sans" panose="020C0503030203020204" pitchFamily="34" charset="0"/>
            </a:endParaRPr>
          </a:p>
        </p:txBody>
      </p:sp>
      <p:sp>
        <p:nvSpPr>
          <p:cNvPr id="71" name="矩形 70"/>
          <p:cNvSpPr/>
          <p:nvPr/>
        </p:nvSpPr>
        <p:spPr>
          <a:xfrm>
            <a:off x="4933951" y="1182266"/>
            <a:ext cx="6813550" cy="4875694"/>
          </a:xfrm>
          <a:prstGeom prst="rect">
            <a:avLst/>
          </a:prstGeom>
        </p:spPr>
        <p:txBody>
          <a:bodyPr wrap="square">
            <a:spAutoFit/>
          </a:bodyPr>
          <a:lstStyle/>
          <a:p>
            <a:pPr fontAlgn="ctr">
              <a:lnSpc>
                <a:spcPts val="2200"/>
              </a:lnSpc>
              <a:spcAft>
                <a:spcPts val="300"/>
              </a:spcAft>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Definition of Layer 2 roaming</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fontAlgn="ctr">
              <a:lnSpc>
                <a:spcPts val="2200"/>
              </a:lnSpc>
              <a:spcAft>
                <a:spcPts val="3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When a STA moves between APs, the STA smoothly switches from the original AP to </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new AP. This process is called roaming. The SSID, service VLAN, and gateway of the STA remain unchanged before and after roaming.</a:t>
            </a:r>
            <a:endPar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fontAlgn="ctr">
              <a:lnSpc>
                <a:spcPts val="2200"/>
              </a:lnSpc>
              <a:spcAft>
                <a:spcPts val="3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Roaming neighbor: An AP detects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neighboring APs at the same site through the air interface. If SSIDs of the detected APs are the same as that of the local AP, these APs then are considered roaming neighbors of the local AP.</a:t>
            </a:r>
            <a:endPar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200"/>
              </a:lnSpc>
              <a:spcAft>
                <a:spcPts val="300"/>
              </a:spcAft>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Implementation of Layer 2 roaming</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fontAlgn="ctr">
              <a:lnSpc>
                <a:spcPts val="2200"/>
              </a:lnSpc>
              <a:spcAft>
                <a:spcPts val="3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Layer 2 roaming, traffic of STAs does not detour and is directly forwarded by the foreign AP (FAP).</a:t>
            </a:r>
            <a:endPar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lnSpc>
                <a:spcPts val="2200"/>
              </a:lnSpc>
              <a:spcAft>
                <a:spcPts val="30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esign points of Layer 2 roaming</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fontAlgn="ctr">
              <a:lnSpc>
                <a:spcPts val="2200"/>
              </a:lnSpc>
              <a:spcAft>
                <a:spcPts val="3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service VLANs for the SSIDs of APs must be the same, and the uplink switch must allow traffic from the service VLANs to pass through.</a:t>
            </a:r>
          </a:p>
          <a:p>
            <a:pPr marL="285750" indent="-285750" fontAlgn="ctr">
              <a:lnSpc>
                <a:spcPts val="2200"/>
              </a:lnSpc>
              <a:spcAft>
                <a:spcPts val="3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Roaming neighbors are discovered through the air interface, which has high requirements on AP deployment. APs in the continuous roaming area must be able to detect each other.</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椭圆 48"/>
          <p:cNvSpPr>
            <a:spLocks noChangeAspect="1"/>
          </p:cNvSpPr>
          <p:nvPr/>
        </p:nvSpPr>
        <p:spPr>
          <a:xfrm>
            <a:off x="2373978" y="3401064"/>
            <a:ext cx="1935996" cy="1935996"/>
          </a:xfrm>
          <a:prstGeom prst="ellipse">
            <a:avLst/>
          </a:prstGeom>
          <a:solidFill>
            <a:srgbClr val="56C4D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椭圆 49"/>
          <p:cNvSpPr>
            <a:spLocks noChangeAspect="1"/>
          </p:cNvSpPr>
          <p:nvPr/>
        </p:nvSpPr>
        <p:spPr>
          <a:xfrm>
            <a:off x="1202374" y="3401064"/>
            <a:ext cx="1935996" cy="1935996"/>
          </a:xfrm>
          <a:prstGeom prst="ellipse">
            <a:avLst/>
          </a:prstGeom>
          <a:solidFill>
            <a:srgbClr val="FDD351">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 name="TextBox 11"/>
          <p:cNvSpPr txBox="1"/>
          <p:nvPr/>
        </p:nvSpPr>
        <p:spPr>
          <a:xfrm>
            <a:off x="1622707" y="5348797"/>
            <a:ext cx="992579" cy="461665"/>
          </a:xfrm>
          <a:prstGeom prst="rect">
            <a:avLst/>
          </a:prstGeom>
          <a:noFill/>
        </p:spPr>
        <p:txBody>
          <a:bodyPr wrap="none" rtlCol="0">
            <a:spAutoFit/>
          </a:bodyPr>
          <a:lstStyle/>
          <a:p>
            <a:pPr algn="ctr" fontAlgn="ctr"/>
            <a:r>
              <a:rPr lang="en-US" altLang="zh-CN" sz="1200" b="1" dirty="0" smtClean="0">
                <a:solidFill>
                  <a:srgbClr val="F28944"/>
                </a:solidFill>
                <a:latin typeface="Huawei Sans" panose="020C0503030203020204" pitchFamily="34" charset="0"/>
                <a:ea typeface="方正兰亭黑简体" panose="02000000000000000000" pitchFamily="2" charset="-122"/>
                <a:sym typeface="Huawei Sans" panose="020C0503030203020204" pitchFamily="34" charset="0"/>
              </a:rPr>
              <a:t>Guest </a:t>
            </a:r>
            <a:r>
              <a:rPr lang="en-US" sz="1200" b="1" dirty="0" smtClean="0">
                <a:solidFill>
                  <a:srgbClr val="F28944"/>
                </a:solidFill>
                <a:latin typeface="Huawei Sans" panose="020C0503030203020204" pitchFamily="34" charset="0"/>
                <a:ea typeface="方正兰亭黑简体" panose="02000000000000000000" pitchFamily="2" charset="-122"/>
                <a:sym typeface="Huawei Sans" panose="020C0503030203020204" pitchFamily="34" charset="0"/>
              </a:rPr>
              <a:t>SSID</a:t>
            </a:r>
          </a:p>
          <a:p>
            <a:pPr algn="ctr" fontAlgn="ctr"/>
            <a:r>
              <a:rPr lang="en-US" sz="1200" b="1" dirty="0" smtClean="0">
                <a:solidFill>
                  <a:srgbClr val="F28944"/>
                </a:solidFill>
                <a:latin typeface="Huawei Sans" panose="020C0503030203020204" pitchFamily="34" charset="0"/>
                <a:ea typeface="方正兰亭黑简体" panose="02000000000000000000" pitchFamily="2" charset="-122"/>
                <a:sym typeface="Huawei Sans" panose="020C0503030203020204" pitchFamily="34" charset="0"/>
              </a:rPr>
              <a:t>VLAN 100</a:t>
            </a:r>
            <a:endParaRPr lang="en-US" sz="1200" b="1" dirty="0">
              <a:solidFill>
                <a:srgbClr val="F28944"/>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图片 158" descr="SAN网络-蓝.png"/>
          <p:cNvPicPr>
            <a:picLocks noChangeAspect="1"/>
          </p:cNvPicPr>
          <p:nvPr/>
        </p:nvPicPr>
        <p:blipFill>
          <a:blip r:embed="rId3" cstate="print"/>
          <a:stretch>
            <a:fillRect/>
          </a:stretch>
        </p:blipFill>
        <p:spPr>
          <a:xfrm>
            <a:off x="1970507" y="4454325"/>
            <a:ext cx="243218" cy="398465"/>
          </a:xfrm>
          <a:prstGeom prst="rect">
            <a:avLst/>
          </a:prstGeom>
        </p:spPr>
      </p:pic>
      <p:pic>
        <p:nvPicPr>
          <p:cNvPr id="62" name="图片 158" descr="SAN网络-蓝.png"/>
          <p:cNvPicPr>
            <a:picLocks noChangeAspect="1"/>
          </p:cNvPicPr>
          <p:nvPr/>
        </p:nvPicPr>
        <p:blipFill>
          <a:blip r:embed="rId3" cstate="print"/>
          <a:stretch>
            <a:fillRect/>
          </a:stretch>
        </p:blipFill>
        <p:spPr>
          <a:xfrm>
            <a:off x="3351437" y="4454325"/>
            <a:ext cx="243218" cy="398465"/>
          </a:xfrm>
          <a:prstGeom prst="rect">
            <a:avLst/>
          </a:prstGeom>
        </p:spPr>
      </p:pic>
      <p:sp>
        <p:nvSpPr>
          <p:cNvPr id="64" name="TextBox 33"/>
          <p:cNvSpPr txBox="1"/>
          <p:nvPr/>
        </p:nvSpPr>
        <p:spPr>
          <a:xfrm>
            <a:off x="1519657" y="4888649"/>
            <a:ext cx="1079142"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192.168.1.25</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TextBox 34"/>
          <p:cNvSpPr txBox="1"/>
          <p:nvPr/>
        </p:nvSpPr>
        <p:spPr>
          <a:xfrm>
            <a:off x="2969671" y="4888649"/>
            <a:ext cx="1079142"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192.168.1.25</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7" name="Straight Arrow Connector 35"/>
          <p:cNvCxnSpPr/>
          <p:nvPr/>
        </p:nvCxnSpPr>
        <p:spPr>
          <a:xfrm>
            <a:off x="2320033" y="4748135"/>
            <a:ext cx="902957" cy="0"/>
          </a:xfrm>
          <a:prstGeom prst="straightConnector1">
            <a:avLst/>
          </a:prstGeom>
          <a:noFill/>
          <a:ln w="38100" cap="rnd">
            <a:gradFill flip="none" rotWithShape="1">
              <a:gsLst>
                <a:gs pos="100000">
                  <a:srgbClr val="30B5C5"/>
                </a:gs>
                <a:gs pos="0">
                  <a:srgbClr val="ED6D00"/>
                </a:gs>
              </a:gsLst>
              <a:lin ang="0" scaled="1"/>
              <a:tileRect/>
            </a:gradFill>
            <a:prstDash val="solid"/>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85" name="TextBox 46"/>
          <p:cNvSpPr txBox="1"/>
          <p:nvPr/>
        </p:nvSpPr>
        <p:spPr>
          <a:xfrm>
            <a:off x="2209191" y="3529769"/>
            <a:ext cx="482824" cy="276999"/>
          </a:xfrm>
          <a:prstGeom prst="rect">
            <a:avLst/>
          </a:prstGeom>
          <a:noFill/>
        </p:spPr>
        <p:txBody>
          <a:bodyPr wrap="none" rtlCol="0">
            <a:spAutoFit/>
          </a:bodyPr>
          <a:lstStyle/>
          <a:p>
            <a:pPr fontAlgn="ct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AP1</a:t>
            </a:r>
            <a:endPar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 name="TextBox 47"/>
          <p:cNvSpPr txBox="1"/>
          <p:nvPr/>
        </p:nvSpPr>
        <p:spPr>
          <a:xfrm>
            <a:off x="3350378" y="3529769"/>
            <a:ext cx="482824" cy="276999"/>
          </a:xfrm>
          <a:prstGeom prst="rect">
            <a:avLst/>
          </a:prstGeom>
          <a:noFill/>
        </p:spPr>
        <p:txBody>
          <a:bodyPr wrap="none" rtlCol="0">
            <a:spAutoFit/>
          </a:bodyPr>
          <a:lstStyle/>
          <a:p>
            <a:pPr fontAlgn="ct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AP2</a:t>
            </a:r>
            <a:endPar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9" name="TextBox 11"/>
          <p:cNvSpPr txBox="1"/>
          <p:nvPr/>
        </p:nvSpPr>
        <p:spPr>
          <a:xfrm>
            <a:off x="2874359" y="5348797"/>
            <a:ext cx="992579" cy="461665"/>
          </a:xfrm>
          <a:prstGeom prst="rect">
            <a:avLst/>
          </a:prstGeom>
          <a:noFill/>
        </p:spPr>
        <p:txBody>
          <a:bodyPr wrap="none" rtlCol="0">
            <a:spAutoFit/>
          </a:bodyPr>
          <a:lstStyle/>
          <a:p>
            <a:pPr algn="ctr" fontAlgn="ctr"/>
            <a:r>
              <a:rPr lang="en-US" sz="1200" b="1" dirty="0" smtClean="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Guest SSID</a:t>
            </a:r>
          </a:p>
          <a:p>
            <a:pPr algn="ctr" fontAlgn="ctr"/>
            <a:r>
              <a:rPr lang="en-US" sz="1200" b="1" dirty="0" smtClean="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VLAN 100</a:t>
            </a:r>
            <a:endParaRPr lang="en-US" sz="1200" b="1"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0" name="直接连接符 89"/>
          <p:cNvCxnSpPr/>
          <p:nvPr/>
        </p:nvCxnSpPr>
        <p:spPr>
          <a:xfrm>
            <a:off x="2232047" y="3406357"/>
            <a:ext cx="0" cy="453159"/>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3403055" y="3406357"/>
            <a:ext cx="0" cy="453159"/>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2771618" y="2630188"/>
            <a:ext cx="0" cy="776169"/>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2224956" y="3401064"/>
            <a:ext cx="552165"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2854604" y="3401064"/>
            <a:ext cx="552165"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2858812" y="2630188"/>
            <a:ext cx="0" cy="776169"/>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2803876" y="2176013"/>
            <a:ext cx="0" cy="453159"/>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7" name="任意多边形 96"/>
          <p:cNvSpPr/>
          <p:nvPr/>
        </p:nvSpPr>
        <p:spPr>
          <a:xfrm>
            <a:off x="2314074" y="1628674"/>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98" name="图片 87" descr="汇聚交换机.png"/>
          <p:cNvPicPr>
            <a:picLocks noChangeAspect="1"/>
          </p:cNvPicPr>
          <p:nvPr/>
        </p:nvPicPr>
        <p:blipFill>
          <a:blip r:embed="rId4" cstate="print"/>
          <a:stretch>
            <a:fillRect/>
          </a:stretch>
        </p:blipFill>
        <p:spPr>
          <a:xfrm>
            <a:off x="2620478" y="2622887"/>
            <a:ext cx="405710" cy="331945"/>
          </a:xfrm>
          <a:prstGeom prst="rect">
            <a:avLst/>
          </a:prstGeom>
        </p:spPr>
      </p:pic>
      <p:pic>
        <p:nvPicPr>
          <p:cNvPr id="99" name="图片 105" descr="AP.png"/>
          <p:cNvPicPr>
            <a:picLocks noChangeAspect="1"/>
          </p:cNvPicPr>
          <p:nvPr/>
        </p:nvPicPr>
        <p:blipFill>
          <a:blip r:embed="rId5" cstate="print"/>
          <a:stretch>
            <a:fillRect/>
          </a:stretch>
        </p:blipFill>
        <p:spPr>
          <a:xfrm>
            <a:off x="2007496" y="3783161"/>
            <a:ext cx="405710" cy="331945"/>
          </a:xfrm>
          <a:prstGeom prst="rect">
            <a:avLst/>
          </a:prstGeom>
        </p:spPr>
      </p:pic>
      <p:pic>
        <p:nvPicPr>
          <p:cNvPr id="100" name="图片 105" descr="AP.png"/>
          <p:cNvPicPr>
            <a:picLocks noChangeAspect="1"/>
          </p:cNvPicPr>
          <p:nvPr/>
        </p:nvPicPr>
        <p:blipFill>
          <a:blip r:embed="rId5" cstate="print"/>
          <a:stretch>
            <a:fillRect/>
          </a:stretch>
        </p:blipFill>
        <p:spPr>
          <a:xfrm>
            <a:off x="3182350" y="3783161"/>
            <a:ext cx="405710" cy="331945"/>
          </a:xfrm>
          <a:prstGeom prst="rect">
            <a:avLst/>
          </a:prstGeom>
        </p:spPr>
      </p:pic>
      <p:grpSp>
        <p:nvGrpSpPr>
          <p:cNvPr id="101" name="组合 758"/>
          <p:cNvGrpSpPr/>
          <p:nvPr/>
        </p:nvGrpSpPr>
        <p:grpSpPr bwMode="auto">
          <a:xfrm flipV="1">
            <a:off x="2097721" y="4148677"/>
            <a:ext cx="225259" cy="190756"/>
            <a:chOff x="7440613" y="4868863"/>
            <a:chExt cx="1019175" cy="828675"/>
          </a:xfrm>
          <a:solidFill>
            <a:schemeClr val="bg1">
              <a:lumMod val="50000"/>
            </a:schemeClr>
          </a:solidFill>
        </p:grpSpPr>
        <p:sp>
          <p:nvSpPr>
            <p:cNvPr id="102"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fontAlgn="ctr">
                <a:defRPr/>
              </a:pPr>
              <a:endParaRPr lang="en-US" altLang="zh-CN" sz="30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3"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fontAlgn="ctr">
                <a:defRPr/>
              </a:pPr>
              <a:endParaRPr lang="en-US" altLang="zh-CN" sz="30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04" name="组合 758"/>
          <p:cNvGrpSpPr/>
          <p:nvPr/>
        </p:nvGrpSpPr>
        <p:grpSpPr bwMode="auto">
          <a:xfrm flipV="1">
            <a:off x="3283983" y="4148677"/>
            <a:ext cx="225259" cy="190756"/>
            <a:chOff x="7440613" y="4868863"/>
            <a:chExt cx="1019175" cy="828675"/>
          </a:xfrm>
          <a:solidFill>
            <a:schemeClr val="bg1">
              <a:lumMod val="50000"/>
            </a:schemeClr>
          </a:solidFill>
        </p:grpSpPr>
        <p:sp>
          <p:nvSpPr>
            <p:cNvPr id="105"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fontAlgn="ctr">
                <a:defRPr/>
              </a:pPr>
              <a:endParaRPr lang="en-US" altLang="zh-CN" sz="30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6"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fontAlgn="ctr">
                <a:defRPr/>
              </a:pPr>
              <a:endParaRPr lang="en-US" altLang="zh-CN" sz="30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07" name="任意多边形 106"/>
          <p:cNvSpPr/>
          <p:nvPr/>
        </p:nvSpPr>
        <p:spPr>
          <a:xfrm flipH="1">
            <a:off x="2919610" y="2141056"/>
            <a:ext cx="844553" cy="2751511"/>
          </a:xfrm>
          <a:custGeom>
            <a:avLst/>
            <a:gdLst>
              <a:gd name="connsiteX0" fmla="*/ 0 w 683173"/>
              <a:gd name="connsiteY0" fmla="*/ 2028497 h 2028497"/>
              <a:gd name="connsiteX1" fmla="*/ 0 w 683173"/>
              <a:gd name="connsiteY1" fmla="*/ 777765 h 2028497"/>
              <a:gd name="connsiteX2" fmla="*/ 683173 w 683173"/>
              <a:gd name="connsiteY2" fmla="*/ 777765 h 2028497"/>
              <a:gd name="connsiteX3" fmla="*/ 683173 w 683173"/>
              <a:gd name="connsiteY3" fmla="*/ 0 h 2028497"/>
              <a:gd name="connsiteX0" fmla="*/ 0 w 733778"/>
              <a:gd name="connsiteY0" fmla="*/ 2028497 h 2028497"/>
              <a:gd name="connsiteX1" fmla="*/ 0 w 733778"/>
              <a:gd name="connsiteY1" fmla="*/ 777765 h 2028497"/>
              <a:gd name="connsiteX2" fmla="*/ 683173 w 733778"/>
              <a:gd name="connsiteY2" fmla="*/ 777765 h 2028497"/>
              <a:gd name="connsiteX3" fmla="*/ 683173 w 733778"/>
              <a:gd name="connsiteY3" fmla="*/ 0 h 2028497"/>
              <a:gd name="connsiteX0" fmla="*/ 50605 w 784383"/>
              <a:gd name="connsiteY0" fmla="*/ 2028497 h 2028497"/>
              <a:gd name="connsiteX1" fmla="*/ 50605 w 784383"/>
              <a:gd name="connsiteY1" fmla="*/ 777765 h 2028497"/>
              <a:gd name="connsiteX2" fmla="*/ 733778 w 784383"/>
              <a:gd name="connsiteY2" fmla="*/ 777765 h 2028497"/>
              <a:gd name="connsiteX3" fmla="*/ 733778 w 784383"/>
              <a:gd name="connsiteY3" fmla="*/ 0 h 2028497"/>
              <a:gd name="connsiteX0" fmla="*/ 67895 w 801673"/>
              <a:gd name="connsiteY0" fmla="*/ 2028497 h 2028497"/>
              <a:gd name="connsiteX1" fmla="*/ 67895 w 801673"/>
              <a:gd name="connsiteY1" fmla="*/ 777765 h 2028497"/>
              <a:gd name="connsiteX2" fmla="*/ 751068 w 801673"/>
              <a:gd name="connsiteY2" fmla="*/ 777765 h 2028497"/>
              <a:gd name="connsiteX3" fmla="*/ 751068 w 801673"/>
              <a:gd name="connsiteY3" fmla="*/ 0 h 2028497"/>
              <a:gd name="connsiteX0" fmla="*/ 63485 w 757620"/>
              <a:gd name="connsiteY0" fmla="*/ 2028497 h 2028497"/>
              <a:gd name="connsiteX1" fmla="*/ 63485 w 757620"/>
              <a:gd name="connsiteY1" fmla="*/ 777765 h 2028497"/>
              <a:gd name="connsiteX2" fmla="*/ 682863 w 757620"/>
              <a:gd name="connsiteY2" fmla="*/ 767132 h 2028497"/>
              <a:gd name="connsiteX3" fmla="*/ 746658 w 757620"/>
              <a:gd name="connsiteY3" fmla="*/ 0 h 2028497"/>
              <a:gd name="connsiteX0" fmla="*/ 12762 w 706897"/>
              <a:gd name="connsiteY0" fmla="*/ 2028497 h 2028497"/>
              <a:gd name="connsiteX1" fmla="*/ 12762 w 706897"/>
              <a:gd name="connsiteY1" fmla="*/ 777765 h 2028497"/>
              <a:gd name="connsiteX2" fmla="*/ 632140 w 706897"/>
              <a:gd name="connsiteY2" fmla="*/ 767132 h 2028497"/>
              <a:gd name="connsiteX3" fmla="*/ 695935 w 706897"/>
              <a:gd name="connsiteY3" fmla="*/ 0 h 2028497"/>
              <a:gd name="connsiteX0" fmla="*/ 0 w 686936"/>
              <a:gd name="connsiteY0" fmla="*/ 2028497 h 2028497"/>
              <a:gd name="connsiteX1" fmla="*/ 138224 w 686936"/>
              <a:gd name="connsiteY1" fmla="*/ 777765 h 2028497"/>
              <a:gd name="connsiteX2" fmla="*/ 619378 w 686936"/>
              <a:gd name="connsiteY2" fmla="*/ 767132 h 2028497"/>
              <a:gd name="connsiteX3" fmla="*/ 683173 w 686936"/>
              <a:gd name="connsiteY3" fmla="*/ 0 h 2028497"/>
              <a:gd name="connsiteX0" fmla="*/ 0 w 686936"/>
              <a:gd name="connsiteY0" fmla="*/ 2028497 h 2028497"/>
              <a:gd name="connsiteX1" fmla="*/ 138224 w 686936"/>
              <a:gd name="connsiteY1" fmla="*/ 777765 h 2028497"/>
              <a:gd name="connsiteX2" fmla="*/ 619378 w 686936"/>
              <a:gd name="connsiteY2" fmla="*/ 767132 h 2028497"/>
              <a:gd name="connsiteX3" fmla="*/ 683173 w 686936"/>
              <a:gd name="connsiteY3" fmla="*/ 0 h 2028497"/>
              <a:gd name="connsiteX0" fmla="*/ 0 w 686936"/>
              <a:gd name="connsiteY0" fmla="*/ 2028497 h 2028497"/>
              <a:gd name="connsiteX1" fmla="*/ 619378 w 686936"/>
              <a:gd name="connsiteY1" fmla="*/ 767132 h 2028497"/>
              <a:gd name="connsiteX2" fmla="*/ 683173 w 686936"/>
              <a:gd name="connsiteY2" fmla="*/ 0 h 2028497"/>
              <a:gd name="connsiteX0" fmla="*/ 0 w 683173"/>
              <a:gd name="connsiteY0" fmla="*/ 2028497 h 2028497"/>
              <a:gd name="connsiteX1" fmla="*/ 683173 w 683173"/>
              <a:gd name="connsiteY1" fmla="*/ 0 h 2028497"/>
              <a:gd name="connsiteX0" fmla="*/ 0 w 821396"/>
              <a:gd name="connsiteY0" fmla="*/ 2294311 h 2294311"/>
              <a:gd name="connsiteX1" fmla="*/ 821396 w 821396"/>
              <a:gd name="connsiteY1" fmla="*/ 0 h 2294311"/>
              <a:gd name="connsiteX0" fmla="*/ 0 w 822868"/>
              <a:gd name="connsiteY0" fmla="*/ 2294311 h 2294311"/>
              <a:gd name="connsiteX1" fmla="*/ 821396 w 822868"/>
              <a:gd name="connsiteY1" fmla="*/ 0 h 2294311"/>
              <a:gd name="connsiteX0" fmla="*/ 0 w 759244"/>
              <a:gd name="connsiteY0" fmla="*/ 2613288 h 2613288"/>
              <a:gd name="connsiteX1" fmla="*/ 757600 w 759244"/>
              <a:gd name="connsiteY1" fmla="*/ 0 h 2613288"/>
              <a:gd name="connsiteX0" fmla="*/ 0 w 758978"/>
              <a:gd name="connsiteY0" fmla="*/ 2613288 h 2613288"/>
              <a:gd name="connsiteX1" fmla="*/ 757600 w 758978"/>
              <a:gd name="connsiteY1" fmla="*/ 0 h 2613288"/>
              <a:gd name="connsiteX0" fmla="*/ 0 w 785530"/>
              <a:gd name="connsiteY0" fmla="*/ 2613288 h 2613288"/>
              <a:gd name="connsiteX1" fmla="*/ 757600 w 785530"/>
              <a:gd name="connsiteY1" fmla="*/ 0 h 2613288"/>
              <a:gd name="connsiteX0" fmla="*/ 0 w 847497"/>
              <a:gd name="connsiteY0" fmla="*/ 2751511 h 2751511"/>
              <a:gd name="connsiteX1" fmla="*/ 821395 w 847497"/>
              <a:gd name="connsiteY1" fmla="*/ 0 h 2751511"/>
              <a:gd name="connsiteX0" fmla="*/ 0 w 844999"/>
              <a:gd name="connsiteY0" fmla="*/ 2751511 h 2751511"/>
              <a:gd name="connsiteX1" fmla="*/ 821395 w 844999"/>
              <a:gd name="connsiteY1" fmla="*/ 0 h 2751511"/>
              <a:gd name="connsiteX0" fmla="*/ 0 w 844553"/>
              <a:gd name="connsiteY0" fmla="*/ 2751511 h 2751511"/>
              <a:gd name="connsiteX1" fmla="*/ 821395 w 844553"/>
              <a:gd name="connsiteY1" fmla="*/ 0 h 2751511"/>
            </a:gdLst>
            <a:ahLst/>
            <a:cxnLst>
              <a:cxn ang="0">
                <a:pos x="connsiteX0" y="connsiteY0"/>
              </a:cxn>
              <a:cxn ang="0">
                <a:pos x="connsiteX1" y="connsiteY1"/>
              </a:cxn>
            </a:cxnLst>
            <a:rect l="l" t="t" r="r" b="b"/>
            <a:pathLst>
              <a:path w="844553" h="2751511">
                <a:moveTo>
                  <a:pt x="0" y="2751511"/>
                </a:moveTo>
                <a:cubicBezTo>
                  <a:pt x="39884" y="1157401"/>
                  <a:pt x="1004797" y="2008780"/>
                  <a:pt x="821395" y="0"/>
                </a:cubicBezTo>
              </a:path>
            </a:pathLst>
          </a:custGeom>
          <a:noFill/>
          <a:ln w="57150">
            <a:solidFill>
              <a:srgbClr val="C7000B"/>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椭圆 38"/>
          <p:cNvSpPr>
            <a:spLocks noChangeAspect="1"/>
          </p:cNvSpPr>
          <p:nvPr/>
        </p:nvSpPr>
        <p:spPr>
          <a:xfrm>
            <a:off x="781031" y="1846386"/>
            <a:ext cx="287773" cy="287773"/>
          </a:xfrm>
          <a:prstGeom prst="ellipse">
            <a:avLst/>
          </a:prstGeom>
          <a:solidFill>
            <a:srgbClr val="56C4D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椭圆 39"/>
          <p:cNvSpPr>
            <a:spLocks noChangeAspect="1"/>
          </p:cNvSpPr>
          <p:nvPr/>
        </p:nvSpPr>
        <p:spPr>
          <a:xfrm>
            <a:off x="765159" y="1192008"/>
            <a:ext cx="287773" cy="287773"/>
          </a:xfrm>
          <a:prstGeom prst="ellipse">
            <a:avLst/>
          </a:prstGeom>
          <a:solidFill>
            <a:srgbClr val="FDD351">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TextBox 33"/>
          <p:cNvSpPr txBox="1"/>
          <p:nvPr/>
        </p:nvSpPr>
        <p:spPr>
          <a:xfrm>
            <a:off x="1068804" y="1111624"/>
            <a:ext cx="1344402" cy="461665"/>
          </a:xfrm>
          <a:prstGeom prst="rect">
            <a:avLst/>
          </a:prstGeom>
          <a:noFill/>
        </p:spPr>
        <p:txBody>
          <a:bodyPr wrap="square" rtlCol="0">
            <a:spAutoFit/>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Signal coverage of AP1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TextBox 33"/>
          <p:cNvSpPr txBox="1"/>
          <p:nvPr/>
        </p:nvSpPr>
        <p:spPr>
          <a:xfrm>
            <a:off x="1068803" y="1762144"/>
            <a:ext cx="1380321" cy="461665"/>
          </a:xfrm>
          <a:prstGeom prst="rect">
            <a:avLst/>
          </a:prstGeom>
          <a:noFill/>
        </p:spPr>
        <p:txBody>
          <a:bodyPr wrap="square" rtlCol="0">
            <a:spAutoFit/>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Signal coverage of AP2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五边形 44"/>
          <p:cNvSpPr/>
          <p:nvPr/>
        </p:nvSpPr>
        <p:spPr bwMode="auto">
          <a:xfrm>
            <a:off x="4536513" y="57564"/>
            <a:ext cx="1392849" cy="288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燕尾形 50"/>
          <p:cNvSpPr/>
          <p:nvPr/>
        </p:nvSpPr>
        <p:spPr bwMode="auto">
          <a:xfrm>
            <a:off x="5826897"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燕尾形 51"/>
          <p:cNvSpPr/>
          <p:nvPr/>
        </p:nvSpPr>
        <p:spPr bwMode="auto">
          <a:xfrm>
            <a:off x="7380432" y="56460"/>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燕尾形 52"/>
          <p:cNvSpPr/>
          <p:nvPr/>
        </p:nvSpPr>
        <p:spPr bwMode="auto">
          <a:xfrm>
            <a:off x="8933967" y="56460"/>
            <a:ext cx="1260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Roaming</a:t>
            </a:r>
          </a:p>
        </p:txBody>
      </p:sp>
      <p:sp>
        <p:nvSpPr>
          <p:cNvPr id="54" name="燕尾形 53"/>
          <p:cNvSpPr/>
          <p:nvPr/>
        </p:nvSpPr>
        <p:spPr bwMode="auto">
          <a:xfrm>
            <a:off x="10091500"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525466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01836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圆角矩形 49"/>
          <p:cNvSpPr/>
          <p:nvPr/>
        </p:nvSpPr>
        <p:spPr bwMode="gray">
          <a:xfrm>
            <a:off x="3795533" y="3899028"/>
            <a:ext cx="2139977" cy="2022361"/>
          </a:xfrm>
          <a:prstGeom prst="roundRect">
            <a:avLst>
              <a:gd name="adj" fmla="val 5736"/>
            </a:avLst>
          </a:prstGeom>
          <a:solidFill>
            <a:srgbClr val="56C4D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圆角矩形 8"/>
          <p:cNvSpPr/>
          <p:nvPr/>
        </p:nvSpPr>
        <p:spPr bwMode="gray">
          <a:xfrm>
            <a:off x="742905" y="3899028"/>
            <a:ext cx="2053427" cy="2022361"/>
          </a:xfrm>
          <a:prstGeom prst="roundRect">
            <a:avLst>
              <a:gd name="adj" fmla="val 5736"/>
            </a:avLst>
          </a:prstGeom>
          <a:solidFill>
            <a:srgbClr val="FDD351">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 name="标题 1"/>
          <p:cNvSpPr>
            <a:spLocks noGrp="1"/>
          </p:cNvSpPr>
          <p:nvPr>
            <p:ph type="title"/>
          </p:nvPr>
        </p:nvSpPr>
        <p:spPr bwMode="gray"/>
        <p:txBody>
          <a:bodyPr>
            <a:norm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Roaming: Layer 3 Roaming Design (1)</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bwMode="gray">
          <a:xfrm>
            <a:off x="6096000" y="2420349"/>
            <a:ext cx="5653088" cy="2977738"/>
          </a:xfrm>
          <a:prstGeom prst="rect">
            <a:avLst/>
          </a:prstGeom>
        </p:spPr>
        <p:txBody>
          <a:bodyPr wrap="square">
            <a:spAutoFit/>
          </a:bodyPr>
          <a:lstStyle/>
          <a:p>
            <a:pPr fontAlgn="ctr">
              <a:lnSpc>
                <a:spcPts val="1800"/>
              </a:lnSpc>
              <a:spcAft>
                <a:spcPts val="300"/>
              </a:spcAft>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Definition of Layer 3 roaming</a:t>
            </a:r>
          </a:p>
          <a:p>
            <a:pPr marL="285750" indent="-285750" fontAlgn="ctr">
              <a:lnSpc>
                <a:spcPts val="1800"/>
              </a:lnSpc>
              <a:spcAft>
                <a:spcPts val="300"/>
              </a:spcAft>
              <a:buFont typeface="Arial" panose="020B0604020202020204" pitchFamily="34" charset="0"/>
              <a:buChar char="•"/>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Layer 3 roaming</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The service VLANs for the SSIDs before and after STA roaming are different and correspond to different gateways. In this case, to keep the IP address of the roaming STA unchanged, the STA traffic needs to be detoured to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AP that resides on the same network segment as the AP through which the STA goes online for the first time.</a:t>
            </a:r>
          </a:p>
          <a:p>
            <a:pPr marL="285750" indent="-285750" fontAlgn="ctr">
              <a:lnSpc>
                <a:spcPts val="1800"/>
              </a:lnSpc>
              <a:spcAft>
                <a:spcPts val="300"/>
              </a:spcAft>
              <a:buFont typeface="Arial" panose="020B0604020202020204" pitchFamily="34" charset="0"/>
              <a:buChar char="•"/>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 through which the STA goes online for the first time</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AP that the STA first associates with in a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mobility</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group</a:t>
            </a:r>
            <a:endPar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fontAlgn="ctr">
              <a:lnSpc>
                <a:spcPts val="1800"/>
              </a:lnSpc>
              <a:spcAft>
                <a:spcPts val="300"/>
              </a:spcAft>
              <a:buFont typeface="Arial" panose="020B0604020202020204" pitchFamily="34" charset="0"/>
              <a:buChar char="•"/>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Home AP (HAP)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is selected using the hash algorithm from the neighbors that belong to the same Layer 2 roaming domain as the AP through which the STA goes online for the first time. Once selected, the HAP forwards Layer 3 roaming traffic of the STA.</a:t>
            </a:r>
          </a:p>
        </p:txBody>
      </p:sp>
      <p:cxnSp>
        <p:nvCxnSpPr>
          <p:cNvPr id="51" name="直接连接符 50"/>
          <p:cNvCxnSpPr/>
          <p:nvPr/>
        </p:nvCxnSpPr>
        <p:spPr bwMode="gray">
          <a:xfrm>
            <a:off x="3508656" y="1924781"/>
            <a:ext cx="0" cy="453159"/>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2" name="任意多边形 51"/>
          <p:cNvSpPr/>
          <p:nvPr/>
        </p:nvSpPr>
        <p:spPr bwMode="gray">
          <a:xfrm>
            <a:off x="3018854" y="1377442"/>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1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3" name="图片 87" descr="汇聚交换机.png"/>
          <p:cNvPicPr>
            <a:picLocks noChangeAspect="1"/>
          </p:cNvPicPr>
          <p:nvPr/>
        </p:nvPicPr>
        <p:blipFill>
          <a:blip r:embed="rId3" cstate="print"/>
          <a:stretch>
            <a:fillRect/>
          </a:stretch>
        </p:blipFill>
        <p:spPr bwMode="gray">
          <a:xfrm>
            <a:off x="3317924" y="2371655"/>
            <a:ext cx="405710" cy="331945"/>
          </a:xfrm>
          <a:prstGeom prst="rect">
            <a:avLst/>
          </a:prstGeom>
        </p:spPr>
      </p:pic>
      <p:pic>
        <p:nvPicPr>
          <p:cNvPr id="54" name="图片 76" descr="接入交换机.png"/>
          <p:cNvPicPr>
            <a:picLocks noChangeAspect="1"/>
          </p:cNvPicPr>
          <p:nvPr/>
        </p:nvPicPr>
        <p:blipFill>
          <a:blip r:embed="rId4" cstate="print"/>
          <a:stretch>
            <a:fillRect/>
          </a:stretch>
        </p:blipFill>
        <p:spPr bwMode="gray">
          <a:xfrm>
            <a:off x="1622106" y="3297594"/>
            <a:ext cx="405710" cy="331945"/>
          </a:xfrm>
          <a:prstGeom prst="rect">
            <a:avLst/>
          </a:prstGeom>
        </p:spPr>
      </p:pic>
      <p:pic>
        <p:nvPicPr>
          <p:cNvPr id="55" name="图片 76" descr="接入交换机.png"/>
          <p:cNvPicPr>
            <a:picLocks noChangeAspect="1"/>
          </p:cNvPicPr>
          <p:nvPr/>
        </p:nvPicPr>
        <p:blipFill>
          <a:blip r:embed="rId4" cstate="print"/>
          <a:stretch>
            <a:fillRect/>
          </a:stretch>
        </p:blipFill>
        <p:spPr bwMode="gray">
          <a:xfrm>
            <a:off x="4649625" y="3297594"/>
            <a:ext cx="405710" cy="331945"/>
          </a:xfrm>
          <a:prstGeom prst="rect">
            <a:avLst/>
          </a:prstGeom>
        </p:spPr>
      </p:pic>
      <p:pic>
        <p:nvPicPr>
          <p:cNvPr id="56" name="图片 105" descr="AP.png"/>
          <p:cNvPicPr>
            <a:picLocks noChangeAspect="1"/>
          </p:cNvPicPr>
          <p:nvPr/>
        </p:nvPicPr>
        <p:blipFill>
          <a:blip r:embed="rId5" cstate="print"/>
          <a:stretch>
            <a:fillRect/>
          </a:stretch>
        </p:blipFill>
        <p:spPr bwMode="gray">
          <a:xfrm>
            <a:off x="980432" y="4132338"/>
            <a:ext cx="405710" cy="331945"/>
          </a:xfrm>
          <a:prstGeom prst="rect">
            <a:avLst/>
          </a:prstGeom>
        </p:spPr>
      </p:pic>
      <p:pic>
        <p:nvPicPr>
          <p:cNvPr id="59" name="图片 105" descr="AP.png"/>
          <p:cNvPicPr>
            <a:picLocks noChangeAspect="1"/>
          </p:cNvPicPr>
          <p:nvPr/>
        </p:nvPicPr>
        <p:blipFill>
          <a:blip r:embed="rId5" cstate="print"/>
          <a:stretch>
            <a:fillRect/>
          </a:stretch>
        </p:blipFill>
        <p:spPr bwMode="gray">
          <a:xfrm>
            <a:off x="1622106" y="4826616"/>
            <a:ext cx="405710" cy="331945"/>
          </a:xfrm>
          <a:prstGeom prst="rect">
            <a:avLst/>
          </a:prstGeom>
        </p:spPr>
      </p:pic>
      <p:pic>
        <p:nvPicPr>
          <p:cNvPr id="60" name="图片 105" descr="AP.png"/>
          <p:cNvPicPr>
            <a:picLocks noChangeAspect="1"/>
          </p:cNvPicPr>
          <p:nvPr/>
        </p:nvPicPr>
        <p:blipFill>
          <a:blip r:embed="rId5" cstate="print"/>
          <a:stretch>
            <a:fillRect/>
          </a:stretch>
        </p:blipFill>
        <p:spPr bwMode="gray">
          <a:xfrm>
            <a:off x="2263779" y="4132337"/>
            <a:ext cx="405710" cy="331945"/>
          </a:xfrm>
          <a:prstGeom prst="rect">
            <a:avLst/>
          </a:prstGeom>
        </p:spPr>
      </p:pic>
      <p:pic>
        <p:nvPicPr>
          <p:cNvPr id="61" name="图片 105" descr="AP.png"/>
          <p:cNvPicPr>
            <a:picLocks noChangeAspect="1"/>
          </p:cNvPicPr>
          <p:nvPr/>
        </p:nvPicPr>
        <p:blipFill>
          <a:blip r:embed="rId5" cstate="print"/>
          <a:stretch>
            <a:fillRect/>
          </a:stretch>
        </p:blipFill>
        <p:spPr bwMode="gray">
          <a:xfrm>
            <a:off x="4007952" y="4132338"/>
            <a:ext cx="405710" cy="331945"/>
          </a:xfrm>
          <a:prstGeom prst="rect">
            <a:avLst/>
          </a:prstGeom>
        </p:spPr>
      </p:pic>
      <p:pic>
        <p:nvPicPr>
          <p:cNvPr id="63" name="图片 105" descr="AP.png"/>
          <p:cNvPicPr>
            <a:picLocks noChangeAspect="1"/>
          </p:cNvPicPr>
          <p:nvPr/>
        </p:nvPicPr>
        <p:blipFill>
          <a:blip r:embed="rId5" cstate="print"/>
          <a:stretch>
            <a:fillRect/>
          </a:stretch>
        </p:blipFill>
        <p:spPr bwMode="gray">
          <a:xfrm>
            <a:off x="4649626" y="4826616"/>
            <a:ext cx="405710" cy="331945"/>
          </a:xfrm>
          <a:prstGeom prst="rect">
            <a:avLst/>
          </a:prstGeom>
        </p:spPr>
      </p:pic>
      <p:pic>
        <p:nvPicPr>
          <p:cNvPr id="66" name="图片 105" descr="AP.png"/>
          <p:cNvPicPr>
            <a:picLocks noChangeAspect="1"/>
          </p:cNvPicPr>
          <p:nvPr/>
        </p:nvPicPr>
        <p:blipFill>
          <a:blip r:embed="rId5" cstate="print"/>
          <a:stretch>
            <a:fillRect/>
          </a:stretch>
        </p:blipFill>
        <p:spPr bwMode="gray">
          <a:xfrm>
            <a:off x="5291299" y="4132337"/>
            <a:ext cx="405710" cy="331945"/>
          </a:xfrm>
          <a:prstGeom prst="rect">
            <a:avLst/>
          </a:prstGeom>
        </p:spPr>
      </p:pic>
      <p:cxnSp>
        <p:nvCxnSpPr>
          <p:cNvPr id="68" name="直接连接符 67"/>
          <p:cNvCxnSpPr>
            <a:stCxn id="53" idx="2"/>
            <a:endCxn id="54" idx="0"/>
          </p:cNvCxnSpPr>
          <p:nvPr/>
        </p:nvCxnSpPr>
        <p:spPr bwMode="gray">
          <a:xfrm flipH="1">
            <a:off x="1824961" y="2703600"/>
            <a:ext cx="1695818" cy="593994"/>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53" idx="2"/>
            <a:endCxn id="55" idx="0"/>
          </p:cNvCxnSpPr>
          <p:nvPr/>
        </p:nvCxnSpPr>
        <p:spPr bwMode="gray">
          <a:xfrm>
            <a:off x="3520779" y="2703600"/>
            <a:ext cx="1331701" cy="593994"/>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4" idx="2"/>
            <a:endCxn id="56" idx="0"/>
          </p:cNvCxnSpPr>
          <p:nvPr/>
        </p:nvCxnSpPr>
        <p:spPr bwMode="gray">
          <a:xfrm flipH="1">
            <a:off x="1183287" y="3629539"/>
            <a:ext cx="641674" cy="502799"/>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54" idx="2"/>
            <a:endCxn id="59" idx="0"/>
          </p:cNvCxnSpPr>
          <p:nvPr/>
        </p:nvCxnSpPr>
        <p:spPr bwMode="gray">
          <a:xfrm>
            <a:off x="1824961" y="3629539"/>
            <a:ext cx="0" cy="1197077"/>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54" idx="2"/>
            <a:endCxn id="60" idx="0"/>
          </p:cNvCxnSpPr>
          <p:nvPr/>
        </p:nvCxnSpPr>
        <p:spPr bwMode="gray">
          <a:xfrm>
            <a:off x="1824961" y="3629539"/>
            <a:ext cx="641673" cy="502798"/>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5" idx="2"/>
            <a:endCxn id="61" idx="0"/>
          </p:cNvCxnSpPr>
          <p:nvPr/>
        </p:nvCxnSpPr>
        <p:spPr bwMode="gray">
          <a:xfrm flipH="1">
            <a:off x="4210807" y="3629539"/>
            <a:ext cx="641673" cy="502799"/>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5" idx="2"/>
            <a:endCxn id="63" idx="0"/>
          </p:cNvCxnSpPr>
          <p:nvPr/>
        </p:nvCxnSpPr>
        <p:spPr bwMode="gray">
          <a:xfrm>
            <a:off x="4852480" y="3629539"/>
            <a:ext cx="1" cy="1197077"/>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5" idx="2"/>
            <a:endCxn id="66" idx="0"/>
          </p:cNvCxnSpPr>
          <p:nvPr/>
        </p:nvCxnSpPr>
        <p:spPr bwMode="gray">
          <a:xfrm>
            <a:off x="4852480" y="3629539"/>
            <a:ext cx="641674" cy="502798"/>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22" name="图片 158" descr="SAN网络-蓝.png"/>
          <p:cNvPicPr>
            <a:picLocks noChangeAspect="1"/>
          </p:cNvPicPr>
          <p:nvPr/>
        </p:nvPicPr>
        <p:blipFill>
          <a:blip r:embed="rId6" cstate="print"/>
          <a:stretch>
            <a:fillRect/>
          </a:stretch>
        </p:blipFill>
        <p:spPr bwMode="gray">
          <a:xfrm>
            <a:off x="2076599" y="5126496"/>
            <a:ext cx="243218" cy="398465"/>
          </a:xfrm>
          <a:prstGeom prst="rect">
            <a:avLst/>
          </a:prstGeom>
        </p:spPr>
      </p:pic>
      <p:pic>
        <p:nvPicPr>
          <p:cNvPr id="123" name="图片 158" descr="SAN网络-蓝.png"/>
          <p:cNvPicPr>
            <a:picLocks noChangeAspect="1"/>
          </p:cNvPicPr>
          <p:nvPr/>
        </p:nvPicPr>
        <p:blipFill>
          <a:blip r:embed="rId6" cstate="print"/>
          <a:stretch>
            <a:fillRect/>
          </a:stretch>
        </p:blipFill>
        <p:spPr bwMode="gray">
          <a:xfrm>
            <a:off x="4339352" y="5126496"/>
            <a:ext cx="243218" cy="398465"/>
          </a:xfrm>
          <a:prstGeom prst="rect">
            <a:avLst/>
          </a:prstGeom>
        </p:spPr>
      </p:pic>
      <p:sp>
        <p:nvSpPr>
          <p:cNvPr id="124" name="TextBox 33"/>
          <p:cNvSpPr txBox="1"/>
          <p:nvPr/>
        </p:nvSpPr>
        <p:spPr bwMode="gray">
          <a:xfrm>
            <a:off x="1625749" y="5560820"/>
            <a:ext cx="1069524"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192.168.1.25</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5" name="TextBox 34"/>
          <p:cNvSpPr txBox="1"/>
          <p:nvPr/>
        </p:nvSpPr>
        <p:spPr bwMode="gray">
          <a:xfrm>
            <a:off x="3957586" y="5560820"/>
            <a:ext cx="1069524"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192.168.1.25</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26" name="Straight Arrow Connector 35"/>
          <p:cNvCxnSpPr/>
          <p:nvPr/>
        </p:nvCxnSpPr>
        <p:spPr bwMode="gray">
          <a:xfrm>
            <a:off x="2687650" y="5398087"/>
            <a:ext cx="902957" cy="0"/>
          </a:xfrm>
          <a:prstGeom prst="straightConnector1">
            <a:avLst/>
          </a:prstGeom>
          <a:noFill/>
          <a:ln w="38100" cap="rnd">
            <a:gradFill flip="none" rotWithShape="1">
              <a:gsLst>
                <a:gs pos="100000">
                  <a:srgbClr val="30B5C5"/>
                </a:gs>
                <a:gs pos="0">
                  <a:srgbClr val="ED6D00"/>
                </a:gs>
              </a:gsLst>
              <a:lin ang="0" scaled="1"/>
              <a:tileRect/>
            </a:gradFill>
            <a:prstDash val="solid"/>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27" name="TextBox 11"/>
          <p:cNvSpPr txBox="1"/>
          <p:nvPr/>
        </p:nvSpPr>
        <p:spPr bwMode="gray">
          <a:xfrm>
            <a:off x="742904" y="5097565"/>
            <a:ext cx="992580" cy="461665"/>
          </a:xfrm>
          <a:prstGeom prst="rect">
            <a:avLst/>
          </a:prstGeom>
          <a:noFill/>
        </p:spPr>
        <p:txBody>
          <a:bodyPr wrap="none" rtlCol="0">
            <a:spAutoFit/>
          </a:bodyPr>
          <a:lstStyle/>
          <a:p>
            <a:pPr algn="ctr" fontAlgn="ctr"/>
            <a:r>
              <a:rPr lang="en-US" sz="1200" b="1" dirty="0" smtClean="0">
                <a:solidFill>
                  <a:srgbClr val="F28944"/>
                </a:solidFill>
                <a:latin typeface="Huawei Sans" panose="020C0503030203020204" pitchFamily="34" charset="0"/>
                <a:ea typeface="方正兰亭黑简体" panose="02000000000000000000" pitchFamily="2" charset="-122"/>
                <a:sym typeface="Huawei Sans" panose="020C0503030203020204" pitchFamily="34" charset="0"/>
              </a:rPr>
              <a:t>Guest SSID</a:t>
            </a:r>
          </a:p>
          <a:p>
            <a:pPr algn="ctr" fontAlgn="ctr"/>
            <a:r>
              <a:rPr lang="en-US" sz="1200" b="1" dirty="0" smtClean="0">
                <a:solidFill>
                  <a:srgbClr val="F28944"/>
                </a:solidFill>
                <a:latin typeface="Huawei Sans" panose="020C0503030203020204" pitchFamily="34" charset="0"/>
                <a:ea typeface="方正兰亭黑简体" panose="02000000000000000000" pitchFamily="2" charset="-122"/>
                <a:sym typeface="Huawei Sans" panose="020C0503030203020204" pitchFamily="34" charset="0"/>
              </a:rPr>
              <a:t>VLAN 100</a:t>
            </a:r>
            <a:endParaRPr lang="en-US" sz="1200" b="1" dirty="0">
              <a:solidFill>
                <a:srgbClr val="F2894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TextBox 11"/>
          <p:cNvSpPr txBox="1"/>
          <p:nvPr/>
        </p:nvSpPr>
        <p:spPr bwMode="gray">
          <a:xfrm>
            <a:off x="5018433" y="5097565"/>
            <a:ext cx="992580" cy="461665"/>
          </a:xfrm>
          <a:prstGeom prst="rect">
            <a:avLst/>
          </a:prstGeom>
          <a:noFill/>
        </p:spPr>
        <p:txBody>
          <a:bodyPr wrap="none" rtlCol="0">
            <a:spAutoFit/>
          </a:bodyPr>
          <a:lstStyle/>
          <a:p>
            <a:pPr algn="ctr" fontAlgn="ctr"/>
            <a:r>
              <a:rPr lang="en-US" sz="1200" b="1" dirty="0" smtClean="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Guest SSID</a:t>
            </a:r>
          </a:p>
          <a:p>
            <a:pPr algn="ctr" fontAlgn="ctr"/>
            <a:r>
              <a:rPr lang="en-US" sz="1200" b="1" dirty="0" smtClean="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VLAN 200</a:t>
            </a:r>
            <a:endParaRPr lang="en-US" sz="1200" b="1"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任意多边形 128"/>
          <p:cNvSpPr/>
          <p:nvPr/>
        </p:nvSpPr>
        <p:spPr bwMode="gray">
          <a:xfrm flipH="1">
            <a:off x="1996241" y="2070883"/>
            <a:ext cx="2641776" cy="2747989"/>
          </a:xfrm>
          <a:custGeom>
            <a:avLst/>
            <a:gdLst>
              <a:gd name="connsiteX0" fmla="*/ 0 w 683173"/>
              <a:gd name="connsiteY0" fmla="*/ 2028497 h 2028497"/>
              <a:gd name="connsiteX1" fmla="*/ 0 w 683173"/>
              <a:gd name="connsiteY1" fmla="*/ 777765 h 2028497"/>
              <a:gd name="connsiteX2" fmla="*/ 683173 w 683173"/>
              <a:gd name="connsiteY2" fmla="*/ 777765 h 2028497"/>
              <a:gd name="connsiteX3" fmla="*/ 683173 w 683173"/>
              <a:gd name="connsiteY3" fmla="*/ 0 h 2028497"/>
              <a:gd name="connsiteX0" fmla="*/ 0 w 733778"/>
              <a:gd name="connsiteY0" fmla="*/ 2028497 h 2028497"/>
              <a:gd name="connsiteX1" fmla="*/ 0 w 733778"/>
              <a:gd name="connsiteY1" fmla="*/ 777765 h 2028497"/>
              <a:gd name="connsiteX2" fmla="*/ 683173 w 733778"/>
              <a:gd name="connsiteY2" fmla="*/ 777765 h 2028497"/>
              <a:gd name="connsiteX3" fmla="*/ 683173 w 733778"/>
              <a:gd name="connsiteY3" fmla="*/ 0 h 2028497"/>
              <a:gd name="connsiteX0" fmla="*/ 50605 w 784383"/>
              <a:gd name="connsiteY0" fmla="*/ 2028497 h 2028497"/>
              <a:gd name="connsiteX1" fmla="*/ 50605 w 784383"/>
              <a:gd name="connsiteY1" fmla="*/ 777765 h 2028497"/>
              <a:gd name="connsiteX2" fmla="*/ 733778 w 784383"/>
              <a:gd name="connsiteY2" fmla="*/ 777765 h 2028497"/>
              <a:gd name="connsiteX3" fmla="*/ 733778 w 784383"/>
              <a:gd name="connsiteY3" fmla="*/ 0 h 2028497"/>
              <a:gd name="connsiteX0" fmla="*/ 67895 w 801673"/>
              <a:gd name="connsiteY0" fmla="*/ 2028497 h 2028497"/>
              <a:gd name="connsiteX1" fmla="*/ 67895 w 801673"/>
              <a:gd name="connsiteY1" fmla="*/ 777765 h 2028497"/>
              <a:gd name="connsiteX2" fmla="*/ 751068 w 801673"/>
              <a:gd name="connsiteY2" fmla="*/ 777765 h 2028497"/>
              <a:gd name="connsiteX3" fmla="*/ 751068 w 801673"/>
              <a:gd name="connsiteY3" fmla="*/ 0 h 2028497"/>
              <a:gd name="connsiteX0" fmla="*/ 63485 w 757620"/>
              <a:gd name="connsiteY0" fmla="*/ 2028497 h 2028497"/>
              <a:gd name="connsiteX1" fmla="*/ 63485 w 757620"/>
              <a:gd name="connsiteY1" fmla="*/ 777765 h 2028497"/>
              <a:gd name="connsiteX2" fmla="*/ 682863 w 757620"/>
              <a:gd name="connsiteY2" fmla="*/ 767132 h 2028497"/>
              <a:gd name="connsiteX3" fmla="*/ 746658 w 757620"/>
              <a:gd name="connsiteY3" fmla="*/ 0 h 2028497"/>
              <a:gd name="connsiteX0" fmla="*/ 134609 w 1751534"/>
              <a:gd name="connsiteY0" fmla="*/ 2028497 h 2028497"/>
              <a:gd name="connsiteX1" fmla="*/ 134609 w 1751534"/>
              <a:gd name="connsiteY1" fmla="*/ 777765 h 2028497"/>
              <a:gd name="connsiteX2" fmla="*/ 1742815 w 1751534"/>
              <a:gd name="connsiteY2" fmla="*/ 1522044 h 2028497"/>
              <a:gd name="connsiteX3" fmla="*/ 817782 w 1751534"/>
              <a:gd name="connsiteY3" fmla="*/ 0 h 2028497"/>
              <a:gd name="connsiteX0" fmla="*/ 12441 w 1622386"/>
              <a:gd name="connsiteY0" fmla="*/ 2028497 h 2028497"/>
              <a:gd name="connsiteX1" fmla="*/ 405846 w 1622386"/>
              <a:gd name="connsiteY1" fmla="*/ 1011681 h 2028497"/>
              <a:gd name="connsiteX2" fmla="*/ 1620647 w 1622386"/>
              <a:gd name="connsiteY2" fmla="*/ 1522044 h 2028497"/>
              <a:gd name="connsiteX3" fmla="*/ 695614 w 1622386"/>
              <a:gd name="connsiteY3" fmla="*/ 0 h 2028497"/>
              <a:gd name="connsiteX0" fmla="*/ 7267 w 1615732"/>
              <a:gd name="connsiteY0" fmla="*/ 2028497 h 2028497"/>
              <a:gd name="connsiteX1" fmla="*/ 581425 w 1615732"/>
              <a:gd name="connsiteY1" fmla="*/ 650174 h 2028497"/>
              <a:gd name="connsiteX2" fmla="*/ 1615473 w 1615732"/>
              <a:gd name="connsiteY2" fmla="*/ 1522044 h 2028497"/>
              <a:gd name="connsiteX3" fmla="*/ 690440 w 1615732"/>
              <a:gd name="connsiteY3" fmla="*/ 0 h 2028497"/>
              <a:gd name="connsiteX0" fmla="*/ 9250 w 1617715"/>
              <a:gd name="connsiteY0" fmla="*/ 2028497 h 2028497"/>
              <a:gd name="connsiteX1" fmla="*/ 583408 w 1617715"/>
              <a:gd name="connsiteY1" fmla="*/ 650174 h 2028497"/>
              <a:gd name="connsiteX2" fmla="*/ 1617456 w 1617715"/>
              <a:gd name="connsiteY2" fmla="*/ 1522044 h 2028497"/>
              <a:gd name="connsiteX3" fmla="*/ 692423 w 1617715"/>
              <a:gd name="connsiteY3" fmla="*/ 0 h 2028497"/>
              <a:gd name="connsiteX0" fmla="*/ 7751 w 1584319"/>
              <a:gd name="connsiteY0" fmla="*/ 2304943 h 2304943"/>
              <a:gd name="connsiteX1" fmla="*/ 550012 w 1584319"/>
              <a:gd name="connsiteY1" fmla="*/ 650174 h 2304943"/>
              <a:gd name="connsiteX2" fmla="*/ 1584060 w 1584319"/>
              <a:gd name="connsiteY2" fmla="*/ 1522044 h 2304943"/>
              <a:gd name="connsiteX3" fmla="*/ 659027 w 1584319"/>
              <a:gd name="connsiteY3" fmla="*/ 0 h 2304943"/>
              <a:gd name="connsiteX0" fmla="*/ 0 w 1576568"/>
              <a:gd name="connsiteY0" fmla="*/ 2304943 h 2304943"/>
              <a:gd name="connsiteX1" fmla="*/ 542261 w 1576568"/>
              <a:gd name="connsiteY1" fmla="*/ 650174 h 2304943"/>
              <a:gd name="connsiteX2" fmla="*/ 1576309 w 1576568"/>
              <a:gd name="connsiteY2" fmla="*/ 1522044 h 2304943"/>
              <a:gd name="connsiteX3" fmla="*/ 651276 w 1576568"/>
              <a:gd name="connsiteY3" fmla="*/ 0 h 2304943"/>
              <a:gd name="connsiteX0" fmla="*/ 0 w 1576738"/>
              <a:gd name="connsiteY0" fmla="*/ 2304943 h 2304943"/>
              <a:gd name="connsiteX1" fmla="*/ 510363 w 1576738"/>
              <a:gd name="connsiteY1" fmla="*/ 650174 h 2304943"/>
              <a:gd name="connsiteX2" fmla="*/ 1576309 w 1576738"/>
              <a:gd name="connsiteY2" fmla="*/ 1522044 h 2304943"/>
              <a:gd name="connsiteX3" fmla="*/ 651276 w 1576738"/>
              <a:gd name="connsiteY3" fmla="*/ 0 h 2304943"/>
              <a:gd name="connsiteX0" fmla="*/ 0 w 1576738"/>
              <a:gd name="connsiteY0" fmla="*/ 2304943 h 2304943"/>
              <a:gd name="connsiteX1" fmla="*/ 510363 w 1576738"/>
              <a:gd name="connsiteY1" fmla="*/ 650174 h 2304943"/>
              <a:gd name="connsiteX2" fmla="*/ 1576309 w 1576738"/>
              <a:gd name="connsiteY2" fmla="*/ 1522044 h 2304943"/>
              <a:gd name="connsiteX3" fmla="*/ 651276 w 1576738"/>
              <a:gd name="connsiteY3" fmla="*/ 0 h 2304943"/>
              <a:gd name="connsiteX0" fmla="*/ 0 w 1594673"/>
              <a:gd name="connsiteY0" fmla="*/ 2304943 h 2304943"/>
              <a:gd name="connsiteX1" fmla="*/ 510363 w 1594673"/>
              <a:gd name="connsiteY1" fmla="*/ 650174 h 2304943"/>
              <a:gd name="connsiteX2" fmla="*/ 1576309 w 1594673"/>
              <a:gd name="connsiteY2" fmla="*/ 1522044 h 2304943"/>
              <a:gd name="connsiteX3" fmla="*/ 651276 w 1594673"/>
              <a:gd name="connsiteY3" fmla="*/ 0 h 2304943"/>
              <a:gd name="connsiteX0" fmla="*/ 0 w 1592531"/>
              <a:gd name="connsiteY0" fmla="*/ 2560124 h 2560124"/>
              <a:gd name="connsiteX1" fmla="*/ 510363 w 1592531"/>
              <a:gd name="connsiteY1" fmla="*/ 905355 h 2560124"/>
              <a:gd name="connsiteX2" fmla="*/ 1576309 w 1592531"/>
              <a:gd name="connsiteY2" fmla="*/ 1777225 h 2560124"/>
              <a:gd name="connsiteX3" fmla="*/ 1182904 w 1592531"/>
              <a:gd name="connsiteY3" fmla="*/ 0 h 2560124"/>
              <a:gd name="connsiteX0" fmla="*/ 0 w 1594440"/>
              <a:gd name="connsiteY0" fmla="*/ 2560124 h 2560124"/>
              <a:gd name="connsiteX1" fmla="*/ 510363 w 1594440"/>
              <a:gd name="connsiteY1" fmla="*/ 905355 h 2560124"/>
              <a:gd name="connsiteX2" fmla="*/ 1576309 w 1594440"/>
              <a:gd name="connsiteY2" fmla="*/ 1777225 h 2560124"/>
              <a:gd name="connsiteX3" fmla="*/ 1182904 w 1594440"/>
              <a:gd name="connsiteY3" fmla="*/ 0 h 2560124"/>
              <a:gd name="connsiteX0" fmla="*/ 0 w 1591460"/>
              <a:gd name="connsiteY0" fmla="*/ 2560124 h 2560124"/>
              <a:gd name="connsiteX1" fmla="*/ 510363 w 1591460"/>
              <a:gd name="connsiteY1" fmla="*/ 905355 h 2560124"/>
              <a:gd name="connsiteX2" fmla="*/ 1576309 w 1591460"/>
              <a:gd name="connsiteY2" fmla="*/ 1777225 h 2560124"/>
              <a:gd name="connsiteX3" fmla="*/ 1182904 w 1591460"/>
              <a:gd name="connsiteY3" fmla="*/ 0 h 2560124"/>
              <a:gd name="connsiteX0" fmla="*/ 0 w 1592250"/>
              <a:gd name="connsiteY0" fmla="*/ 2560124 h 2560124"/>
              <a:gd name="connsiteX1" fmla="*/ 510363 w 1592250"/>
              <a:gd name="connsiteY1" fmla="*/ 905355 h 2560124"/>
              <a:gd name="connsiteX2" fmla="*/ 1576309 w 1592250"/>
              <a:gd name="connsiteY2" fmla="*/ 1777225 h 2560124"/>
              <a:gd name="connsiteX3" fmla="*/ 1182904 w 1592250"/>
              <a:gd name="connsiteY3" fmla="*/ 0 h 2560124"/>
              <a:gd name="connsiteX0" fmla="*/ 0 w 1622812"/>
              <a:gd name="connsiteY0" fmla="*/ 2560124 h 2560124"/>
              <a:gd name="connsiteX1" fmla="*/ 510363 w 1622812"/>
              <a:gd name="connsiteY1" fmla="*/ 905355 h 2560124"/>
              <a:gd name="connsiteX2" fmla="*/ 1576309 w 1622812"/>
              <a:gd name="connsiteY2" fmla="*/ 1777225 h 2560124"/>
              <a:gd name="connsiteX3" fmla="*/ 1182904 w 1622812"/>
              <a:gd name="connsiteY3" fmla="*/ 0 h 2560124"/>
              <a:gd name="connsiteX0" fmla="*/ 0 w 1593105"/>
              <a:gd name="connsiteY0" fmla="*/ 2560124 h 2560124"/>
              <a:gd name="connsiteX1" fmla="*/ 489098 w 1593105"/>
              <a:gd name="connsiteY1" fmla="*/ 628908 h 2560124"/>
              <a:gd name="connsiteX2" fmla="*/ 1576309 w 1593105"/>
              <a:gd name="connsiteY2" fmla="*/ 1777225 h 2560124"/>
              <a:gd name="connsiteX3" fmla="*/ 1182904 w 1593105"/>
              <a:gd name="connsiteY3" fmla="*/ 0 h 2560124"/>
              <a:gd name="connsiteX0" fmla="*/ 0 w 1593105"/>
              <a:gd name="connsiteY0" fmla="*/ 2560124 h 2560124"/>
              <a:gd name="connsiteX1" fmla="*/ 489098 w 1593105"/>
              <a:gd name="connsiteY1" fmla="*/ 628908 h 2560124"/>
              <a:gd name="connsiteX2" fmla="*/ 1576309 w 1593105"/>
              <a:gd name="connsiteY2" fmla="*/ 1777225 h 2560124"/>
              <a:gd name="connsiteX3" fmla="*/ 1182904 w 1593105"/>
              <a:gd name="connsiteY3" fmla="*/ 0 h 2560124"/>
              <a:gd name="connsiteX0" fmla="*/ 0 w 1623965"/>
              <a:gd name="connsiteY0" fmla="*/ 2560124 h 2560124"/>
              <a:gd name="connsiteX1" fmla="*/ 489098 w 1623965"/>
              <a:gd name="connsiteY1" fmla="*/ 628908 h 2560124"/>
              <a:gd name="connsiteX2" fmla="*/ 1576309 w 1623965"/>
              <a:gd name="connsiteY2" fmla="*/ 1777225 h 2560124"/>
              <a:gd name="connsiteX3" fmla="*/ 1182904 w 1623965"/>
              <a:gd name="connsiteY3" fmla="*/ 0 h 2560124"/>
              <a:gd name="connsiteX0" fmla="*/ 0 w 1524571"/>
              <a:gd name="connsiteY0" fmla="*/ 2560124 h 2560124"/>
              <a:gd name="connsiteX1" fmla="*/ 489098 w 1524571"/>
              <a:gd name="connsiteY1" fmla="*/ 628908 h 2560124"/>
              <a:gd name="connsiteX2" fmla="*/ 1469305 w 1524571"/>
              <a:gd name="connsiteY2" fmla="*/ 2010689 h 2560124"/>
              <a:gd name="connsiteX3" fmla="*/ 1182904 w 1524571"/>
              <a:gd name="connsiteY3" fmla="*/ 0 h 2560124"/>
              <a:gd name="connsiteX0" fmla="*/ 165645 w 1690216"/>
              <a:gd name="connsiteY0" fmla="*/ 2560124 h 2560124"/>
              <a:gd name="connsiteX1" fmla="*/ 90539 w 1690216"/>
              <a:gd name="connsiteY1" fmla="*/ 1183384 h 2560124"/>
              <a:gd name="connsiteX2" fmla="*/ 1634950 w 1690216"/>
              <a:gd name="connsiteY2" fmla="*/ 2010689 h 2560124"/>
              <a:gd name="connsiteX3" fmla="*/ 1348549 w 1690216"/>
              <a:gd name="connsiteY3" fmla="*/ 0 h 2560124"/>
              <a:gd name="connsiteX0" fmla="*/ 284985 w 1809556"/>
              <a:gd name="connsiteY0" fmla="*/ 2560124 h 2560124"/>
              <a:gd name="connsiteX1" fmla="*/ 209879 w 1809556"/>
              <a:gd name="connsiteY1" fmla="*/ 1183384 h 2560124"/>
              <a:gd name="connsiteX2" fmla="*/ 1754290 w 1809556"/>
              <a:gd name="connsiteY2" fmla="*/ 2010689 h 2560124"/>
              <a:gd name="connsiteX3" fmla="*/ 1467889 w 1809556"/>
              <a:gd name="connsiteY3" fmla="*/ 0 h 2560124"/>
              <a:gd name="connsiteX0" fmla="*/ 218205 w 1674683"/>
              <a:gd name="connsiteY0" fmla="*/ 2550396 h 2550396"/>
              <a:gd name="connsiteX1" fmla="*/ 75006 w 1674683"/>
              <a:gd name="connsiteY1" fmla="*/ 1183384 h 2550396"/>
              <a:gd name="connsiteX2" fmla="*/ 1619417 w 1674683"/>
              <a:gd name="connsiteY2" fmla="*/ 2010689 h 2550396"/>
              <a:gd name="connsiteX3" fmla="*/ 1333016 w 1674683"/>
              <a:gd name="connsiteY3" fmla="*/ 0 h 2550396"/>
              <a:gd name="connsiteX0" fmla="*/ 292220 w 1748698"/>
              <a:gd name="connsiteY0" fmla="*/ 2550396 h 2550396"/>
              <a:gd name="connsiteX1" fmla="*/ 149021 w 1748698"/>
              <a:gd name="connsiteY1" fmla="*/ 1183384 h 2550396"/>
              <a:gd name="connsiteX2" fmla="*/ 1693432 w 1748698"/>
              <a:gd name="connsiteY2" fmla="*/ 2010689 h 2550396"/>
              <a:gd name="connsiteX3" fmla="*/ 1407031 w 1748698"/>
              <a:gd name="connsiteY3" fmla="*/ 0 h 2550396"/>
              <a:gd name="connsiteX0" fmla="*/ 292220 w 1748698"/>
              <a:gd name="connsiteY0" fmla="*/ 2550396 h 2550396"/>
              <a:gd name="connsiteX1" fmla="*/ 149021 w 1748698"/>
              <a:gd name="connsiteY1" fmla="*/ 1183384 h 2550396"/>
              <a:gd name="connsiteX2" fmla="*/ 1693432 w 1748698"/>
              <a:gd name="connsiteY2" fmla="*/ 2010689 h 2550396"/>
              <a:gd name="connsiteX3" fmla="*/ 1407031 w 1748698"/>
              <a:gd name="connsiteY3" fmla="*/ 0 h 2550396"/>
              <a:gd name="connsiteX0" fmla="*/ 292220 w 1748698"/>
              <a:gd name="connsiteY0" fmla="*/ 2550396 h 2550396"/>
              <a:gd name="connsiteX1" fmla="*/ 149021 w 1748698"/>
              <a:gd name="connsiteY1" fmla="*/ 1183384 h 2550396"/>
              <a:gd name="connsiteX2" fmla="*/ 1693432 w 1748698"/>
              <a:gd name="connsiteY2" fmla="*/ 2010689 h 2550396"/>
              <a:gd name="connsiteX3" fmla="*/ 1407031 w 1748698"/>
              <a:gd name="connsiteY3" fmla="*/ 0 h 2550396"/>
              <a:gd name="connsiteX0" fmla="*/ 292220 w 1812273"/>
              <a:gd name="connsiteY0" fmla="*/ 2550396 h 2550396"/>
              <a:gd name="connsiteX1" fmla="*/ 149021 w 1812273"/>
              <a:gd name="connsiteY1" fmla="*/ 1183384 h 2550396"/>
              <a:gd name="connsiteX2" fmla="*/ 1693432 w 1812273"/>
              <a:gd name="connsiteY2" fmla="*/ 2010689 h 2550396"/>
              <a:gd name="connsiteX3" fmla="*/ 1407031 w 1812273"/>
              <a:gd name="connsiteY3" fmla="*/ 0 h 2550396"/>
              <a:gd name="connsiteX0" fmla="*/ 292220 w 1744319"/>
              <a:gd name="connsiteY0" fmla="*/ 2890864 h 2890864"/>
              <a:gd name="connsiteX1" fmla="*/ 149021 w 1744319"/>
              <a:gd name="connsiteY1" fmla="*/ 1523852 h 2890864"/>
              <a:gd name="connsiteX2" fmla="*/ 1693432 w 1744319"/>
              <a:gd name="connsiteY2" fmla="*/ 2351157 h 2890864"/>
              <a:gd name="connsiteX3" fmla="*/ 1407031 w 1744319"/>
              <a:gd name="connsiteY3" fmla="*/ 0 h 2890864"/>
              <a:gd name="connsiteX0" fmla="*/ 292220 w 1744319"/>
              <a:gd name="connsiteY0" fmla="*/ 2890864 h 2890864"/>
              <a:gd name="connsiteX1" fmla="*/ 149021 w 1744319"/>
              <a:gd name="connsiteY1" fmla="*/ 1523852 h 2890864"/>
              <a:gd name="connsiteX2" fmla="*/ 1693432 w 1744319"/>
              <a:gd name="connsiteY2" fmla="*/ 2351157 h 2890864"/>
              <a:gd name="connsiteX3" fmla="*/ 1407031 w 1744319"/>
              <a:gd name="connsiteY3" fmla="*/ 0 h 2890864"/>
              <a:gd name="connsiteX0" fmla="*/ 292220 w 1830957"/>
              <a:gd name="connsiteY0" fmla="*/ 2890864 h 2890864"/>
              <a:gd name="connsiteX1" fmla="*/ 149021 w 1830957"/>
              <a:gd name="connsiteY1" fmla="*/ 1523852 h 2890864"/>
              <a:gd name="connsiteX2" fmla="*/ 1693432 w 1830957"/>
              <a:gd name="connsiteY2" fmla="*/ 2351157 h 2890864"/>
              <a:gd name="connsiteX3" fmla="*/ 1407031 w 1830957"/>
              <a:gd name="connsiteY3" fmla="*/ 0 h 2890864"/>
              <a:gd name="connsiteX0" fmla="*/ 292220 w 1786312"/>
              <a:gd name="connsiteY0" fmla="*/ 2747989 h 2747989"/>
              <a:gd name="connsiteX1" fmla="*/ 149021 w 1786312"/>
              <a:gd name="connsiteY1" fmla="*/ 1380977 h 2747989"/>
              <a:gd name="connsiteX2" fmla="*/ 1693432 w 1786312"/>
              <a:gd name="connsiteY2" fmla="*/ 2208282 h 2747989"/>
              <a:gd name="connsiteX3" fmla="*/ 912844 w 1786312"/>
              <a:gd name="connsiteY3" fmla="*/ 0 h 2747989"/>
              <a:gd name="connsiteX0" fmla="*/ 234592 w 1953354"/>
              <a:gd name="connsiteY0" fmla="*/ 2747989 h 2747989"/>
              <a:gd name="connsiteX1" fmla="*/ 91393 w 1953354"/>
              <a:gd name="connsiteY1" fmla="*/ 1380977 h 2747989"/>
              <a:gd name="connsiteX2" fmla="*/ 1873014 w 1953354"/>
              <a:gd name="connsiteY2" fmla="*/ 1789182 h 2747989"/>
              <a:gd name="connsiteX3" fmla="*/ 855216 w 1953354"/>
              <a:gd name="connsiteY3" fmla="*/ 0 h 2747989"/>
              <a:gd name="connsiteX0" fmla="*/ 220916 w 1752189"/>
              <a:gd name="connsiteY0" fmla="*/ 2747989 h 2747989"/>
              <a:gd name="connsiteX1" fmla="*/ 77717 w 1752189"/>
              <a:gd name="connsiteY1" fmla="*/ 1380977 h 2747989"/>
              <a:gd name="connsiteX2" fmla="*/ 1661663 w 1752189"/>
              <a:gd name="connsiteY2" fmla="*/ 1532007 h 2747989"/>
              <a:gd name="connsiteX3" fmla="*/ 841540 w 1752189"/>
              <a:gd name="connsiteY3" fmla="*/ 0 h 2747989"/>
              <a:gd name="connsiteX0" fmla="*/ 296244 w 1827517"/>
              <a:gd name="connsiteY0" fmla="*/ 2747989 h 2747989"/>
              <a:gd name="connsiteX1" fmla="*/ 67386 w 1827517"/>
              <a:gd name="connsiteY1" fmla="*/ 1323827 h 2747989"/>
              <a:gd name="connsiteX2" fmla="*/ 1736991 w 1827517"/>
              <a:gd name="connsiteY2" fmla="*/ 1532007 h 2747989"/>
              <a:gd name="connsiteX3" fmla="*/ 916868 w 1827517"/>
              <a:gd name="connsiteY3" fmla="*/ 0 h 2747989"/>
            </a:gdLst>
            <a:ahLst/>
            <a:cxnLst>
              <a:cxn ang="0">
                <a:pos x="connsiteX0" y="connsiteY0"/>
              </a:cxn>
              <a:cxn ang="0">
                <a:pos x="connsiteX1" y="connsiteY1"/>
              </a:cxn>
              <a:cxn ang="0">
                <a:pos x="connsiteX2" y="connsiteY2"/>
              </a:cxn>
              <a:cxn ang="0">
                <a:pos x="connsiteX3" y="connsiteY3"/>
              </a:cxn>
            </a:cxnLst>
            <a:rect l="l" t="t" r="r" b="b"/>
            <a:pathLst>
              <a:path w="1827517" h="2747989">
                <a:moveTo>
                  <a:pt x="296244" y="2747989"/>
                </a:moveTo>
                <a:cubicBezTo>
                  <a:pt x="306877" y="2001468"/>
                  <a:pt x="-172738" y="1526491"/>
                  <a:pt x="67386" y="1323827"/>
                </a:cubicBezTo>
                <a:cubicBezTo>
                  <a:pt x="307510" y="1121163"/>
                  <a:pt x="1303587" y="1999991"/>
                  <a:pt x="1736991" y="1532007"/>
                </a:cubicBezTo>
                <a:cubicBezTo>
                  <a:pt x="2170395" y="1064023"/>
                  <a:pt x="906236" y="1138816"/>
                  <a:pt x="916868" y="0"/>
                </a:cubicBezTo>
              </a:path>
            </a:pathLst>
          </a:custGeom>
          <a:noFill/>
          <a:ln w="57150">
            <a:solidFill>
              <a:srgbClr val="C7000B"/>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2" name="TextBox 46"/>
          <p:cNvSpPr txBox="1"/>
          <p:nvPr/>
        </p:nvSpPr>
        <p:spPr bwMode="gray">
          <a:xfrm>
            <a:off x="2336083" y="3861234"/>
            <a:ext cx="502061" cy="276999"/>
          </a:xfrm>
          <a:prstGeom prst="rect">
            <a:avLst/>
          </a:prstGeom>
          <a:noFill/>
        </p:spPr>
        <p:txBody>
          <a:bodyPr wrap="none" rtlCol="0">
            <a:spAutoFit/>
          </a:bodyPr>
          <a:lstStyle/>
          <a:p>
            <a:pPr fontAlgn="ctr"/>
            <a:r>
              <a:rPr lang="en-US" sz="12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HAP</a:t>
            </a:r>
            <a:endParaRPr lang="en-US" altLang="zh-CN"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3" name="任意多边形 132"/>
          <p:cNvSpPr/>
          <p:nvPr/>
        </p:nvSpPr>
        <p:spPr bwMode="gray">
          <a:xfrm>
            <a:off x="1382598" y="3747192"/>
            <a:ext cx="3513062" cy="1530489"/>
          </a:xfrm>
          <a:custGeom>
            <a:avLst/>
            <a:gdLst>
              <a:gd name="connsiteX0" fmla="*/ 1445348 w 3650295"/>
              <a:gd name="connsiteY0" fmla="*/ 2411363 h 2422073"/>
              <a:gd name="connsiteX1" fmla="*/ 906334 w 3650295"/>
              <a:gd name="connsiteY1" fmla="*/ 2295860 h 2422073"/>
              <a:gd name="connsiteX2" fmla="*/ 271066 w 3650295"/>
              <a:gd name="connsiteY2" fmla="*/ 1448836 h 2422073"/>
              <a:gd name="connsiteX3" fmla="*/ 88186 w 3650295"/>
              <a:gd name="connsiteY3" fmla="*/ 803944 h 2422073"/>
              <a:gd name="connsiteX4" fmla="*/ 49685 w 3650295"/>
              <a:gd name="connsiteY4" fmla="*/ 139801 h 2422073"/>
              <a:gd name="connsiteX5" fmla="*/ 781205 w 3650295"/>
              <a:gd name="connsiteY5" fmla="*/ 53173 h 2422073"/>
              <a:gd name="connsiteX6" fmla="*/ 1916986 w 3650295"/>
              <a:gd name="connsiteY6" fmla="*/ 784693 h 2422073"/>
              <a:gd name="connsiteX7" fmla="*/ 2600380 w 3650295"/>
              <a:gd name="connsiteY7" fmla="*/ 1160079 h 2422073"/>
              <a:gd name="connsiteX8" fmla="*/ 3620658 w 3650295"/>
              <a:gd name="connsiteY8" fmla="*/ 1650967 h 2422073"/>
              <a:gd name="connsiteX9" fmla="*/ 3235647 w 3650295"/>
              <a:gd name="connsiteY9" fmla="*/ 2276609 h 2422073"/>
              <a:gd name="connsiteX10" fmla="*/ 1811108 w 3650295"/>
              <a:gd name="connsiteY10" fmla="*/ 2401737 h 2422073"/>
              <a:gd name="connsiteX11" fmla="*/ 1445348 w 3650295"/>
              <a:gd name="connsiteY11" fmla="*/ 2411363 h 2422073"/>
              <a:gd name="connsiteX0" fmla="*/ 1454242 w 3659189"/>
              <a:gd name="connsiteY0" fmla="*/ 2435890 h 2446600"/>
              <a:gd name="connsiteX1" fmla="*/ 915228 w 3659189"/>
              <a:gd name="connsiteY1" fmla="*/ 2320387 h 2446600"/>
              <a:gd name="connsiteX2" fmla="*/ 279960 w 3659189"/>
              <a:gd name="connsiteY2" fmla="*/ 1473363 h 2446600"/>
              <a:gd name="connsiteX3" fmla="*/ 70868 w 3659189"/>
              <a:gd name="connsiteY3" fmla="*/ 1346021 h 2446600"/>
              <a:gd name="connsiteX4" fmla="*/ 58579 w 3659189"/>
              <a:gd name="connsiteY4" fmla="*/ 164328 h 2446600"/>
              <a:gd name="connsiteX5" fmla="*/ 790099 w 3659189"/>
              <a:gd name="connsiteY5" fmla="*/ 77700 h 2446600"/>
              <a:gd name="connsiteX6" fmla="*/ 1925880 w 3659189"/>
              <a:gd name="connsiteY6" fmla="*/ 809220 h 2446600"/>
              <a:gd name="connsiteX7" fmla="*/ 2609274 w 3659189"/>
              <a:gd name="connsiteY7" fmla="*/ 1184606 h 2446600"/>
              <a:gd name="connsiteX8" fmla="*/ 3629552 w 3659189"/>
              <a:gd name="connsiteY8" fmla="*/ 1675494 h 2446600"/>
              <a:gd name="connsiteX9" fmla="*/ 3244541 w 3659189"/>
              <a:gd name="connsiteY9" fmla="*/ 2301136 h 2446600"/>
              <a:gd name="connsiteX10" fmla="*/ 1820002 w 3659189"/>
              <a:gd name="connsiteY10" fmla="*/ 2426264 h 2446600"/>
              <a:gd name="connsiteX11" fmla="*/ 1454242 w 3659189"/>
              <a:gd name="connsiteY11" fmla="*/ 2435890 h 2446600"/>
              <a:gd name="connsiteX0" fmla="*/ 1455350 w 3660297"/>
              <a:gd name="connsiteY0" fmla="*/ 2435890 h 2446600"/>
              <a:gd name="connsiteX1" fmla="*/ 916336 w 3660297"/>
              <a:gd name="connsiteY1" fmla="*/ 2320387 h 2446600"/>
              <a:gd name="connsiteX2" fmla="*/ 307281 w 3660297"/>
              <a:gd name="connsiteY2" fmla="*/ 1833399 h 2446600"/>
              <a:gd name="connsiteX3" fmla="*/ 71976 w 3660297"/>
              <a:gd name="connsiteY3" fmla="*/ 1346021 h 2446600"/>
              <a:gd name="connsiteX4" fmla="*/ 59687 w 3660297"/>
              <a:gd name="connsiteY4" fmla="*/ 164328 h 2446600"/>
              <a:gd name="connsiteX5" fmla="*/ 791207 w 3660297"/>
              <a:gd name="connsiteY5" fmla="*/ 77700 h 2446600"/>
              <a:gd name="connsiteX6" fmla="*/ 1926988 w 3660297"/>
              <a:gd name="connsiteY6" fmla="*/ 809220 h 2446600"/>
              <a:gd name="connsiteX7" fmla="*/ 2610382 w 3660297"/>
              <a:gd name="connsiteY7" fmla="*/ 1184606 h 2446600"/>
              <a:gd name="connsiteX8" fmla="*/ 3630660 w 3660297"/>
              <a:gd name="connsiteY8" fmla="*/ 1675494 h 2446600"/>
              <a:gd name="connsiteX9" fmla="*/ 3245649 w 3660297"/>
              <a:gd name="connsiteY9" fmla="*/ 2301136 h 2446600"/>
              <a:gd name="connsiteX10" fmla="*/ 1821110 w 3660297"/>
              <a:gd name="connsiteY10" fmla="*/ 2426264 h 2446600"/>
              <a:gd name="connsiteX11" fmla="*/ 1455350 w 3660297"/>
              <a:gd name="connsiteY11" fmla="*/ 2435890 h 2446600"/>
              <a:gd name="connsiteX0" fmla="*/ 1455350 w 3660297"/>
              <a:gd name="connsiteY0" fmla="*/ 2345882 h 2426816"/>
              <a:gd name="connsiteX1" fmla="*/ 916336 w 3660297"/>
              <a:gd name="connsiteY1" fmla="*/ 2320387 h 2426816"/>
              <a:gd name="connsiteX2" fmla="*/ 307281 w 3660297"/>
              <a:gd name="connsiteY2" fmla="*/ 1833399 h 2426816"/>
              <a:gd name="connsiteX3" fmla="*/ 71976 w 3660297"/>
              <a:gd name="connsiteY3" fmla="*/ 1346021 h 2426816"/>
              <a:gd name="connsiteX4" fmla="*/ 59687 w 3660297"/>
              <a:gd name="connsiteY4" fmla="*/ 164328 h 2426816"/>
              <a:gd name="connsiteX5" fmla="*/ 791207 w 3660297"/>
              <a:gd name="connsiteY5" fmla="*/ 77700 h 2426816"/>
              <a:gd name="connsiteX6" fmla="*/ 1926988 w 3660297"/>
              <a:gd name="connsiteY6" fmla="*/ 809220 h 2426816"/>
              <a:gd name="connsiteX7" fmla="*/ 2610382 w 3660297"/>
              <a:gd name="connsiteY7" fmla="*/ 1184606 h 2426816"/>
              <a:gd name="connsiteX8" fmla="*/ 3630660 w 3660297"/>
              <a:gd name="connsiteY8" fmla="*/ 1675494 h 2426816"/>
              <a:gd name="connsiteX9" fmla="*/ 3245649 w 3660297"/>
              <a:gd name="connsiteY9" fmla="*/ 2301136 h 2426816"/>
              <a:gd name="connsiteX10" fmla="*/ 1821110 w 3660297"/>
              <a:gd name="connsiteY10" fmla="*/ 2426264 h 2426816"/>
              <a:gd name="connsiteX11" fmla="*/ 1455350 w 3660297"/>
              <a:gd name="connsiteY11" fmla="*/ 2345882 h 2426816"/>
              <a:gd name="connsiteX0" fmla="*/ 1455350 w 3658950"/>
              <a:gd name="connsiteY0" fmla="*/ 2345882 h 2431610"/>
              <a:gd name="connsiteX1" fmla="*/ 916336 w 3658950"/>
              <a:gd name="connsiteY1" fmla="*/ 2320387 h 2431610"/>
              <a:gd name="connsiteX2" fmla="*/ 307281 w 3658950"/>
              <a:gd name="connsiteY2" fmla="*/ 1833399 h 2431610"/>
              <a:gd name="connsiteX3" fmla="*/ 71976 w 3658950"/>
              <a:gd name="connsiteY3" fmla="*/ 1346021 h 2431610"/>
              <a:gd name="connsiteX4" fmla="*/ 59687 w 3658950"/>
              <a:gd name="connsiteY4" fmla="*/ 164328 h 2431610"/>
              <a:gd name="connsiteX5" fmla="*/ 791207 w 3658950"/>
              <a:gd name="connsiteY5" fmla="*/ 77700 h 2431610"/>
              <a:gd name="connsiteX6" fmla="*/ 1926988 w 3658950"/>
              <a:gd name="connsiteY6" fmla="*/ 809220 h 2431610"/>
              <a:gd name="connsiteX7" fmla="*/ 2610382 w 3658950"/>
              <a:gd name="connsiteY7" fmla="*/ 1184606 h 2431610"/>
              <a:gd name="connsiteX8" fmla="*/ 3630660 w 3658950"/>
              <a:gd name="connsiteY8" fmla="*/ 1675494 h 2431610"/>
              <a:gd name="connsiteX9" fmla="*/ 3236912 w 3658950"/>
              <a:gd name="connsiteY9" fmla="*/ 2177374 h 2431610"/>
              <a:gd name="connsiteX10" fmla="*/ 1821110 w 3658950"/>
              <a:gd name="connsiteY10" fmla="*/ 2426264 h 2431610"/>
              <a:gd name="connsiteX11" fmla="*/ 1455350 w 3658950"/>
              <a:gd name="connsiteY11" fmla="*/ 2345882 h 2431610"/>
              <a:gd name="connsiteX0" fmla="*/ 1386393 w 3589993"/>
              <a:gd name="connsiteY0" fmla="*/ 2269856 h 2355585"/>
              <a:gd name="connsiteX1" fmla="*/ 847379 w 3589993"/>
              <a:gd name="connsiteY1" fmla="*/ 2244361 h 2355585"/>
              <a:gd name="connsiteX2" fmla="*/ 238324 w 3589993"/>
              <a:gd name="connsiteY2" fmla="*/ 1757373 h 2355585"/>
              <a:gd name="connsiteX3" fmla="*/ 3019 w 3589993"/>
              <a:gd name="connsiteY3" fmla="*/ 1269995 h 2355585"/>
              <a:gd name="connsiteX4" fmla="*/ 148007 w 3589993"/>
              <a:gd name="connsiteY4" fmla="*/ 954636 h 2355585"/>
              <a:gd name="connsiteX5" fmla="*/ 722250 w 3589993"/>
              <a:gd name="connsiteY5" fmla="*/ 1674 h 2355585"/>
              <a:gd name="connsiteX6" fmla="*/ 1858031 w 3589993"/>
              <a:gd name="connsiteY6" fmla="*/ 733194 h 2355585"/>
              <a:gd name="connsiteX7" fmla="*/ 2541425 w 3589993"/>
              <a:gd name="connsiteY7" fmla="*/ 1108580 h 2355585"/>
              <a:gd name="connsiteX8" fmla="*/ 3561703 w 3589993"/>
              <a:gd name="connsiteY8" fmla="*/ 1599468 h 2355585"/>
              <a:gd name="connsiteX9" fmla="*/ 3167955 w 3589993"/>
              <a:gd name="connsiteY9" fmla="*/ 2101348 h 2355585"/>
              <a:gd name="connsiteX10" fmla="*/ 1752153 w 3589993"/>
              <a:gd name="connsiteY10" fmla="*/ 2350238 h 2355585"/>
              <a:gd name="connsiteX11" fmla="*/ 1386393 w 3589993"/>
              <a:gd name="connsiteY11" fmla="*/ 2269856 h 2355585"/>
              <a:gd name="connsiteX0" fmla="*/ 1388240 w 3591840"/>
              <a:gd name="connsiteY0" fmla="*/ 1541340 h 1627069"/>
              <a:gd name="connsiteX1" fmla="*/ 849226 w 3591840"/>
              <a:gd name="connsiteY1" fmla="*/ 1515845 h 1627069"/>
              <a:gd name="connsiteX2" fmla="*/ 240171 w 3591840"/>
              <a:gd name="connsiteY2" fmla="*/ 1028857 h 1627069"/>
              <a:gd name="connsiteX3" fmla="*/ 4866 w 3591840"/>
              <a:gd name="connsiteY3" fmla="*/ 541479 h 1627069"/>
              <a:gd name="connsiteX4" fmla="*/ 149854 w 3591840"/>
              <a:gd name="connsiteY4" fmla="*/ 226120 h 1627069"/>
              <a:gd name="connsiteX5" fmla="*/ 890111 w 3591840"/>
              <a:gd name="connsiteY5" fmla="*/ 173246 h 1627069"/>
              <a:gd name="connsiteX6" fmla="*/ 1859878 w 3591840"/>
              <a:gd name="connsiteY6" fmla="*/ 4678 h 1627069"/>
              <a:gd name="connsiteX7" fmla="*/ 2543272 w 3591840"/>
              <a:gd name="connsiteY7" fmla="*/ 380064 h 1627069"/>
              <a:gd name="connsiteX8" fmla="*/ 3563550 w 3591840"/>
              <a:gd name="connsiteY8" fmla="*/ 870952 h 1627069"/>
              <a:gd name="connsiteX9" fmla="*/ 3169802 w 3591840"/>
              <a:gd name="connsiteY9" fmla="*/ 1372832 h 1627069"/>
              <a:gd name="connsiteX10" fmla="*/ 1754000 w 3591840"/>
              <a:gd name="connsiteY10" fmla="*/ 1621722 h 1627069"/>
              <a:gd name="connsiteX11" fmla="*/ 1388240 w 3591840"/>
              <a:gd name="connsiteY11" fmla="*/ 1541340 h 1627069"/>
              <a:gd name="connsiteX0" fmla="*/ 1388240 w 3591840"/>
              <a:gd name="connsiteY0" fmla="*/ 1394005 h 1479734"/>
              <a:gd name="connsiteX1" fmla="*/ 849226 w 3591840"/>
              <a:gd name="connsiteY1" fmla="*/ 1368510 h 1479734"/>
              <a:gd name="connsiteX2" fmla="*/ 240171 w 3591840"/>
              <a:gd name="connsiteY2" fmla="*/ 881522 h 1479734"/>
              <a:gd name="connsiteX3" fmla="*/ 4866 w 3591840"/>
              <a:gd name="connsiteY3" fmla="*/ 394144 h 1479734"/>
              <a:gd name="connsiteX4" fmla="*/ 149854 w 3591840"/>
              <a:gd name="connsiteY4" fmla="*/ 78785 h 1479734"/>
              <a:gd name="connsiteX5" fmla="*/ 890111 w 3591840"/>
              <a:gd name="connsiteY5" fmla="*/ 25911 h 1479734"/>
              <a:gd name="connsiteX6" fmla="*/ 1859878 w 3591840"/>
              <a:gd name="connsiteY6" fmla="*/ 14858 h 1479734"/>
              <a:gd name="connsiteX7" fmla="*/ 2543272 w 3591840"/>
              <a:gd name="connsiteY7" fmla="*/ 232729 h 1479734"/>
              <a:gd name="connsiteX8" fmla="*/ 3563550 w 3591840"/>
              <a:gd name="connsiteY8" fmla="*/ 723617 h 1479734"/>
              <a:gd name="connsiteX9" fmla="*/ 3169802 w 3591840"/>
              <a:gd name="connsiteY9" fmla="*/ 1225497 h 1479734"/>
              <a:gd name="connsiteX10" fmla="*/ 1754000 w 3591840"/>
              <a:gd name="connsiteY10" fmla="*/ 1474387 h 1479734"/>
              <a:gd name="connsiteX11" fmla="*/ 1388240 w 3591840"/>
              <a:gd name="connsiteY11" fmla="*/ 1394005 h 1479734"/>
              <a:gd name="connsiteX0" fmla="*/ 1388240 w 3591840"/>
              <a:gd name="connsiteY0" fmla="*/ 1394005 h 1423588"/>
              <a:gd name="connsiteX1" fmla="*/ 849226 w 3591840"/>
              <a:gd name="connsiteY1" fmla="*/ 1368510 h 1423588"/>
              <a:gd name="connsiteX2" fmla="*/ 240171 w 3591840"/>
              <a:gd name="connsiteY2" fmla="*/ 881522 h 1423588"/>
              <a:gd name="connsiteX3" fmla="*/ 4866 w 3591840"/>
              <a:gd name="connsiteY3" fmla="*/ 394144 h 1423588"/>
              <a:gd name="connsiteX4" fmla="*/ 149854 w 3591840"/>
              <a:gd name="connsiteY4" fmla="*/ 78785 h 1423588"/>
              <a:gd name="connsiteX5" fmla="*/ 890111 w 3591840"/>
              <a:gd name="connsiteY5" fmla="*/ 25911 h 1423588"/>
              <a:gd name="connsiteX6" fmla="*/ 1859878 w 3591840"/>
              <a:gd name="connsiteY6" fmla="*/ 14858 h 1423588"/>
              <a:gd name="connsiteX7" fmla="*/ 2543272 w 3591840"/>
              <a:gd name="connsiteY7" fmla="*/ 232729 h 1423588"/>
              <a:gd name="connsiteX8" fmla="*/ 3563550 w 3591840"/>
              <a:gd name="connsiteY8" fmla="*/ 723617 h 1423588"/>
              <a:gd name="connsiteX9" fmla="*/ 3169802 w 3591840"/>
              <a:gd name="connsiteY9" fmla="*/ 1225497 h 1423588"/>
              <a:gd name="connsiteX10" fmla="*/ 2269517 w 3591840"/>
              <a:gd name="connsiteY10" fmla="*/ 1204361 h 1423588"/>
              <a:gd name="connsiteX11" fmla="*/ 1388240 w 3591840"/>
              <a:gd name="connsiteY11" fmla="*/ 1394005 h 1423588"/>
              <a:gd name="connsiteX0" fmla="*/ 1388240 w 3568710"/>
              <a:gd name="connsiteY0" fmla="*/ 1734542 h 1764125"/>
              <a:gd name="connsiteX1" fmla="*/ 849226 w 3568710"/>
              <a:gd name="connsiteY1" fmla="*/ 1709047 h 1764125"/>
              <a:gd name="connsiteX2" fmla="*/ 240171 w 3568710"/>
              <a:gd name="connsiteY2" fmla="*/ 1222059 h 1764125"/>
              <a:gd name="connsiteX3" fmla="*/ 4866 w 3568710"/>
              <a:gd name="connsiteY3" fmla="*/ 734681 h 1764125"/>
              <a:gd name="connsiteX4" fmla="*/ 149854 w 3568710"/>
              <a:gd name="connsiteY4" fmla="*/ 419322 h 1764125"/>
              <a:gd name="connsiteX5" fmla="*/ 890111 w 3568710"/>
              <a:gd name="connsiteY5" fmla="*/ 366448 h 1764125"/>
              <a:gd name="connsiteX6" fmla="*/ 1859878 w 3568710"/>
              <a:gd name="connsiteY6" fmla="*/ 355395 h 1764125"/>
              <a:gd name="connsiteX7" fmla="*/ 2971414 w 3568710"/>
              <a:gd name="connsiteY7" fmla="*/ 21963 h 1764125"/>
              <a:gd name="connsiteX8" fmla="*/ 3563550 w 3568710"/>
              <a:gd name="connsiteY8" fmla="*/ 1064154 h 1764125"/>
              <a:gd name="connsiteX9" fmla="*/ 3169802 w 3568710"/>
              <a:gd name="connsiteY9" fmla="*/ 1566034 h 1764125"/>
              <a:gd name="connsiteX10" fmla="*/ 2269517 w 3568710"/>
              <a:gd name="connsiteY10" fmla="*/ 1544898 h 1764125"/>
              <a:gd name="connsiteX11" fmla="*/ 1388240 w 3568710"/>
              <a:gd name="connsiteY11" fmla="*/ 1734542 h 1764125"/>
              <a:gd name="connsiteX0" fmla="*/ 1388240 w 3568709"/>
              <a:gd name="connsiteY0" fmla="*/ 1769505 h 1799088"/>
              <a:gd name="connsiteX1" fmla="*/ 849226 w 3568709"/>
              <a:gd name="connsiteY1" fmla="*/ 1744010 h 1799088"/>
              <a:gd name="connsiteX2" fmla="*/ 240171 w 3568709"/>
              <a:gd name="connsiteY2" fmla="*/ 1257022 h 1799088"/>
              <a:gd name="connsiteX3" fmla="*/ 4866 w 3568709"/>
              <a:gd name="connsiteY3" fmla="*/ 769644 h 1799088"/>
              <a:gd name="connsiteX4" fmla="*/ 149854 w 3568709"/>
              <a:gd name="connsiteY4" fmla="*/ 454285 h 1799088"/>
              <a:gd name="connsiteX5" fmla="*/ 890111 w 3568709"/>
              <a:gd name="connsiteY5" fmla="*/ 401411 h 1799088"/>
              <a:gd name="connsiteX6" fmla="*/ 1859878 w 3568709"/>
              <a:gd name="connsiteY6" fmla="*/ 165337 h 1799088"/>
              <a:gd name="connsiteX7" fmla="*/ 2971414 w 3568709"/>
              <a:gd name="connsiteY7" fmla="*/ 56926 h 1799088"/>
              <a:gd name="connsiteX8" fmla="*/ 3563550 w 3568709"/>
              <a:gd name="connsiteY8" fmla="*/ 1099117 h 1799088"/>
              <a:gd name="connsiteX9" fmla="*/ 3169802 w 3568709"/>
              <a:gd name="connsiteY9" fmla="*/ 1600997 h 1799088"/>
              <a:gd name="connsiteX10" fmla="*/ 2269517 w 3568709"/>
              <a:gd name="connsiteY10" fmla="*/ 1579861 h 1799088"/>
              <a:gd name="connsiteX11" fmla="*/ 1388240 w 3568709"/>
              <a:gd name="connsiteY11" fmla="*/ 1769505 h 1799088"/>
              <a:gd name="connsiteX0" fmla="*/ 1387271 w 3567740"/>
              <a:gd name="connsiteY0" fmla="*/ 1769505 h 1799088"/>
              <a:gd name="connsiteX1" fmla="*/ 848257 w 3567740"/>
              <a:gd name="connsiteY1" fmla="*/ 1744010 h 1799088"/>
              <a:gd name="connsiteX2" fmla="*/ 239202 w 3567740"/>
              <a:gd name="connsiteY2" fmla="*/ 1257022 h 1799088"/>
              <a:gd name="connsiteX3" fmla="*/ 3897 w 3567740"/>
              <a:gd name="connsiteY3" fmla="*/ 769644 h 1799088"/>
              <a:gd name="connsiteX4" fmla="*/ 148885 w 3567740"/>
              <a:gd name="connsiteY4" fmla="*/ 454285 h 1799088"/>
              <a:gd name="connsiteX5" fmla="*/ 816849 w 3567740"/>
              <a:gd name="connsiteY5" fmla="*/ 241559 h 1799088"/>
              <a:gd name="connsiteX6" fmla="*/ 889142 w 3567740"/>
              <a:gd name="connsiteY6" fmla="*/ 401411 h 1799088"/>
              <a:gd name="connsiteX7" fmla="*/ 1858909 w 3567740"/>
              <a:gd name="connsiteY7" fmla="*/ 165337 h 1799088"/>
              <a:gd name="connsiteX8" fmla="*/ 2970445 w 3567740"/>
              <a:gd name="connsiteY8" fmla="*/ 56926 h 1799088"/>
              <a:gd name="connsiteX9" fmla="*/ 3562581 w 3567740"/>
              <a:gd name="connsiteY9" fmla="*/ 1099117 h 1799088"/>
              <a:gd name="connsiteX10" fmla="*/ 3168833 w 3567740"/>
              <a:gd name="connsiteY10" fmla="*/ 1600997 h 1799088"/>
              <a:gd name="connsiteX11" fmla="*/ 2268548 w 3567740"/>
              <a:gd name="connsiteY11" fmla="*/ 1579861 h 1799088"/>
              <a:gd name="connsiteX12" fmla="*/ 1387271 w 3567740"/>
              <a:gd name="connsiteY12" fmla="*/ 1769505 h 1799088"/>
              <a:gd name="connsiteX0" fmla="*/ 1387271 w 3567740"/>
              <a:gd name="connsiteY0" fmla="*/ 1765635 h 1795218"/>
              <a:gd name="connsiteX1" fmla="*/ 848257 w 3567740"/>
              <a:gd name="connsiteY1" fmla="*/ 1740140 h 1795218"/>
              <a:gd name="connsiteX2" fmla="*/ 239202 w 3567740"/>
              <a:gd name="connsiteY2" fmla="*/ 1253152 h 1795218"/>
              <a:gd name="connsiteX3" fmla="*/ 3897 w 3567740"/>
              <a:gd name="connsiteY3" fmla="*/ 765774 h 1795218"/>
              <a:gd name="connsiteX4" fmla="*/ 148885 w 3567740"/>
              <a:gd name="connsiteY4" fmla="*/ 450415 h 1795218"/>
              <a:gd name="connsiteX5" fmla="*/ 816849 w 3567740"/>
              <a:gd name="connsiteY5" fmla="*/ 237689 h 1795218"/>
              <a:gd name="connsiteX6" fmla="*/ 1858909 w 3567740"/>
              <a:gd name="connsiteY6" fmla="*/ 161467 h 1795218"/>
              <a:gd name="connsiteX7" fmla="*/ 2970445 w 3567740"/>
              <a:gd name="connsiteY7" fmla="*/ 53056 h 1795218"/>
              <a:gd name="connsiteX8" fmla="*/ 3562581 w 3567740"/>
              <a:gd name="connsiteY8" fmla="*/ 1095247 h 1795218"/>
              <a:gd name="connsiteX9" fmla="*/ 3168833 w 3567740"/>
              <a:gd name="connsiteY9" fmla="*/ 1597127 h 1795218"/>
              <a:gd name="connsiteX10" fmla="*/ 2268548 w 3567740"/>
              <a:gd name="connsiteY10" fmla="*/ 1575991 h 1795218"/>
              <a:gd name="connsiteX11" fmla="*/ 1387271 w 3567740"/>
              <a:gd name="connsiteY11" fmla="*/ 1765635 h 1795218"/>
              <a:gd name="connsiteX0" fmla="*/ 1535809 w 3567740"/>
              <a:gd name="connsiteY0" fmla="*/ 1675626 h 1763651"/>
              <a:gd name="connsiteX1" fmla="*/ 848257 w 3567740"/>
              <a:gd name="connsiteY1" fmla="*/ 1740140 h 1763651"/>
              <a:gd name="connsiteX2" fmla="*/ 239202 w 3567740"/>
              <a:gd name="connsiteY2" fmla="*/ 1253152 h 1763651"/>
              <a:gd name="connsiteX3" fmla="*/ 3897 w 3567740"/>
              <a:gd name="connsiteY3" fmla="*/ 765774 h 1763651"/>
              <a:gd name="connsiteX4" fmla="*/ 148885 w 3567740"/>
              <a:gd name="connsiteY4" fmla="*/ 450415 h 1763651"/>
              <a:gd name="connsiteX5" fmla="*/ 816849 w 3567740"/>
              <a:gd name="connsiteY5" fmla="*/ 237689 h 1763651"/>
              <a:gd name="connsiteX6" fmla="*/ 1858909 w 3567740"/>
              <a:gd name="connsiteY6" fmla="*/ 161467 h 1763651"/>
              <a:gd name="connsiteX7" fmla="*/ 2970445 w 3567740"/>
              <a:gd name="connsiteY7" fmla="*/ 53056 h 1763651"/>
              <a:gd name="connsiteX8" fmla="*/ 3562581 w 3567740"/>
              <a:gd name="connsiteY8" fmla="*/ 1095247 h 1763651"/>
              <a:gd name="connsiteX9" fmla="*/ 3168833 w 3567740"/>
              <a:gd name="connsiteY9" fmla="*/ 1597127 h 1763651"/>
              <a:gd name="connsiteX10" fmla="*/ 2268548 w 3567740"/>
              <a:gd name="connsiteY10" fmla="*/ 1575991 h 1763651"/>
              <a:gd name="connsiteX11" fmla="*/ 1535809 w 3567740"/>
              <a:gd name="connsiteY11" fmla="*/ 1675626 h 1763651"/>
              <a:gd name="connsiteX0" fmla="*/ 1535809 w 3567740"/>
              <a:gd name="connsiteY0" fmla="*/ 1675626 h 1701030"/>
              <a:gd name="connsiteX1" fmla="*/ 769619 w 3567740"/>
              <a:gd name="connsiteY1" fmla="*/ 1661383 h 1701030"/>
              <a:gd name="connsiteX2" fmla="*/ 239202 w 3567740"/>
              <a:gd name="connsiteY2" fmla="*/ 1253152 h 1701030"/>
              <a:gd name="connsiteX3" fmla="*/ 3897 w 3567740"/>
              <a:gd name="connsiteY3" fmla="*/ 765774 h 1701030"/>
              <a:gd name="connsiteX4" fmla="*/ 148885 w 3567740"/>
              <a:gd name="connsiteY4" fmla="*/ 450415 h 1701030"/>
              <a:gd name="connsiteX5" fmla="*/ 816849 w 3567740"/>
              <a:gd name="connsiteY5" fmla="*/ 237689 h 1701030"/>
              <a:gd name="connsiteX6" fmla="*/ 1858909 w 3567740"/>
              <a:gd name="connsiteY6" fmla="*/ 161467 h 1701030"/>
              <a:gd name="connsiteX7" fmla="*/ 2970445 w 3567740"/>
              <a:gd name="connsiteY7" fmla="*/ 53056 h 1701030"/>
              <a:gd name="connsiteX8" fmla="*/ 3562581 w 3567740"/>
              <a:gd name="connsiteY8" fmla="*/ 1095247 h 1701030"/>
              <a:gd name="connsiteX9" fmla="*/ 3168833 w 3567740"/>
              <a:gd name="connsiteY9" fmla="*/ 1597127 h 1701030"/>
              <a:gd name="connsiteX10" fmla="*/ 2268548 w 3567740"/>
              <a:gd name="connsiteY10" fmla="*/ 1575991 h 1701030"/>
              <a:gd name="connsiteX11" fmla="*/ 1535809 w 3567740"/>
              <a:gd name="connsiteY11" fmla="*/ 1675626 h 1701030"/>
              <a:gd name="connsiteX0" fmla="*/ 1535809 w 3567740"/>
              <a:gd name="connsiteY0" fmla="*/ 1675626 h 1708024"/>
              <a:gd name="connsiteX1" fmla="*/ 769619 w 3567740"/>
              <a:gd name="connsiteY1" fmla="*/ 1661383 h 1708024"/>
              <a:gd name="connsiteX2" fmla="*/ 239202 w 3567740"/>
              <a:gd name="connsiteY2" fmla="*/ 1253152 h 1708024"/>
              <a:gd name="connsiteX3" fmla="*/ 3897 w 3567740"/>
              <a:gd name="connsiteY3" fmla="*/ 765774 h 1708024"/>
              <a:gd name="connsiteX4" fmla="*/ 148885 w 3567740"/>
              <a:gd name="connsiteY4" fmla="*/ 450415 h 1708024"/>
              <a:gd name="connsiteX5" fmla="*/ 816849 w 3567740"/>
              <a:gd name="connsiteY5" fmla="*/ 237689 h 1708024"/>
              <a:gd name="connsiteX6" fmla="*/ 1858909 w 3567740"/>
              <a:gd name="connsiteY6" fmla="*/ 161467 h 1708024"/>
              <a:gd name="connsiteX7" fmla="*/ 2970445 w 3567740"/>
              <a:gd name="connsiteY7" fmla="*/ 53056 h 1708024"/>
              <a:gd name="connsiteX8" fmla="*/ 3562581 w 3567740"/>
              <a:gd name="connsiteY8" fmla="*/ 1095247 h 1708024"/>
              <a:gd name="connsiteX9" fmla="*/ 3168833 w 3567740"/>
              <a:gd name="connsiteY9" fmla="*/ 1597127 h 1708024"/>
              <a:gd name="connsiteX10" fmla="*/ 2294761 w 3567740"/>
              <a:gd name="connsiteY10" fmla="*/ 1452229 h 1708024"/>
              <a:gd name="connsiteX11" fmla="*/ 1535809 w 3567740"/>
              <a:gd name="connsiteY11" fmla="*/ 1675626 h 1708024"/>
              <a:gd name="connsiteX0" fmla="*/ 1535809 w 3585169"/>
              <a:gd name="connsiteY0" fmla="*/ 1675626 h 1708025"/>
              <a:gd name="connsiteX1" fmla="*/ 769619 w 3585169"/>
              <a:gd name="connsiteY1" fmla="*/ 1661383 h 1708025"/>
              <a:gd name="connsiteX2" fmla="*/ 239202 w 3585169"/>
              <a:gd name="connsiteY2" fmla="*/ 1253152 h 1708025"/>
              <a:gd name="connsiteX3" fmla="*/ 3897 w 3585169"/>
              <a:gd name="connsiteY3" fmla="*/ 765774 h 1708025"/>
              <a:gd name="connsiteX4" fmla="*/ 148885 w 3585169"/>
              <a:gd name="connsiteY4" fmla="*/ 450415 h 1708025"/>
              <a:gd name="connsiteX5" fmla="*/ 816849 w 3585169"/>
              <a:gd name="connsiteY5" fmla="*/ 237689 h 1708025"/>
              <a:gd name="connsiteX6" fmla="*/ 1858909 w 3585169"/>
              <a:gd name="connsiteY6" fmla="*/ 161467 h 1708025"/>
              <a:gd name="connsiteX7" fmla="*/ 2970445 w 3585169"/>
              <a:gd name="connsiteY7" fmla="*/ 53056 h 1708025"/>
              <a:gd name="connsiteX8" fmla="*/ 3562581 w 3585169"/>
              <a:gd name="connsiteY8" fmla="*/ 1095247 h 1708025"/>
              <a:gd name="connsiteX9" fmla="*/ 3291159 w 3585169"/>
              <a:gd name="connsiteY9" fmla="*/ 1552123 h 1708025"/>
              <a:gd name="connsiteX10" fmla="*/ 2294761 w 3585169"/>
              <a:gd name="connsiteY10" fmla="*/ 1452229 h 1708025"/>
              <a:gd name="connsiteX11" fmla="*/ 1535809 w 3585169"/>
              <a:gd name="connsiteY11" fmla="*/ 1675626 h 1708025"/>
              <a:gd name="connsiteX0" fmla="*/ 1535809 w 3490171"/>
              <a:gd name="connsiteY0" fmla="*/ 1656292 h 1688691"/>
              <a:gd name="connsiteX1" fmla="*/ 769619 w 3490171"/>
              <a:gd name="connsiteY1" fmla="*/ 1642049 h 1688691"/>
              <a:gd name="connsiteX2" fmla="*/ 239202 w 3490171"/>
              <a:gd name="connsiteY2" fmla="*/ 1233818 h 1688691"/>
              <a:gd name="connsiteX3" fmla="*/ 3897 w 3490171"/>
              <a:gd name="connsiteY3" fmla="*/ 746440 h 1688691"/>
              <a:gd name="connsiteX4" fmla="*/ 148885 w 3490171"/>
              <a:gd name="connsiteY4" fmla="*/ 431081 h 1688691"/>
              <a:gd name="connsiteX5" fmla="*/ 816849 w 3490171"/>
              <a:gd name="connsiteY5" fmla="*/ 218355 h 1688691"/>
              <a:gd name="connsiteX6" fmla="*/ 1858909 w 3490171"/>
              <a:gd name="connsiteY6" fmla="*/ 142133 h 1688691"/>
              <a:gd name="connsiteX7" fmla="*/ 2970445 w 3490171"/>
              <a:gd name="connsiteY7" fmla="*/ 33722 h 1688691"/>
              <a:gd name="connsiteX8" fmla="*/ 3422780 w 3490171"/>
              <a:gd name="connsiteY8" fmla="*/ 794636 h 1688691"/>
              <a:gd name="connsiteX9" fmla="*/ 3291159 w 3490171"/>
              <a:gd name="connsiteY9" fmla="*/ 1532789 h 1688691"/>
              <a:gd name="connsiteX10" fmla="*/ 2294761 w 3490171"/>
              <a:gd name="connsiteY10" fmla="*/ 1432895 h 1688691"/>
              <a:gd name="connsiteX11" fmla="*/ 1535809 w 3490171"/>
              <a:gd name="connsiteY11" fmla="*/ 1656292 h 1688691"/>
              <a:gd name="connsiteX0" fmla="*/ 1535809 w 3490171"/>
              <a:gd name="connsiteY0" fmla="*/ 1656292 h 1656292"/>
              <a:gd name="connsiteX1" fmla="*/ 239202 w 3490171"/>
              <a:gd name="connsiteY1" fmla="*/ 1233818 h 1656292"/>
              <a:gd name="connsiteX2" fmla="*/ 3897 w 3490171"/>
              <a:gd name="connsiteY2" fmla="*/ 746440 h 1656292"/>
              <a:gd name="connsiteX3" fmla="*/ 148885 w 3490171"/>
              <a:gd name="connsiteY3" fmla="*/ 431081 h 1656292"/>
              <a:gd name="connsiteX4" fmla="*/ 816849 w 3490171"/>
              <a:gd name="connsiteY4" fmla="*/ 218355 h 1656292"/>
              <a:gd name="connsiteX5" fmla="*/ 1858909 w 3490171"/>
              <a:gd name="connsiteY5" fmla="*/ 142133 h 1656292"/>
              <a:gd name="connsiteX6" fmla="*/ 2970445 w 3490171"/>
              <a:gd name="connsiteY6" fmla="*/ 33722 h 1656292"/>
              <a:gd name="connsiteX7" fmla="*/ 3422780 w 3490171"/>
              <a:gd name="connsiteY7" fmla="*/ 794636 h 1656292"/>
              <a:gd name="connsiteX8" fmla="*/ 3291159 w 3490171"/>
              <a:gd name="connsiteY8" fmla="*/ 1532789 h 1656292"/>
              <a:gd name="connsiteX9" fmla="*/ 2294761 w 3490171"/>
              <a:gd name="connsiteY9" fmla="*/ 1432895 h 1656292"/>
              <a:gd name="connsiteX10" fmla="*/ 1535809 w 3490171"/>
              <a:gd name="connsiteY10" fmla="*/ 1656292 h 1656292"/>
              <a:gd name="connsiteX0" fmla="*/ 1574171 w 3528533"/>
              <a:gd name="connsiteY0" fmla="*/ 1656292 h 2207918"/>
              <a:gd name="connsiteX1" fmla="*/ 835282 w 3528533"/>
              <a:gd name="connsiteY1" fmla="*/ 2181782 h 2207918"/>
              <a:gd name="connsiteX2" fmla="*/ 42259 w 3528533"/>
              <a:gd name="connsiteY2" fmla="*/ 746440 h 2207918"/>
              <a:gd name="connsiteX3" fmla="*/ 187247 w 3528533"/>
              <a:gd name="connsiteY3" fmla="*/ 431081 h 2207918"/>
              <a:gd name="connsiteX4" fmla="*/ 855211 w 3528533"/>
              <a:gd name="connsiteY4" fmla="*/ 218355 h 2207918"/>
              <a:gd name="connsiteX5" fmla="*/ 1897271 w 3528533"/>
              <a:gd name="connsiteY5" fmla="*/ 142133 h 2207918"/>
              <a:gd name="connsiteX6" fmla="*/ 3008807 w 3528533"/>
              <a:gd name="connsiteY6" fmla="*/ 33722 h 2207918"/>
              <a:gd name="connsiteX7" fmla="*/ 3461142 w 3528533"/>
              <a:gd name="connsiteY7" fmla="*/ 794636 h 2207918"/>
              <a:gd name="connsiteX8" fmla="*/ 3329521 w 3528533"/>
              <a:gd name="connsiteY8" fmla="*/ 1532789 h 2207918"/>
              <a:gd name="connsiteX9" fmla="*/ 2333123 w 3528533"/>
              <a:gd name="connsiteY9" fmla="*/ 1432895 h 2207918"/>
              <a:gd name="connsiteX10" fmla="*/ 1574171 w 3528533"/>
              <a:gd name="connsiteY10" fmla="*/ 1656292 h 2207918"/>
              <a:gd name="connsiteX0" fmla="*/ 1628141 w 3582503"/>
              <a:gd name="connsiteY0" fmla="*/ 1656292 h 1656292"/>
              <a:gd name="connsiteX1" fmla="*/ 96229 w 3582503"/>
              <a:gd name="connsiteY1" fmla="*/ 746440 h 1656292"/>
              <a:gd name="connsiteX2" fmla="*/ 241217 w 3582503"/>
              <a:gd name="connsiteY2" fmla="*/ 431081 h 1656292"/>
              <a:gd name="connsiteX3" fmla="*/ 909181 w 3582503"/>
              <a:gd name="connsiteY3" fmla="*/ 218355 h 1656292"/>
              <a:gd name="connsiteX4" fmla="*/ 1951241 w 3582503"/>
              <a:gd name="connsiteY4" fmla="*/ 142133 h 1656292"/>
              <a:gd name="connsiteX5" fmla="*/ 3062777 w 3582503"/>
              <a:gd name="connsiteY5" fmla="*/ 33722 h 1656292"/>
              <a:gd name="connsiteX6" fmla="*/ 3515112 w 3582503"/>
              <a:gd name="connsiteY6" fmla="*/ 794636 h 1656292"/>
              <a:gd name="connsiteX7" fmla="*/ 3383491 w 3582503"/>
              <a:gd name="connsiteY7" fmla="*/ 1532789 h 1656292"/>
              <a:gd name="connsiteX8" fmla="*/ 2387093 w 3582503"/>
              <a:gd name="connsiteY8" fmla="*/ 1432895 h 1656292"/>
              <a:gd name="connsiteX9" fmla="*/ 1628141 w 3582503"/>
              <a:gd name="connsiteY9" fmla="*/ 1656292 h 1656292"/>
              <a:gd name="connsiteX0" fmla="*/ 1389048 w 3343410"/>
              <a:gd name="connsiteY0" fmla="*/ 1656292 h 2473686"/>
              <a:gd name="connsiteX1" fmla="*/ 883337 w 3343410"/>
              <a:gd name="connsiteY1" fmla="*/ 2441284 h 2473686"/>
              <a:gd name="connsiteX2" fmla="*/ 2124 w 3343410"/>
              <a:gd name="connsiteY2" fmla="*/ 431081 h 2473686"/>
              <a:gd name="connsiteX3" fmla="*/ 670088 w 3343410"/>
              <a:gd name="connsiteY3" fmla="*/ 218355 h 2473686"/>
              <a:gd name="connsiteX4" fmla="*/ 1712148 w 3343410"/>
              <a:gd name="connsiteY4" fmla="*/ 142133 h 2473686"/>
              <a:gd name="connsiteX5" fmla="*/ 2823684 w 3343410"/>
              <a:gd name="connsiteY5" fmla="*/ 33722 h 2473686"/>
              <a:gd name="connsiteX6" fmla="*/ 3276019 w 3343410"/>
              <a:gd name="connsiteY6" fmla="*/ 794636 h 2473686"/>
              <a:gd name="connsiteX7" fmla="*/ 3144398 w 3343410"/>
              <a:gd name="connsiteY7" fmla="*/ 1532789 h 2473686"/>
              <a:gd name="connsiteX8" fmla="*/ 2148000 w 3343410"/>
              <a:gd name="connsiteY8" fmla="*/ 1432895 h 2473686"/>
              <a:gd name="connsiteX9" fmla="*/ 1389048 w 3343410"/>
              <a:gd name="connsiteY9" fmla="*/ 1656292 h 2473686"/>
              <a:gd name="connsiteX0" fmla="*/ 1812913 w 3343410"/>
              <a:gd name="connsiteY0" fmla="*/ 2087183 h 2527278"/>
              <a:gd name="connsiteX1" fmla="*/ 883337 w 3343410"/>
              <a:gd name="connsiteY1" fmla="*/ 2441284 h 2527278"/>
              <a:gd name="connsiteX2" fmla="*/ 2124 w 3343410"/>
              <a:gd name="connsiteY2" fmla="*/ 431081 h 2527278"/>
              <a:gd name="connsiteX3" fmla="*/ 670088 w 3343410"/>
              <a:gd name="connsiteY3" fmla="*/ 218355 h 2527278"/>
              <a:gd name="connsiteX4" fmla="*/ 1712148 w 3343410"/>
              <a:gd name="connsiteY4" fmla="*/ 142133 h 2527278"/>
              <a:gd name="connsiteX5" fmla="*/ 2823684 w 3343410"/>
              <a:gd name="connsiteY5" fmla="*/ 33722 h 2527278"/>
              <a:gd name="connsiteX6" fmla="*/ 3276019 w 3343410"/>
              <a:gd name="connsiteY6" fmla="*/ 794636 h 2527278"/>
              <a:gd name="connsiteX7" fmla="*/ 3144398 w 3343410"/>
              <a:gd name="connsiteY7" fmla="*/ 1532789 h 2527278"/>
              <a:gd name="connsiteX8" fmla="*/ 2148000 w 3343410"/>
              <a:gd name="connsiteY8" fmla="*/ 1432895 h 2527278"/>
              <a:gd name="connsiteX9" fmla="*/ 1812913 w 3343410"/>
              <a:gd name="connsiteY9" fmla="*/ 2087183 h 2527278"/>
              <a:gd name="connsiteX0" fmla="*/ 1812913 w 3343410"/>
              <a:gd name="connsiteY0" fmla="*/ 2087183 h 2513408"/>
              <a:gd name="connsiteX1" fmla="*/ 883337 w 3343410"/>
              <a:gd name="connsiteY1" fmla="*/ 2441284 h 2513408"/>
              <a:gd name="connsiteX2" fmla="*/ 2124 w 3343410"/>
              <a:gd name="connsiteY2" fmla="*/ 431081 h 2513408"/>
              <a:gd name="connsiteX3" fmla="*/ 670088 w 3343410"/>
              <a:gd name="connsiteY3" fmla="*/ 218355 h 2513408"/>
              <a:gd name="connsiteX4" fmla="*/ 1712148 w 3343410"/>
              <a:gd name="connsiteY4" fmla="*/ 142133 h 2513408"/>
              <a:gd name="connsiteX5" fmla="*/ 2823684 w 3343410"/>
              <a:gd name="connsiteY5" fmla="*/ 33722 h 2513408"/>
              <a:gd name="connsiteX6" fmla="*/ 3276019 w 3343410"/>
              <a:gd name="connsiteY6" fmla="*/ 794636 h 2513408"/>
              <a:gd name="connsiteX7" fmla="*/ 3144398 w 3343410"/>
              <a:gd name="connsiteY7" fmla="*/ 1532789 h 2513408"/>
              <a:gd name="connsiteX8" fmla="*/ 3051503 w 3343410"/>
              <a:gd name="connsiteY8" fmla="*/ 2280317 h 2513408"/>
              <a:gd name="connsiteX9" fmla="*/ 1812913 w 3343410"/>
              <a:gd name="connsiteY9" fmla="*/ 2087183 h 2513408"/>
              <a:gd name="connsiteX0" fmla="*/ 1812913 w 4249543"/>
              <a:gd name="connsiteY0" fmla="*/ 2087183 h 2513408"/>
              <a:gd name="connsiteX1" fmla="*/ 883337 w 4249543"/>
              <a:gd name="connsiteY1" fmla="*/ 2441284 h 2513408"/>
              <a:gd name="connsiteX2" fmla="*/ 2124 w 4249543"/>
              <a:gd name="connsiteY2" fmla="*/ 431081 h 2513408"/>
              <a:gd name="connsiteX3" fmla="*/ 670088 w 4249543"/>
              <a:gd name="connsiteY3" fmla="*/ 218355 h 2513408"/>
              <a:gd name="connsiteX4" fmla="*/ 1712148 w 4249543"/>
              <a:gd name="connsiteY4" fmla="*/ 142133 h 2513408"/>
              <a:gd name="connsiteX5" fmla="*/ 2823684 w 4249543"/>
              <a:gd name="connsiteY5" fmla="*/ 33722 h 2513408"/>
              <a:gd name="connsiteX6" fmla="*/ 3276019 w 4249543"/>
              <a:gd name="connsiteY6" fmla="*/ 794636 h 2513408"/>
              <a:gd name="connsiteX7" fmla="*/ 4192908 w 4249543"/>
              <a:gd name="connsiteY7" fmla="*/ 1906229 h 2513408"/>
              <a:gd name="connsiteX8" fmla="*/ 3051503 w 4249543"/>
              <a:gd name="connsiteY8" fmla="*/ 2280317 h 2513408"/>
              <a:gd name="connsiteX9" fmla="*/ 1812913 w 4249543"/>
              <a:gd name="connsiteY9" fmla="*/ 2087183 h 2513408"/>
              <a:gd name="connsiteX0" fmla="*/ 1812913 w 3291254"/>
              <a:gd name="connsiteY0" fmla="*/ 2087183 h 2513408"/>
              <a:gd name="connsiteX1" fmla="*/ 883337 w 3291254"/>
              <a:gd name="connsiteY1" fmla="*/ 2441284 h 2513408"/>
              <a:gd name="connsiteX2" fmla="*/ 2124 w 3291254"/>
              <a:gd name="connsiteY2" fmla="*/ 431081 h 2513408"/>
              <a:gd name="connsiteX3" fmla="*/ 670088 w 3291254"/>
              <a:gd name="connsiteY3" fmla="*/ 218355 h 2513408"/>
              <a:gd name="connsiteX4" fmla="*/ 1712148 w 3291254"/>
              <a:gd name="connsiteY4" fmla="*/ 142133 h 2513408"/>
              <a:gd name="connsiteX5" fmla="*/ 2823684 w 3291254"/>
              <a:gd name="connsiteY5" fmla="*/ 33722 h 2513408"/>
              <a:gd name="connsiteX6" fmla="*/ 3276019 w 3291254"/>
              <a:gd name="connsiteY6" fmla="*/ 794636 h 2513408"/>
              <a:gd name="connsiteX7" fmla="*/ 3051503 w 3291254"/>
              <a:gd name="connsiteY7" fmla="*/ 2280317 h 2513408"/>
              <a:gd name="connsiteX8" fmla="*/ 1812913 w 3291254"/>
              <a:gd name="connsiteY8" fmla="*/ 2087183 h 2513408"/>
              <a:gd name="connsiteX0" fmla="*/ 1812913 w 3372061"/>
              <a:gd name="connsiteY0" fmla="*/ 1980537 h 2406762"/>
              <a:gd name="connsiteX1" fmla="*/ 883337 w 3372061"/>
              <a:gd name="connsiteY1" fmla="*/ 2334638 h 2406762"/>
              <a:gd name="connsiteX2" fmla="*/ 2124 w 3372061"/>
              <a:gd name="connsiteY2" fmla="*/ 324435 h 2406762"/>
              <a:gd name="connsiteX3" fmla="*/ 670088 w 3372061"/>
              <a:gd name="connsiteY3" fmla="*/ 111709 h 2406762"/>
              <a:gd name="connsiteX4" fmla="*/ 1712148 w 3372061"/>
              <a:gd name="connsiteY4" fmla="*/ 35487 h 2406762"/>
              <a:gd name="connsiteX5" fmla="*/ 3276019 w 3372061"/>
              <a:gd name="connsiteY5" fmla="*/ 687990 h 2406762"/>
              <a:gd name="connsiteX6" fmla="*/ 3051503 w 3372061"/>
              <a:gd name="connsiteY6" fmla="*/ 2173671 h 2406762"/>
              <a:gd name="connsiteX7" fmla="*/ 1812913 w 3372061"/>
              <a:gd name="connsiteY7" fmla="*/ 1980537 h 2406762"/>
              <a:gd name="connsiteX0" fmla="*/ 1815546 w 3451572"/>
              <a:gd name="connsiteY0" fmla="*/ 1927198 h 2353423"/>
              <a:gd name="connsiteX1" fmla="*/ 885970 w 3451572"/>
              <a:gd name="connsiteY1" fmla="*/ 2281299 h 2353423"/>
              <a:gd name="connsiteX2" fmla="*/ 4757 w 3451572"/>
              <a:gd name="connsiteY2" fmla="*/ 271096 h 2353423"/>
              <a:gd name="connsiteX3" fmla="*/ 672721 w 3451572"/>
              <a:gd name="connsiteY3" fmla="*/ 58370 h 2353423"/>
              <a:gd name="connsiteX4" fmla="*/ 3278652 w 3451572"/>
              <a:gd name="connsiteY4" fmla="*/ 634651 h 2353423"/>
              <a:gd name="connsiteX5" fmla="*/ 3054136 w 3451572"/>
              <a:gd name="connsiteY5" fmla="*/ 2120332 h 2353423"/>
              <a:gd name="connsiteX6" fmla="*/ 1815546 w 3451572"/>
              <a:gd name="connsiteY6" fmla="*/ 1927198 h 2353423"/>
              <a:gd name="connsiteX0" fmla="*/ 1811382 w 3421869"/>
              <a:gd name="connsiteY0" fmla="*/ 1868593 h 2294818"/>
              <a:gd name="connsiteX1" fmla="*/ 881806 w 3421869"/>
              <a:gd name="connsiteY1" fmla="*/ 2222694 h 2294818"/>
              <a:gd name="connsiteX2" fmla="*/ 593 w 3421869"/>
              <a:gd name="connsiteY2" fmla="*/ 212491 h 2294818"/>
              <a:gd name="connsiteX3" fmla="*/ 1014342 w 3421869"/>
              <a:gd name="connsiteY3" fmla="*/ 100307 h 2294818"/>
              <a:gd name="connsiteX4" fmla="*/ 3274488 w 3421869"/>
              <a:gd name="connsiteY4" fmla="*/ 576046 h 2294818"/>
              <a:gd name="connsiteX5" fmla="*/ 3049972 w 3421869"/>
              <a:gd name="connsiteY5" fmla="*/ 2061727 h 2294818"/>
              <a:gd name="connsiteX6" fmla="*/ 1811382 w 3421869"/>
              <a:gd name="connsiteY6" fmla="*/ 1868593 h 2294818"/>
              <a:gd name="connsiteX0" fmla="*/ 1833106 w 3382754"/>
              <a:gd name="connsiteY0" fmla="*/ 2088927 h 2515152"/>
              <a:gd name="connsiteX1" fmla="*/ 903530 w 3382754"/>
              <a:gd name="connsiteY1" fmla="*/ 2443028 h 2515152"/>
              <a:gd name="connsiteX2" fmla="*/ 22317 w 3382754"/>
              <a:gd name="connsiteY2" fmla="*/ 432825 h 2515152"/>
              <a:gd name="connsiteX3" fmla="*/ 1861489 w 3382754"/>
              <a:gd name="connsiteY3" fmla="*/ 19016 h 2515152"/>
              <a:gd name="connsiteX4" fmla="*/ 3296212 w 3382754"/>
              <a:gd name="connsiteY4" fmla="*/ 796380 h 2515152"/>
              <a:gd name="connsiteX5" fmla="*/ 3071696 w 3382754"/>
              <a:gd name="connsiteY5" fmla="*/ 2282061 h 2515152"/>
              <a:gd name="connsiteX6" fmla="*/ 1833106 w 3382754"/>
              <a:gd name="connsiteY6" fmla="*/ 2088927 h 2515152"/>
              <a:gd name="connsiteX0" fmla="*/ 1876800 w 3426448"/>
              <a:gd name="connsiteY0" fmla="*/ 2077119 h 2497206"/>
              <a:gd name="connsiteX1" fmla="*/ 947224 w 3426448"/>
              <a:gd name="connsiteY1" fmla="*/ 2431220 h 2497206"/>
              <a:gd name="connsiteX2" fmla="*/ 21394 w 3426448"/>
              <a:gd name="connsiteY2" fmla="*/ 521560 h 2497206"/>
              <a:gd name="connsiteX3" fmla="*/ 1905183 w 3426448"/>
              <a:gd name="connsiteY3" fmla="*/ 7208 h 2497206"/>
              <a:gd name="connsiteX4" fmla="*/ 3339906 w 3426448"/>
              <a:gd name="connsiteY4" fmla="*/ 784572 h 2497206"/>
              <a:gd name="connsiteX5" fmla="*/ 3115390 w 3426448"/>
              <a:gd name="connsiteY5" fmla="*/ 2270253 h 2497206"/>
              <a:gd name="connsiteX6" fmla="*/ 1876800 w 3426448"/>
              <a:gd name="connsiteY6" fmla="*/ 2077119 h 2497206"/>
              <a:gd name="connsiteX0" fmla="*/ 1876800 w 3914385"/>
              <a:gd name="connsiteY0" fmla="*/ 2096711 h 2516798"/>
              <a:gd name="connsiteX1" fmla="*/ 947224 w 3914385"/>
              <a:gd name="connsiteY1" fmla="*/ 2450812 h 2516798"/>
              <a:gd name="connsiteX2" fmla="*/ 21394 w 3914385"/>
              <a:gd name="connsiteY2" fmla="*/ 541152 h 2516798"/>
              <a:gd name="connsiteX3" fmla="*/ 1905183 w 3914385"/>
              <a:gd name="connsiteY3" fmla="*/ 26800 h 2516798"/>
              <a:gd name="connsiteX4" fmla="*/ 3875315 w 3914385"/>
              <a:gd name="connsiteY4" fmla="*/ 1177605 h 2516798"/>
              <a:gd name="connsiteX5" fmla="*/ 3115390 w 3914385"/>
              <a:gd name="connsiteY5" fmla="*/ 2289845 h 2516798"/>
              <a:gd name="connsiteX6" fmla="*/ 1876800 w 3914385"/>
              <a:gd name="connsiteY6" fmla="*/ 2096711 h 2516798"/>
              <a:gd name="connsiteX0" fmla="*/ 1876800 w 3818587"/>
              <a:gd name="connsiteY0" fmla="*/ 2083975 h 2504062"/>
              <a:gd name="connsiteX1" fmla="*/ 947224 w 3818587"/>
              <a:gd name="connsiteY1" fmla="*/ 2438076 h 2504062"/>
              <a:gd name="connsiteX2" fmla="*/ 21394 w 3818587"/>
              <a:gd name="connsiteY2" fmla="*/ 528416 h 2504062"/>
              <a:gd name="connsiteX3" fmla="*/ 1905183 w 3818587"/>
              <a:gd name="connsiteY3" fmla="*/ 14064 h 2504062"/>
              <a:gd name="connsiteX4" fmla="*/ 3774925 w 3818587"/>
              <a:gd name="connsiteY4" fmla="*/ 935059 h 2504062"/>
              <a:gd name="connsiteX5" fmla="*/ 3115390 w 3818587"/>
              <a:gd name="connsiteY5" fmla="*/ 2277109 h 2504062"/>
              <a:gd name="connsiteX6" fmla="*/ 1876800 w 3818587"/>
              <a:gd name="connsiteY6" fmla="*/ 2083975 h 2504062"/>
              <a:gd name="connsiteX0" fmla="*/ 1876800 w 3916854"/>
              <a:gd name="connsiteY0" fmla="*/ 2083974 h 2613413"/>
              <a:gd name="connsiteX1" fmla="*/ 947224 w 3916854"/>
              <a:gd name="connsiteY1" fmla="*/ 2438075 h 2613413"/>
              <a:gd name="connsiteX2" fmla="*/ 21394 w 3916854"/>
              <a:gd name="connsiteY2" fmla="*/ 528415 h 2613413"/>
              <a:gd name="connsiteX3" fmla="*/ 1905183 w 3916854"/>
              <a:gd name="connsiteY3" fmla="*/ 14063 h 2613413"/>
              <a:gd name="connsiteX4" fmla="*/ 3774925 w 3916854"/>
              <a:gd name="connsiteY4" fmla="*/ 935058 h 2613413"/>
              <a:gd name="connsiteX5" fmla="*/ 3572720 w 3916854"/>
              <a:gd name="connsiteY5" fmla="*/ 2578732 h 2613413"/>
              <a:gd name="connsiteX6" fmla="*/ 1876800 w 3916854"/>
              <a:gd name="connsiteY6" fmla="*/ 2083974 h 2613413"/>
              <a:gd name="connsiteX0" fmla="*/ 1966381 w 3913609"/>
              <a:gd name="connsiteY0" fmla="*/ 2974486 h 2978289"/>
              <a:gd name="connsiteX1" fmla="*/ 947569 w 3913609"/>
              <a:gd name="connsiteY1" fmla="*/ 2438075 h 2978289"/>
              <a:gd name="connsiteX2" fmla="*/ 21739 w 3913609"/>
              <a:gd name="connsiteY2" fmla="*/ 528415 h 2978289"/>
              <a:gd name="connsiteX3" fmla="*/ 1905528 w 3913609"/>
              <a:gd name="connsiteY3" fmla="*/ 14063 h 2978289"/>
              <a:gd name="connsiteX4" fmla="*/ 3775270 w 3913609"/>
              <a:gd name="connsiteY4" fmla="*/ 935058 h 2978289"/>
              <a:gd name="connsiteX5" fmla="*/ 3573065 w 3913609"/>
              <a:gd name="connsiteY5" fmla="*/ 2578732 h 2978289"/>
              <a:gd name="connsiteX6" fmla="*/ 1966381 w 3913609"/>
              <a:gd name="connsiteY6" fmla="*/ 2974486 h 2978289"/>
              <a:gd name="connsiteX0" fmla="*/ 1854410 w 3917684"/>
              <a:gd name="connsiteY0" fmla="*/ 3060664 h 3063016"/>
              <a:gd name="connsiteX1" fmla="*/ 947140 w 3917684"/>
              <a:gd name="connsiteY1" fmla="*/ 2438075 h 3063016"/>
              <a:gd name="connsiteX2" fmla="*/ 21310 w 3917684"/>
              <a:gd name="connsiteY2" fmla="*/ 528415 h 3063016"/>
              <a:gd name="connsiteX3" fmla="*/ 1905099 w 3917684"/>
              <a:gd name="connsiteY3" fmla="*/ 14063 h 3063016"/>
              <a:gd name="connsiteX4" fmla="*/ 3774841 w 3917684"/>
              <a:gd name="connsiteY4" fmla="*/ 935058 h 3063016"/>
              <a:gd name="connsiteX5" fmla="*/ 3572636 w 3917684"/>
              <a:gd name="connsiteY5" fmla="*/ 2578732 h 3063016"/>
              <a:gd name="connsiteX6" fmla="*/ 1854410 w 3917684"/>
              <a:gd name="connsiteY6" fmla="*/ 3060664 h 3063016"/>
              <a:gd name="connsiteX0" fmla="*/ 3581694 w 3969385"/>
              <a:gd name="connsiteY0" fmla="*/ 2578732 h 2736203"/>
              <a:gd name="connsiteX1" fmla="*/ 956198 w 3969385"/>
              <a:gd name="connsiteY1" fmla="*/ 2438075 h 2736203"/>
              <a:gd name="connsiteX2" fmla="*/ 30368 w 3969385"/>
              <a:gd name="connsiteY2" fmla="*/ 528415 h 2736203"/>
              <a:gd name="connsiteX3" fmla="*/ 1914157 w 3969385"/>
              <a:gd name="connsiteY3" fmla="*/ 14063 h 2736203"/>
              <a:gd name="connsiteX4" fmla="*/ 3783899 w 3969385"/>
              <a:gd name="connsiteY4" fmla="*/ 935058 h 2736203"/>
              <a:gd name="connsiteX5" fmla="*/ 3581694 w 3969385"/>
              <a:gd name="connsiteY5" fmla="*/ 2578732 h 2736203"/>
              <a:gd name="connsiteX0" fmla="*/ 3577705 w 3963067"/>
              <a:gd name="connsiteY0" fmla="*/ 2577030 h 2656840"/>
              <a:gd name="connsiteX1" fmla="*/ 996825 w 3963067"/>
              <a:gd name="connsiteY1" fmla="*/ 2206564 h 2656840"/>
              <a:gd name="connsiteX2" fmla="*/ 26379 w 3963067"/>
              <a:gd name="connsiteY2" fmla="*/ 526713 h 2656840"/>
              <a:gd name="connsiteX3" fmla="*/ 1910168 w 3963067"/>
              <a:gd name="connsiteY3" fmla="*/ 12361 h 2656840"/>
              <a:gd name="connsiteX4" fmla="*/ 3779910 w 3963067"/>
              <a:gd name="connsiteY4" fmla="*/ 933356 h 2656840"/>
              <a:gd name="connsiteX5" fmla="*/ 3577705 w 3963067"/>
              <a:gd name="connsiteY5" fmla="*/ 2577030 h 2656840"/>
              <a:gd name="connsiteX0" fmla="*/ 3584027 w 3969389"/>
              <a:gd name="connsiteY0" fmla="*/ 2594626 h 2674437"/>
              <a:gd name="connsiteX1" fmla="*/ 1003147 w 3969389"/>
              <a:gd name="connsiteY1" fmla="*/ 2224160 h 2674437"/>
              <a:gd name="connsiteX2" fmla="*/ 32701 w 3969389"/>
              <a:gd name="connsiteY2" fmla="*/ 544309 h 2674437"/>
              <a:gd name="connsiteX3" fmla="*/ 1916490 w 3969389"/>
              <a:gd name="connsiteY3" fmla="*/ 29957 h 2674437"/>
              <a:gd name="connsiteX4" fmla="*/ 3786232 w 3969389"/>
              <a:gd name="connsiteY4" fmla="*/ 950952 h 2674437"/>
              <a:gd name="connsiteX5" fmla="*/ 3584027 w 3969389"/>
              <a:gd name="connsiteY5" fmla="*/ 2594626 h 2674437"/>
              <a:gd name="connsiteX0" fmla="*/ 3685347 w 4206134"/>
              <a:gd name="connsiteY0" fmla="*/ 2124424 h 2204235"/>
              <a:gd name="connsiteX1" fmla="*/ 1104467 w 4206134"/>
              <a:gd name="connsiteY1" fmla="*/ 1753958 h 2204235"/>
              <a:gd name="connsiteX2" fmla="*/ 134021 w 4206134"/>
              <a:gd name="connsiteY2" fmla="*/ 74107 h 2204235"/>
              <a:gd name="connsiteX3" fmla="*/ 3887552 w 4206134"/>
              <a:gd name="connsiteY3" fmla="*/ 480750 h 2204235"/>
              <a:gd name="connsiteX4" fmla="*/ 3685347 w 4206134"/>
              <a:gd name="connsiteY4" fmla="*/ 2124424 h 2204235"/>
              <a:gd name="connsiteX0" fmla="*/ 3644842 w 4162378"/>
              <a:gd name="connsiteY0" fmla="*/ 2400513 h 2488442"/>
              <a:gd name="connsiteX1" fmla="*/ 1063962 w 4162378"/>
              <a:gd name="connsiteY1" fmla="*/ 2030047 h 2488442"/>
              <a:gd name="connsiteX2" fmla="*/ 138133 w 4162378"/>
              <a:gd name="connsiteY2" fmla="*/ 48572 h 2488442"/>
              <a:gd name="connsiteX3" fmla="*/ 3847047 w 4162378"/>
              <a:gd name="connsiteY3" fmla="*/ 756839 h 2488442"/>
              <a:gd name="connsiteX4" fmla="*/ 3644842 w 4162378"/>
              <a:gd name="connsiteY4" fmla="*/ 2400513 h 2488442"/>
              <a:gd name="connsiteX0" fmla="*/ 3653611 w 4171147"/>
              <a:gd name="connsiteY0" fmla="*/ 2622239 h 2710168"/>
              <a:gd name="connsiteX1" fmla="*/ 1072731 w 4171147"/>
              <a:gd name="connsiteY1" fmla="*/ 2251773 h 2710168"/>
              <a:gd name="connsiteX2" fmla="*/ 146902 w 4171147"/>
              <a:gd name="connsiteY2" fmla="*/ 270298 h 2710168"/>
              <a:gd name="connsiteX3" fmla="*/ 3855816 w 4171147"/>
              <a:gd name="connsiteY3" fmla="*/ 978565 h 2710168"/>
              <a:gd name="connsiteX4" fmla="*/ 3653611 w 4171147"/>
              <a:gd name="connsiteY4" fmla="*/ 2622239 h 2710168"/>
              <a:gd name="connsiteX0" fmla="*/ 3693988 w 4214774"/>
              <a:gd name="connsiteY0" fmla="*/ 2426917 h 2508561"/>
              <a:gd name="connsiteX1" fmla="*/ 1113108 w 4214774"/>
              <a:gd name="connsiteY1" fmla="*/ 2056451 h 2508561"/>
              <a:gd name="connsiteX2" fmla="*/ 142662 w 4214774"/>
              <a:gd name="connsiteY2" fmla="*/ 304784 h 2508561"/>
              <a:gd name="connsiteX3" fmla="*/ 3896193 w 4214774"/>
              <a:gd name="connsiteY3" fmla="*/ 783243 h 2508561"/>
              <a:gd name="connsiteX4" fmla="*/ 3693988 w 4214774"/>
              <a:gd name="connsiteY4" fmla="*/ 2426917 h 2508561"/>
              <a:gd name="connsiteX0" fmla="*/ 3683915 w 4188827"/>
              <a:gd name="connsiteY0" fmla="*/ 2300796 h 2408305"/>
              <a:gd name="connsiteX1" fmla="*/ 1103035 w 4188827"/>
              <a:gd name="connsiteY1" fmla="*/ 1930330 h 2408305"/>
              <a:gd name="connsiteX2" fmla="*/ 132589 w 4188827"/>
              <a:gd name="connsiteY2" fmla="*/ 178663 h 2408305"/>
              <a:gd name="connsiteX3" fmla="*/ 3863811 w 4188827"/>
              <a:gd name="connsiteY3" fmla="*/ 298043 h 2408305"/>
              <a:gd name="connsiteX4" fmla="*/ 3683915 w 4188827"/>
              <a:gd name="connsiteY4" fmla="*/ 2300796 h 2408305"/>
              <a:gd name="connsiteX0" fmla="*/ 3695249 w 4193640"/>
              <a:gd name="connsiteY0" fmla="*/ 2058956 h 2217803"/>
              <a:gd name="connsiteX1" fmla="*/ 1103215 w 4193640"/>
              <a:gd name="connsiteY1" fmla="*/ 1918299 h 2217803"/>
              <a:gd name="connsiteX2" fmla="*/ 132769 w 4193640"/>
              <a:gd name="connsiteY2" fmla="*/ 166632 h 2217803"/>
              <a:gd name="connsiteX3" fmla="*/ 3863991 w 4193640"/>
              <a:gd name="connsiteY3" fmla="*/ 286012 h 2217803"/>
              <a:gd name="connsiteX4" fmla="*/ 3695249 w 4193640"/>
              <a:gd name="connsiteY4" fmla="*/ 2058956 h 2217803"/>
              <a:gd name="connsiteX0" fmla="*/ 3731619 w 4239113"/>
              <a:gd name="connsiteY0" fmla="*/ 2060991 h 2232494"/>
              <a:gd name="connsiteX1" fmla="*/ 949961 w 4239113"/>
              <a:gd name="connsiteY1" fmla="*/ 1949060 h 2232494"/>
              <a:gd name="connsiteX2" fmla="*/ 169139 w 4239113"/>
              <a:gd name="connsiteY2" fmla="*/ 168667 h 2232494"/>
              <a:gd name="connsiteX3" fmla="*/ 3900361 w 4239113"/>
              <a:gd name="connsiteY3" fmla="*/ 288047 h 2232494"/>
              <a:gd name="connsiteX4" fmla="*/ 3731619 w 4239113"/>
              <a:gd name="connsiteY4" fmla="*/ 2060991 h 2232494"/>
              <a:gd name="connsiteX0" fmla="*/ 3690237 w 4197731"/>
              <a:gd name="connsiteY0" fmla="*/ 2179321 h 2350824"/>
              <a:gd name="connsiteX1" fmla="*/ 908579 w 4197731"/>
              <a:gd name="connsiteY1" fmla="*/ 2067390 h 2350824"/>
              <a:gd name="connsiteX2" fmla="*/ 127757 w 4197731"/>
              <a:gd name="connsiteY2" fmla="*/ 286997 h 2350824"/>
              <a:gd name="connsiteX3" fmla="*/ 3858979 w 4197731"/>
              <a:gd name="connsiteY3" fmla="*/ 406377 h 2350824"/>
              <a:gd name="connsiteX4" fmla="*/ 3690237 w 4197731"/>
              <a:gd name="connsiteY4" fmla="*/ 2179321 h 2350824"/>
              <a:gd name="connsiteX0" fmla="*/ 3667743 w 4175237"/>
              <a:gd name="connsiteY0" fmla="*/ 2236133 h 2407636"/>
              <a:gd name="connsiteX1" fmla="*/ 886085 w 4175237"/>
              <a:gd name="connsiteY1" fmla="*/ 2124202 h 2407636"/>
              <a:gd name="connsiteX2" fmla="*/ 105263 w 4175237"/>
              <a:gd name="connsiteY2" fmla="*/ 343809 h 2407636"/>
              <a:gd name="connsiteX3" fmla="*/ 3836485 w 4175237"/>
              <a:gd name="connsiteY3" fmla="*/ 463189 h 2407636"/>
              <a:gd name="connsiteX4" fmla="*/ 3667743 w 4175237"/>
              <a:gd name="connsiteY4" fmla="*/ 2236133 h 2407636"/>
              <a:gd name="connsiteX0" fmla="*/ 3588450 w 4089547"/>
              <a:gd name="connsiteY0" fmla="*/ 2246695 h 2418940"/>
              <a:gd name="connsiteX1" fmla="*/ 806792 w 4089547"/>
              <a:gd name="connsiteY1" fmla="*/ 2134764 h 2418940"/>
              <a:gd name="connsiteX2" fmla="*/ 115204 w 4089547"/>
              <a:gd name="connsiteY2" fmla="*/ 340009 h 2418940"/>
              <a:gd name="connsiteX3" fmla="*/ 3757192 w 4089547"/>
              <a:gd name="connsiteY3" fmla="*/ 473751 h 2418940"/>
              <a:gd name="connsiteX4" fmla="*/ 3588450 w 4089547"/>
              <a:gd name="connsiteY4" fmla="*/ 2246695 h 2418940"/>
              <a:gd name="connsiteX0" fmla="*/ 3625806 w 4126903"/>
              <a:gd name="connsiteY0" fmla="*/ 2272059 h 2444304"/>
              <a:gd name="connsiteX1" fmla="*/ 844148 w 4126903"/>
              <a:gd name="connsiteY1" fmla="*/ 2160128 h 2444304"/>
              <a:gd name="connsiteX2" fmla="*/ 152560 w 4126903"/>
              <a:gd name="connsiteY2" fmla="*/ 365373 h 2444304"/>
              <a:gd name="connsiteX3" fmla="*/ 3794548 w 4126903"/>
              <a:gd name="connsiteY3" fmla="*/ 499115 h 2444304"/>
              <a:gd name="connsiteX4" fmla="*/ 3625806 w 4126903"/>
              <a:gd name="connsiteY4" fmla="*/ 2272059 h 2444304"/>
              <a:gd name="connsiteX0" fmla="*/ 3625806 w 4201676"/>
              <a:gd name="connsiteY0" fmla="*/ 2272059 h 2314180"/>
              <a:gd name="connsiteX1" fmla="*/ 844148 w 4201676"/>
              <a:gd name="connsiteY1" fmla="*/ 2160128 h 2314180"/>
              <a:gd name="connsiteX2" fmla="*/ 152560 w 4201676"/>
              <a:gd name="connsiteY2" fmla="*/ 365373 h 2314180"/>
              <a:gd name="connsiteX3" fmla="*/ 3794548 w 4201676"/>
              <a:gd name="connsiteY3" fmla="*/ 499115 h 2314180"/>
              <a:gd name="connsiteX4" fmla="*/ 3625806 w 4201676"/>
              <a:gd name="connsiteY4" fmla="*/ 2272059 h 2314180"/>
              <a:gd name="connsiteX0" fmla="*/ 3625806 w 4203691"/>
              <a:gd name="connsiteY0" fmla="*/ 2272059 h 2332322"/>
              <a:gd name="connsiteX1" fmla="*/ 844148 w 4203691"/>
              <a:gd name="connsiteY1" fmla="*/ 2160128 h 2332322"/>
              <a:gd name="connsiteX2" fmla="*/ 152560 w 4203691"/>
              <a:gd name="connsiteY2" fmla="*/ 365373 h 2332322"/>
              <a:gd name="connsiteX3" fmla="*/ 3794548 w 4203691"/>
              <a:gd name="connsiteY3" fmla="*/ 499115 h 2332322"/>
              <a:gd name="connsiteX4" fmla="*/ 3625806 w 4203691"/>
              <a:gd name="connsiteY4" fmla="*/ 2272059 h 2332322"/>
              <a:gd name="connsiteX0" fmla="*/ 3625806 w 4207741"/>
              <a:gd name="connsiteY0" fmla="*/ 2272059 h 2358077"/>
              <a:gd name="connsiteX1" fmla="*/ 844148 w 4207741"/>
              <a:gd name="connsiteY1" fmla="*/ 2160128 h 2358077"/>
              <a:gd name="connsiteX2" fmla="*/ 152560 w 4207741"/>
              <a:gd name="connsiteY2" fmla="*/ 365373 h 2358077"/>
              <a:gd name="connsiteX3" fmla="*/ 3794548 w 4207741"/>
              <a:gd name="connsiteY3" fmla="*/ 499115 h 2358077"/>
              <a:gd name="connsiteX4" fmla="*/ 3625806 w 4207741"/>
              <a:gd name="connsiteY4" fmla="*/ 2272059 h 2358077"/>
              <a:gd name="connsiteX0" fmla="*/ 3524475 w 4156670"/>
              <a:gd name="connsiteY0" fmla="*/ 2301205 h 2374786"/>
              <a:gd name="connsiteX1" fmla="*/ 841843 w 4156670"/>
              <a:gd name="connsiteY1" fmla="*/ 2161309 h 2374786"/>
              <a:gd name="connsiteX2" fmla="*/ 150255 w 4156670"/>
              <a:gd name="connsiteY2" fmla="*/ 366554 h 2374786"/>
              <a:gd name="connsiteX3" fmla="*/ 3792243 w 4156670"/>
              <a:gd name="connsiteY3" fmla="*/ 500296 h 2374786"/>
              <a:gd name="connsiteX4" fmla="*/ 3524475 w 4156670"/>
              <a:gd name="connsiteY4" fmla="*/ 2301205 h 2374786"/>
              <a:gd name="connsiteX0" fmla="*/ 3464892 w 4128905"/>
              <a:gd name="connsiteY0" fmla="*/ 2301205 h 2374786"/>
              <a:gd name="connsiteX1" fmla="*/ 840511 w 4128905"/>
              <a:gd name="connsiteY1" fmla="*/ 2161309 h 2374786"/>
              <a:gd name="connsiteX2" fmla="*/ 148923 w 4128905"/>
              <a:gd name="connsiteY2" fmla="*/ 366554 h 2374786"/>
              <a:gd name="connsiteX3" fmla="*/ 3790911 w 4128905"/>
              <a:gd name="connsiteY3" fmla="*/ 500296 h 2374786"/>
              <a:gd name="connsiteX4" fmla="*/ 3464892 w 4128905"/>
              <a:gd name="connsiteY4" fmla="*/ 2301205 h 2374786"/>
              <a:gd name="connsiteX0" fmla="*/ 3435108 w 4115652"/>
              <a:gd name="connsiteY0" fmla="*/ 2293918 h 2370488"/>
              <a:gd name="connsiteX1" fmla="*/ 839852 w 4115652"/>
              <a:gd name="connsiteY1" fmla="*/ 2161014 h 2370488"/>
              <a:gd name="connsiteX2" fmla="*/ 148264 w 4115652"/>
              <a:gd name="connsiteY2" fmla="*/ 366259 h 2370488"/>
              <a:gd name="connsiteX3" fmla="*/ 3790252 w 4115652"/>
              <a:gd name="connsiteY3" fmla="*/ 500001 h 2370488"/>
              <a:gd name="connsiteX4" fmla="*/ 3435108 w 4115652"/>
              <a:gd name="connsiteY4" fmla="*/ 2293918 h 2370488"/>
              <a:gd name="connsiteX0" fmla="*/ 2876987 w 3935229"/>
              <a:gd name="connsiteY0" fmla="*/ 1875810 h 2220255"/>
              <a:gd name="connsiteX1" fmla="*/ 828295 w 3935229"/>
              <a:gd name="connsiteY1" fmla="*/ 2144538 h 2220255"/>
              <a:gd name="connsiteX2" fmla="*/ 136707 w 3935229"/>
              <a:gd name="connsiteY2" fmla="*/ 349783 h 2220255"/>
              <a:gd name="connsiteX3" fmla="*/ 3778695 w 3935229"/>
              <a:gd name="connsiteY3" fmla="*/ 483525 h 2220255"/>
              <a:gd name="connsiteX4" fmla="*/ 2876987 w 3935229"/>
              <a:gd name="connsiteY4" fmla="*/ 1875810 h 2220255"/>
              <a:gd name="connsiteX0" fmla="*/ 2876987 w 4046083"/>
              <a:gd name="connsiteY0" fmla="*/ 1875809 h 2182028"/>
              <a:gd name="connsiteX1" fmla="*/ 828295 w 4046083"/>
              <a:gd name="connsiteY1" fmla="*/ 2144537 h 2182028"/>
              <a:gd name="connsiteX2" fmla="*/ 136707 w 4046083"/>
              <a:gd name="connsiteY2" fmla="*/ 349782 h 2182028"/>
              <a:gd name="connsiteX3" fmla="*/ 3778695 w 4046083"/>
              <a:gd name="connsiteY3" fmla="*/ 483524 h 2182028"/>
              <a:gd name="connsiteX4" fmla="*/ 2876987 w 4046083"/>
              <a:gd name="connsiteY4" fmla="*/ 1875809 h 2182028"/>
              <a:gd name="connsiteX0" fmla="*/ 3138775 w 4159643"/>
              <a:gd name="connsiteY0" fmla="*/ 1889731 h 2183521"/>
              <a:gd name="connsiteX1" fmla="*/ 833533 w 4159643"/>
              <a:gd name="connsiteY1" fmla="*/ 2145070 h 2183521"/>
              <a:gd name="connsiteX2" fmla="*/ 141945 w 4159643"/>
              <a:gd name="connsiteY2" fmla="*/ 350315 h 2183521"/>
              <a:gd name="connsiteX3" fmla="*/ 3783933 w 4159643"/>
              <a:gd name="connsiteY3" fmla="*/ 484057 h 2183521"/>
              <a:gd name="connsiteX4" fmla="*/ 3138775 w 4159643"/>
              <a:gd name="connsiteY4" fmla="*/ 1889731 h 2183521"/>
              <a:gd name="connsiteX0" fmla="*/ 3161554 w 4170747"/>
              <a:gd name="connsiteY0" fmla="*/ 1959352 h 2191331"/>
              <a:gd name="connsiteX1" fmla="*/ 834003 w 4170747"/>
              <a:gd name="connsiteY1" fmla="*/ 2147752 h 2191331"/>
              <a:gd name="connsiteX2" fmla="*/ 142415 w 4170747"/>
              <a:gd name="connsiteY2" fmla="*/ 352997 h 2191331"/>
              <a:gd name="connsiteX3" fmla="*/ 3784403 w 4170747"/>
              <a:gd name="connsiteY3" fmla="*/ 486739 h 2191331"/>
              <a:gd name="connsiteX4" fmla="*/ 3161554 w 4170747"/>
              <a:gd name="connsiteY4" fmla="*/ 1959352 h 2191331"/>
              <a:gd name="connsiteX0" fmla="*/ 3124893 w 3923762"/>
              <a:gd name="connsiteY0" fmla="*/ 1959352 h 2193783"/>
              <a:gd name="connsiteX1" fmla="*/ 1143128 w 3923762"/>
              <a:gd name="connsiteY1" fmla="*/ 2027263 h 2193783"/>
              <a:gd name="connsiteX2" fmla="*/ 105754 w 3923762"/>
              <a:gd name="connsiteY2" fmla="*/ 352997 h 2193783"/>
              <a:gd name="connsiteX3" fmla="*/ 3747742 w 3923762"/>
              <a:gd name="connsiteY3" fmla="*/ 486739 h 2193783"/>
              <a:gd name="connsiteX4" fmla="*/ 3124893 w 3923762"/>
              <a:gd name="connsiteY4" fmla="*/ 1959352 h 2193783"/>
              <a:gd name="connsiteX0" fmla="*/ 3134581 w 3936058"/>
              <a:gd name="connsiteY0" fmla="*/ 1959352 h 2193783"/>
              <a:gd name="connsiteX1" fmla="*/ 1041272 w 3936058"/>
              <a:gd name="connsiteY1" fmla="*/ 2027264 h 2193783"/>
              <a:gd name="connsiteX2" fmla="*/ 115442 w 3936058"/>
              <a:gd name="connsiteY2" fmla="*/ 352997 h 2193783"/>
              <a:gd name="connsiteX3" fmla="*/ 3757430 w 3936058"/>
              <a:gd name="connsiteY3" fmla="*/ 486739 h 2193783"/>
              <a:gd name="connsiteX4" fmla="*/ 3134581 w 3936058"/>
              <a:gd name="connsiteY4" fmla="*/ 1959352 h 2193783"/>
              <a:gd name="connsiteX0" fmla="*/ 3143984 w 3945460"/>
              <a:gd name="connsiteY0" fmla="*/ 1959352 h 2068592"/>
              <a:gd name="connsiteX1" fmla="*/ 1050675 w 3945460"/>
              <a:gd name="connsiteY1" fmla="*/ 2027264 h 2068592"/>
              <a:gd name="connsiteX2" fmla="*/ 124845 w 3945460"/>
              <a:gd name="connsiteY2" fmla="*/ 352997 h 2068592"/>
              <a:gd name="connsiteX3" fmla="*/ 3766833 w 3945460"/>
              <a:gd name="connsiteY3" fmla="*/ 486739 h 2068592"/>
              <a:gd name="connsiteX4" fmla="*/ 3143984 w 3945460"/>
              <a:gd name="connsiteY4" fmla="*/ 1959352 h 2068592"/>
              <a:gd name="connsiteX0" fmla="*/ 3083435 w 3880985"/>
              <a:gd name="connsiteY0" fmla="*/ 1890132 h 2118049"/>
              <a:gd name="connsiteX1" fmla="*/ 990126 w 3880985"/>
              <a:gd name="connsiteY1" fmla="*/ 1958044 h 2118049"/>
              <a:gd name="connsiteX2" fmla="*/ 120068 w 3880985"/>
              <a:gd name="connsiteY2" fmla="*/ 377490 h 2118049"/>
              <a:gd name="connsiteX3" fmla="*/ 3706284 w 3880985"/>
              <a:gd name="connsiteY3" fmla="*/ 417519 h 2118049"/>
              <a:gd name="connsiteX4" fmla="*/ 3083435 w 3880985"/>
              <a:gd name="connsiteY4" fmla="*/ 1890132 h 2118049"/>
              <a:gd name="connsiteX0" fmla="*/ 3083435 w 3880985"/>
              <a:gd name="connsiteY0" fmla="*/ 1833464 h 2055830"/>
              <a:gd name="connsiteX1" fmla="*/ 990126 w 3880985"/>
              <a:gd name="connsiteY1" fmla="*/ 1901376 h 2055830"/>
              <a:gd name="connsiteX2" fmla="*/ 120068 w 3880985"/>
              <a:gd name="connsiteY2" fmla="*/ 401148 h 2055830"/>
              <a:gd name="connsiteX3" fmla="*/ 3706284 w 3880985"/>
              <a:gd name="connsiteY3" fmla="*/ 360851 h 2055830"/>
              <a:gd name="connsiteX4" fmla="*/ 3083435 w 3880985"/>
              <a:gd name="connsiteY4" fmla="*/ 1833464 h 2055830"/>
              <a:gd name="connsiteX0" fmla="*/ 3083435 w 3880985"/>
              <a:gd name="connsiteY0" fmla="*/ 1839221 h 2061587"/>
              <a:gd name="connsiteX1" fmla="*/ 990126 w 3880985"/>
              <a:gd name="connsiteY1" fmla="*/ 1907133 h 2061587"/>
              <a:gd name="connsiteX2" fmla="*/ 120068 w 3880985"/>
              <a:gd name="connsiteY2" fmla="*/ 406905 h 2061587"/>
              <a:gd name="connsiteX3" fmla="*/ 3706284 w 3880985"/>
              <a:gd name="connsiteY3" fmla="*/ 366608 h 2061587"/>
              <a:gd name="connsiteX4" fmla="*/ 3083435 w 3880985"/>
              <a:gd name="connsiteY4" fmla="*/ 1839221 h 2061587"/>
              <a:gd name="connsiteX0" fmla="*/ 3071892 w 3869442"/>
              <a:gd name="connsiteY0" fmla="*/ 1839221 h 1961982"/>
              <a:gd name="connsiteX1" fmla="*/ 978583 w 3869442"/>
              <a:gd name="connsiteY1" fmla="*/ 1907133 h 1961982"/>
              <a:gd name="connsiteX2" fmla="*/ 108525 w 3869442"/>
              <a:gd name="connsiteY2" fmla="*/ 406905 h 1961982"/>
              <a:gd name="connsiteX3" fmla="*/ 3694741 w 3869442"/>
              <a:gd name="connsiteY3" fmla="*/ 366608 h 1961982"/>
              <a:gd name="connsiteX4" fmla="*/ 3071892 w 3869442"/>
              <a:gd name="connsiteY4" fmla="*/ 1839221 h 1961982"/>
              <a:gd name="connsiteX0" fmla="*/ 3050525 w 3840979"/>
              <a:gd name="connsiteY0" fmla="*/ 1839221 h 2013444"/>
              <a:gd name="connsiteX1" fmla="*/ 1269538 w 3840979"/>
              <a:gd name="connsiteY1" fmla="*/ 1960684 h 2013444"/>
              <a:gd name="connsiteX2" fmla="*/ 87158 w 3840979"/>
              <a:gd name="connsiteY2" fmla="*/ 406905 h 2013444"/>
              <a:gd name="connsiteX3" fmla="*/ 3673374 w 3840979"/>
              <a:gd name="connsiteY3" fmla="*/ 366608 h 2013444"/>
              <a:gd name="connsiteX4" fmla="*/ 3050525 w 3840979"/>
              <a:gd name="connsiteY4" fmla="*/ 1839221 h 2013444"/>
              <a:gd name="connsiteX0" fmla="*/ 3066110 w 3856564"/>
              <a:gd name="connsiteY0" fmla="*/ 1839221 h 1986899"/>
              <a:gd name="connsiteX1" fmla="*/ 1285123 w 3856564"/>
              <a:gd name="connsiteY1" fmla="*/ 1960684 h 1986899"/>
              <a:gd name="connsiteX2" fmla="*/ 102743 w 3856564"/>
              <a:gd name="connsiteY2" fmla="*/ 406905 h 1986899"/>
              <a:gd name="connsiteX3" fmla="*/ 3688959 w 3856564"/>
              <a:gd name="connsiteY3" fmla="*/ 366608 h 1986899"/>
              <a:gd name="connsiteX4" fmla="*/ 3066110 w 3856564"/>
              <a:gd name="connsiteY4" fmla="*/ 1839221 h 1986899"/>
              <a:gd name="connsiteX0" fmla="*/ 3067811 w 3858755"/>
              <a:gd name="connsiteY0" fmla="*/ 1839221 h 1934566"/>
              <a:gd name="connsiteX1" fmla="*/ 1264516 w 3858755"/>
              <a:gd name="connsiteY1" fmla="*/ 1907134 h 1934566"/>
              <a:gd name="connsiteX2" fmla="*/ 104444 w 3858755"/>
              <a:gd name="connsiteY2" fmla="*/ 406905 h 1934566"/>
              <a:gd name="connsiteX3" fmla="*/ 3690660 w 3858755"/>
              <a:gd name="connsiteY3" fmla="*/ 366608 h 1934566"/>
              <a:gd name="connsiteX4" fmla="*/ 3067811 w 3858755"/>
              <a:gd name="connsiteY4" fmla="*/ 1839221 h 1934566"/>
              <a:gd name="connsiteX0" fmla="*/ 3067811 w 3961725"/>
              <a:gd name="connsiteY0" fmla="*/ 1839221 h 1934566"/>
              <a:gd name="connsiteX1" fmla="*/ 1264516 w 3961725"/>
              <a:gd name="connsiteY1" fmla="*/ 1907134 h 1934566"/>
              <a:gd name="connsiteX2" fmla="*/ 104444 w 3961725"/>
              <a:gd name="connsiteY2" fmla="*/ 406905 h 1934566"/>
              <a:gd name="connsiteX3" fmla="*/ 3690660 w 3961725"/>
              <a:gd name="connsiteY3" fmla="*/ 366608 h 1934566"/>
              <a:gd name="connsiteX4" fmla="*/ 3067811 w 3961725"/>
              <a:gd name="connsiteY4" fmla="*/ 1839221 h 1934566"/>
              <a:gd name="connsiteX0" fmla="*/ 3067811 w 3937744"/>
              <a:gd name="connsiteY0" fmla="*/ 1839221 h 1946915"/>
              <a:gd name="connsiteX1" fmla="*/ 1264516 w 3937744"/>
              <a:gd name="connsiteY1" fmla="*/ 1907134 h 1946915"/>
              <a:gd name="connsiteX2" fmla="*/ 104444 w 3937744"/>
              <a:gd name="connsiteY2" fmla="*/ 406905 h 1946915"/>
              <a:gd name="connsiteX3" fmla="*/ 3690660 w 3937744"/>
              <a:gd name="connsiteY3" fmla="*/ 366608 h 1946915"/>
              <a:gd name="connsiteX4" fmla="*/ 3067811 w 3937744"/>
              <a:gd name="connsiteY4" fmla="*/ 1839221 h 1946915"/>
              <a:gd name="connsiteX0" fmla="*/ 3067811 w 3878265"/>
              <a:gd name="connsiteY0" fmla="*/ 1925537 h 2047176"/>
              <a:gd name="connsiteX1" fmla="*/ 1264516 w 3878265"/>
              <a:gd name="connsiteY1" fmla="*/ 1993450 h 2047176"/>
              <a:gd name="connsiteX2" fmla="*/ 104444 w 3878265"/>
              <a:gd name="connsiteY2" fmla="*/ 493221 h 2047176"/>
              <a:gd name="connsiteX3" fmla="*/ 3690660 w 3878265"/>
              <a:gd name="connsiteY3" fmla="*/ 452924 h 2047176"/>
              <a:gd name="connsiteX4" fmla="*/ 3067811 w 3878265"/>
              <a:gd name="connsiteY4" fmla="*/ 1925537 h 2047176"/>
              <a:gd name="connsiteX0" fmla="*/ 3067811 w 3952614"/>
              <a:gd name="connsiteY0" fmla="*/ 1916240 h 2036339"/>
              <a:gd name="connsiteX1" fmla="*/ 1264516 w 3952614"/>
              <a:gd name="connsiteY1" fmla="*/ 1984153 h 2036339"/>
              <a:gd name="connsiteX2" fmla="*/ 104444 w 3952614"/>
              <a:gd name="connsiteY2" fmla="*/ 483924 h 2036339"/>
              <a:gd name="connsiteX3" fmla="*/ 3690660 w 3952614"/>
              <a:gd name="connsiteY3" fmla="*/ 443627 h 2036339"/>
              <a:gd name="connsiteX4" fmla="*/ 3067811 w 3952614"/>
              <a:gd name="connsiteY4" fmla="*/ 1916240 h 2036339"/>
              <a:gd name="connsiteX0" fmla="*/ 3067811 w 3952614"/>
              <a:gd name="connsiteY0" fmla="*/ 1916240 h 2036339"/>
              <a:gd name="connsiteX1" fmla="*/ 1264516 w 3952614"/>
              <a:gd name="connsiteY1" fmla="*/ 1984153 h 2036339"/>
              <a:gd name="connsiteX2" fmla="*/ 104444 w 3952614"/>
              <a:gd name="connsiteY2" fmla="*/ 483924 h 2036339"/>
              <a:gd name="connsiteX3" fmla="*/ 3690660 w 3952614"/>
              <a:gd name="connsiteY3" fmla="*/ 443627 h 2036339"/>
              <a:gd name="connsiteX4" fmla="*/ 3067811 w 3952614"/>
              <a:gd name="connsiteY4" fmla="*/ 1916240 h 2036339"/>
              <a:gd name="connsiteX0" fmla="*/ 3067811 w 3962528"/>
              <a:gd name="connsiteY0" fmla="*/ 1934962 h 2058180"/>
              <a:gd name="connsiteX1" fmla="*/ 1264516 w 3962528"/>
              <a:gd name="connsiteY1" fmla="*/ 2002875 h 2058180"/>
              <a:gd name="connsiteX2" fmla="*/ 104444 w 3962528"/>
              <a:gd name="connsiteY2" fmla="*/ 502646 h 2058180"/>
              <a:gd name="connsiteX3" fmla="*/ 3690660 w 3962528"/>
              <a:gd name="connsiteY3" fmla="*/ 462349 h 2058180"/>
              <a:gd name="connsiteX4" fmla="*/ 3067811 w 3962528"/>
              <a:gd name="connsiteY4" fmla="*/ 1934962 h 2058180"/>
              <a:gd name="connsiteX0" fmla="*/ 3100043 w 3994760"/>
              <a:gd name="connsiteY0" fmla="*/ 1934963 h 2058181"/>
              <a:gd name="connsiteX1" fmla="*/ 1296748 w 3994760"/>
              <a:gd name="connsiteY1" fmla="*/ 2002876 h 2058181"/>
              <a:gd name="connsiteX2" fmla="*/ 136676 w 3994760"/>
              <a:gd name="connsiteY2" fmla="*/ 502647 h 2058181"/>
              <a:gd name="connsiteX3" fmla="*/ 3722892 w 3994760"/>
              <a:gd name="connsiteY3" fmla="*/ 462350 h 2058181"/>
              <a:gd name="connsiteX4" fmla="*/ 3100043 w 3994760"/>
              <a:gd name="connsiteY4" fmla="*/ 1934963 h 2058181"/>
              <a:gd name="connsiteX0" fmla="*/ 3133588 w 4028305"/>
              <a:gd name="connsiteY0" fmla="*/ 1966913 h 2090131"/>
              <a:gd name="connsiteX1" fmla="*/ 1330293 w 4028305"/>
              <a:gd name="connsiteY1" fmla="*/ 2034826 h 2090131"/>
              <a:gd name="connsiteX2" fmla="*/ 170221 w 4028305"/>
              <a:gd name="connsiteY2" fmla="*/ 534597 h 2090131"/>
              <a:gd name="connsiteX3" fmla="*/ 3756437 w 4028305"/>
              <a:gd name="connsiteY3" fmla="*/ 494300 h 2090131"/>
              <a:gd name="connsiteX4" fmla="*/ 3133588 w 4028305"/>
              <a:gd name="connsiteY4" fmla="*/ 1966913 h 2090131"/>
              <a:gd name="connsiteX0" fmla="*/ 3133588 w 4028305"/>
              <a:gd name="connsiteY0" fmla="*/ 1983116 h 2106334"/>
              <a:gd name="connsiteX1" fmla="*/ 1330293 w 4028305"/>
              <a:gd name="connsiteY1" fmla="*/ 2051029 h 2106334"/>
              <a:gd name="connsiteX2" fmla="*/ 170221 w 4028305"/>
              <a:gd name="connsiteY2" fmla="*/ 550800 h 2106334"/>
              <a:gd name="connsiteX3" fmla="*/ 3756437 w 4028305"/>
              <a:gd name="connsiteY3" fmla="*/ 510503 h 2106334"/>
              <a:gd name="connsiteX4" fmla="*/ 3133588 w 4028305"/>
              <a:gd name="connsiteY4" fmla="*/ 1983116 h 2106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8305" h="2106334">
                <a:moveTo>
                  <a:pt x="3133588" y="1983116"/>
                </a:moveTo>
                <a:cubicBezTo>
                  <a:pt x="2283056" y="1423222"/>
                  <a:pt x="1946887" y="1847952"/>
                  <a:pt x="1330293" y="2051029"/>
                </a:cubicBezTo>
                <a:cubicBezTo>
                  <a:pt x="713699" y="2254106"/>
                  <a:pt x="-433056" y="1421129"/>
                  <a:pt x="170221" y="550800"/>
                </a:cubicBezTo>
                <a:cubicBezTo>
                  <a:pt x="773498" y="-319529"/>
                  <a:pt x="3206771" y="-22745"/>
                  <a:pt x="3756437" y="510503"/>
                </a:cubicBezTo>
                <a:cubicBezTo>
                  <a:pt x="4306103" y="1043751"/>
                  <a:pt x="3984120" y="2543010"/>
                  <a:pt x="3133588" y="1983116"/>
                </a:cubicBezTo>
                <a:close/>
              </a:path>
            </a:pathLst>
          </a:custGeom>
          <a:noFill/>
          <a:ln w="19050">
            <a:solidFill>
              <a:schemeClr val="bg1">
                <a:lumMod val="65000"/>
              </a:schemeClr>
            </a:solidFill>
            <a:prstDash val="sysDot"/>
          </a:ln>
          <a:effectLst/>
          <a:ex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defRPr/>
            </a:pPr>
            <a:endParaRPr lang="en-US" altLang="zh-CN" sz="1400" kern="0" dirty="0" smtClean="0">
              <a:solidFill>
                <a:srgbClr val="99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任意多边形 56"/>
          <p:cNvSpPr/>
          <p:nvPr/>
        </p:nvSpPr>
        <p:spPr bwMode="gray">
          <a:xfrm>
            <a:off x="477281" y="2057340"/>
            <a:ext cx="417169" cy="279140"/>
          </a:xfrm>
          <a:custGeom>
            <a:avLst/>
            <a:gdLst>
              <a:gd name="connsiteX0" fmla="*/ 1445348 w 3650295"/>
              <a:gd name="connsiteY0" fmla="*/ 2411363 h 2422073"/>
              <a:gd name="connsiteX1" fmla="*/ 906334 w 3650295"/>
              <a:gd name="connsiteY1" fmla="*/ 2295860 h 2422073"/>
              <a:gd name="connsiteX2" fmla="*/ 271066 w 3650295"/>
              <a:gd name="connsiteY2" fmla="*/ 1448836 h 2422073"/>
              <a:gd name="connsiteX3" fmla="*/ 88186 w 3650295"/>
              <a:gd name="connsiteY3" fmla="*/ 803944 h 2422073"/>
              <a:gd name="connsiteX4" fmla="*/ 49685 w 3650295"/>
              <a:gd name="connsiteY4" fmla="*/ 139801 h 2422073"/>
              <a:gd name="connsiteX5" fmla="*/ 781205 w 3650295"/>
              <a:gd name="connsiteY5" fmla="*/ 53173 h 2422073"/>
              <a:gd name="connsiteX6" fmla="*/ 1916986 w 3650295"/>
              <a:gd name="connsiteY6" fmla="*/ 784693 h 2422073"/>
              <a:gd name="connsiteX7" fmla="*/ 2600380 w 3650295"/>
              <a:gd name="connsiteY7" fmla="*/ 1160079 h 2422073"/>
              <a:gd name="connsiteX8" fmla="*/ 3620658 w 3650295"/>
              <a:gd name="connsiteY8" fmla="*/ 1650967 h 2422073"/>
              <a:gd name="connsiteX9" fmla="*/ 3235647 w 3650295"/>
              <a:gd name="connsiteY9" fmla="*/ 2276609 h 2422073"/>
              <a:gd name="connsiteX10" fmla="*/ 1811108 w 3650295"/>
              <a:gd name="connsiteY10" fmla="*/ 2401737 h 2422073"/>
              <a:gd name="connsiteX11" fmla="*/ 1445348 w 3650295"/>
              <a:gd name="connsiteY11" fmla="*/ 2411363 h 2422073"/>
              <a:gd name="connsiteX0" fmla="*/ 1454242 w 3659189"/>
              <a:gd name="connsiteY0" fmla="*/ 2435890 h 2446600"/>
              <a:gd name="connsiteX1" fmla="*/ 915228 w 3659189"/>
              <a:gd name="connsiteY1" fmla="*/ 2320387 h 2446600"/>
              <a:gd name="connsiteX2" fmla="*/ 279960 w 3659189"/>
              <a:gd name="connsiteY2" fmla="*/ 1473363 h 2446600"/>
              <a:gd name="connsiteX3" fmla="*/ 70868 w 3659189"/>
              <a:gd name="connsiteY3" fmla="*/ 1346021 h 2446600"/>
              <a:gd name="connsiteX4" fmla="*/ 58579 w 3659189"/>
              <a:gd name="connsiteY4" fmla="*/ 164328 h 2446600"/>
              <a:gd name="connsiteX5" fmla="*/ 790099 w 3659189"/>
              <a:gd name="connsiteY5" fmla="*/ 77700 h 2446600"/>
              <a:gd name="connsiteX6" fmla="*/ 1925880 w 3659189"/>
              <a:gd name="connsiteY6" fmla="*/ 809220 h 2446600"/>
              <a:gd name="connsiteX7" fmla="*/ 2609274 w 3659189"/>
              <a:gd name="connsiteY7" fmla="*/ 1184606 h 2446600"/>
              <a:gd name="connsiteX8" fmla="*/ 3629552 w 3659189"/>
              <a:gd name="connsiteY8" fmla="*/ 1675494 h 2446600"/>
              <a:gd name="connsiteX9" fmla="*/ 3244541 w 3659189"/>
              <a:gd name="connsiteY9" fmla="*/ 2301136 h 2446600"/>
              <a:gd name="connsiteX10" fmla="*/ 1820002 w 3659189"/>
              <a:gd name="connsiteY10" fmla="*/ 2426264 h 2446600"/>
              <a:gd name="connsiteX11" fmla="*/ 1454242 w 3659189"/>
              <a:gd name="connsiteY11" fmla="*/ 2435890 h 2446600"/>
              <a:gd name="connsiteX0" fmla="*/ 1455350 w 3660297"/>
              <a:gd name="connsiteY0" fmla="*/ 2435890 h 2446600"/>
              <a:gd name="connsiteX1" fmla="*/ 916336 w 3660297"/>
              <a:gd name="connsiteY1" fmla="*/ 2320387 h 2446600"/>
              <a:gd name="connsiteX2" fmla="*/ 307281 w 3660297"/>
              <a:gd name="connsiteY2" fmla="*/ 1833399 h 2446600"/>
              <a:gd name="connsiteX3" fmla="*/ 71976 w 3660297"/>
              <a:gd name="connsiteY3" fmla="*/ 1346021 h 2446600"/>
              <a:gd name="connsiteX4" fmla="*/ 59687 w 3660297"/>
              <a:gd name="connsiteY4" fmla="*/ 164328 h 2446600"/>
              <a:gd name="connsiteX5" fmla="*/ 791207 w 3660297"/>
              <a:gd name="connsiteY5" fmla="*/ 77700 h 2446600"/>
              <a:gd name="connsiteX6" fmla="*/ 1926988 w 3660297"/>
              <a:gd name="connsiteY6" fmla="*/ 809220 h 2446600"/>
              <a:gd name="connsiteX7" fmla="*/ 2610382 w 3660297"/>
              <a:gd name="connsiteY7" fmla="*/ 1184606 h 2446600"/>
              <a:gd name="connsiteX8" fmla="*/ 3630660 w 3660297"/>
              <a:gd name="connsiteY8" fmla="*/ 1675494 h 2446600"/>
              <a:gd name="connsiteX9" fmla="*/ 3245649 w 3660297"/>
              <a:gd name="connsiteY9" fmla="*/ 2301136 h 2446600"/>
              <a:gd name="connsiteX10" fmla="*/ 1821110 w 3660297"/>
              <a:gd name="connsiteY10" fmla="*/ 2426264 h 2446600"/>
              <a:gd name="connsiteX11" fmla="*/ 1455350 w 3660297"/>
              <a:gd name="connsiteY11" fmla="*/ 2435890 h 2446600"/>
              <a:gd name="connsiteX0" fmla="*/ 1455350 w 3660297"/>
              <a:gd name="connsiteY0" fmla="*/ 2345882 h 2426816"/>
              <a:gd name="connsiteX1" fmla="*/ 916336 w 3660297"/>
              <a:gd name="connsiteY1" fmla="*/ 2320387 h 2426816"/>
              <a:gd name="connsiteX2" fmla="*/ 307281 w 3660297"/>
              <a:gd name="connsiteY2" fmla="*/ 1833399 h 2426816"/>
              <a:gd name="connsiteX3" fmla="*/ 71976 w 3660297"/>
              <a:gd name="connsiteY3" fmla="*/ 1346021 h 2426816"/>
              <a:gd name="connsiteX4" fmla="*/ 59687 w 3660297"/>
              <a:gd name="connsiteY4" fmla="*/ 164328 h 2426816"/>
              <a:gd name="connsiteX5" fmla="*/ 791207 w 3660297"/>
              <a:gd name="connsiteY5" fmla="*/ 77700 h 2426816"/>
              <a:gd name="connsiteX6" fmla="*/ 1926988 w 3660297"/>
              <a:gd name="connsiteY6" fmla="*/ 809220 h 2426816"/>
              <a:gd name="connsiteX7" fmla="*/ 2610382 w 3660297"/>
              <a:gd name="connsiteY7" fmla="*/ 1184606 h 2426816"/>
              <a:gd name="connsiteX8" fmla="*/ 3630660 w 3660297"/>
              <a:gd name="connsiteY8" fmla="*/ 1675494 h 2426816"/>
              <a:gd name="connsiteX9" fmla="*/ 3245649 w 3660297"/>
              <a:gd name="connsiteY9" fmla="*/ 2301136 h 2426816"/>
              <a:gd name="connsiteX10" fmla="*/ 1821110 w 3660297"/>
              <a:gd name="connsiteY10" fmla="*/ 2426264 h 2426816"/>
              <a:gd name="connsiteX11" fmla="*/ 1455350 w 3660297"/>
              <a:gd name="connsiteY11" fmla="*/ 2345882 h 2426816"/>
              <a:gd name="connsiteX0" fmla="*/ 1455350 w 3658950"/>
              <a:gd name="connsiteY0" fmla="*/ 2345882 h 2431610"/>
              <a:gd name="connsiteX1" fmla="*/ 916336 w 3658950"/>
              <a:gd name="connsiteY1" fmla="*/ 2320387 h 2431610"/>
              <a:gd name="connsiteX2" fmla="*/ 307281 w 3658950"/>
              <a:gd name="connsiteY2" fmla="*/ 1833399 h 2431610"/>
              <a:gd name="connsiteX3" fmla="*/ 71976 w 3658950"/>
              <a:gd name="connsiteY3" fmla="*/ 1346021 h 2431610"/>
              <a:gd name="connsiteX4" fmla="*/ 59687 w 3658950"/>
              <a:gd name="connsiteY4" fmla="*/ 164328 h 2431610"/>
              <a:gd name="connsiteX5" fmla="*/ 791207 w 3658950"/>
              <a:gd name="connsiteY5" fmla="*/ 77700 h 2431610"/>
              <a:gd name="connsiteX6" fmla="*/ 1926988 w 3658950"/>
              <a:gd name="connsiteY6" fmla="*/ 809220 h 2431610"/>
              <a:gd name="connsiteX7" fmla="*/ 2610382 w 3658950"/>
              <a:gd name="connsiteY7" fmla="*/ 1184606 h 2431610"/>
              <a:gd name="connsiteX8" fmla="*/ 3630660 w 3658950"/>
              <a:gd name="connsiteY8" fmla="*/ 1675494 h 2431610"/>
              <a:gd name="connsiteX9" fmla="*/ 3236912 w 3658950"/>
              <a:gd name="connsiteY9" fmla="*/ 2177374 h 2431610"/>
              <a:gd name="connsiteX10" fmla="*/ 1821110 w 3658950"/>
              <a:gd name="connsiteY10" fmla="*/ 2426264 h 2431610"/>
              <a:gd name="connsiteX11" fmla="*/ 1455350 w 3658950"/>
              <a:gd name="connsiteY11" fmla="*/ 2345882 h 2431610"/>
              <a:gd name="connsiteX0" fmla="*/ 1386393 w 3589993"/>
              <a:gd name="connsiteY0" fmla="*/ 2269856 h 2355585"/>
              <a:gd name="connsiteX1" fmla="*/ 847379 w 3589993"/>
              <a:gd name="connsiteY1" fmla="*/ 2244361 h 2355585"/>
              <a:gd name="connsiteX2" fmla="*/ 238324 w 3589993"/>
              <a:gd name="connsiteY2" fmla="*/ 1757373 h 2355585"/>
              <a:gd name="connsiteX3" fmla="*/ 3019 w 3589993"/>
              <a:gd name="connsiteY3" fmla="*/ 1269995 h 2355585"/>
              <a:gd name="connsiteX4" fmla="*/ 148007 w 3589993"/>
              <a:gd name="connsiteY4" fmla="*/ 954636 h 2355585"/>
              <a:gd name="connsiteX5" fmla="*/ 722250 w 3589993"/>
              <a:gd name="connsiteY5" fmla="*/ 1674 h 2355585"/>
              <a:gd name="connsiteX6" fmla="*/ 1858031 w 3589993"/>
              <a:gd name="connsiteY6" fmla="*/ 733194 h 2355585"/>
              <a:gd name="connsiteX7" fmla="*/ 2541425 w 3589993"/>
              <a:gd name="connsiteY7" fmla="*/ 1108580 h 2355585"/>
              <a:gd name="connsiteX8" fmla="*/ 3561703 w 3589993"/>
              <a:gd name="connsiteY8" fmla="*/ 1599468 h 2355585"/>
              <a:gd name="connsiteX9" fmla="*/ 3167955 w 3589993"/>
              <a:gd name="connsiteY9" fmla="*/ 2101348 h 2355585"/>
              <a:gd name="connsiteX10" fmla="*/ 1752153 w 3589993"/>
              <a:gd name="connsiteY10" fmla="*/ 2350238 h 2355585"/>
              <a:gd name="connsiteX11" fmla="*/ 1386393 w 3589993"/>
              <a:gd name="connsiteY11" fmla="*/ 2269856 h 2355585"/>
              <a:gd name="connsiteX0" fmla="*/ 1388240 w 3591840"/>
              <a:gd name="connsiteY0" fmla="*/ 1541340 h 1627069"/>
              <a:gd name="connsiteX1" fmla="*/ 849226 w 3591840"/>
              <a:gd name="connsiteY1" fmla="*/ 1515845 h 1627069"/>
              <a:gd name="connsiteX2" fmla="*/ 240171 w 3591840"/>
              <a:gd name="connsiteY2" fmla="*/ 1028857 h 1627069"/>
              <a:gd name="connsiteX3" fmla="*/ 4866 w 3591840"/>
              <a:gd name="connsiteY3" fmla="*/ 541479 h 1627069"/>
              <a:gd name="connsiteX4" fmla="*/ 149854 w 3591840"/>
              <a:gd name="connsiteY4" fmla="*/ 226120 h 1627069"/>
              <a:gd name="connsiteX5" fmla="*/ 890111 w 3591840"/>
              <a:gd name="connsiteY5" fmla="*/ 173246 h 1627069"/>
              <a:gd name="connsiteX6" fmla="*/ 1859878 w 3591840"/>
              <a:gd name="connsiteY6" fmla="*/ 4678 h 1627069"/>
              <a:gd name="connsiteX7" fmla="*/ 2543272 w 3591840"/>
              <a:gd name="connsiteY7" fmla="*/ 380064 h 1627069"/>
              <a:gd name="connsiteX8" fmla="*/ 3563550 w 3591840"/>
              <a:gd name="connsiteY8" fmla="*/ 870952 h 1627069"/>
              <a:gd name="connsiteX9" fmla="*/ 3169802 w 3591840"/>
              <a:gd name="connsiteY9" fmla="*/ 1372832 h 1627069"/>
              <a:gd name="connsiteX10" fmla="*/ 1754000 w 3591840"/>
              <a:gd name="connsiteY10" fmla="*/ 1621722 h 1627069"/>
              <a:gd name="connsiteX11" fmla="*/ 1388240 w 3591840"/>
              <a:gd name="connsiteY11" fmla="*/ 1541340 h 1627069"/>
              <a:gd name="connsiteX0" fmla="*/ 1388240 w 3591840"/>
              <a:gd name="connsiteY0" fmla="*/ 1394005 h 1479734"/>
              <a:gd name="connsiteX1" fmla="*/ 849226 w 3591840"/>
              <a:gd name="connsiteY1" fmla="*/ 1368510 h 1479734"/>
              <a:gd name="connsiteX2" fmla="*/ 240171 w 3591840"/>
              <a:gd name="connsiteY2" fmla="*/ 881522 h 1479734"/>
              <a:gd name="connsiteX3" fmla="*/ 4866 w 3591840"/>
              <a:gd name="connsiteY3" fmla="*/ 394144 h 1479734"/>
              <a:gd name="connsiteX4" fmla="*/ 149854 w 3591840"/>
              <a:gd name="connsiteY4" fmla="*/ 78785 h 1479734"/>
              <a:gd name="connsiteX5" fmla="*/ 890111 w 3591840"/>
              <a:gd name="connsiteY5" fmla="*/ 25911 h 1479734"/>
              <a:gd name="connsiteX6" fmla="*/ 1859878 w 3591840"/>
              <a:gd name="connsiteY6" fmla="*/ 14858 h 1479734"/>
              <a:gd name="connsiteX7" fmla="*/ 2543272 w 3591840"/>
              <a:gd name="connsiteY7" fmla="*/ 232729 h 1479734"/>
              <a:gd name="connsiteX8" fmla="*/ 3563550 w 3591840"/>
              <a:gd name="connsiteY8" fmla="*/ 723617 h 1479734"/>
              <a:gd name="connsiteX9" fmla="*/ 3169802 w 3591840"/>
              <a:gd name="connsiteY9" fmla="*/ 1225497 h 1479734"/>
              <a:gd name="connsiteX10" fmla="*/ 1754000 w 3591840"/>
              <a:gd name="connsiteY10" fmla="*/ 1474387 h 1479734"/>
              <a:gd name="connsiteX11" fmla="*/ 1388240 w 3591840"/>
              <a:gd name="connsiteY11" fmla="*/ 1394005 h 1479734"/>
              <a:gd name="connsiteX0" fmla="*/ 1388240 w 3591840"/>
              <a:gd name="connsiteY0" fmla="*/ 1394005 h 1423588"/>
              <a:gd name="connsiteX1" fmla="*/ 849226 w 3591840"/>
              <a:gd name="connsiteY1" fmla="*/ 1368510 h 1423588"/>
              <a:gd name="connsiteX2" fmla="*/ 240171 w 3591840"/>
              <a:gd name="connsiteY2" fmla="*/ 881522 h 1423588"/>
              <a:gd name="connsiteX3" fmla="*/ 4866 w 3591840"/>
              <a:gd name="connsiteY3" fmla="*/ 394144 h 1423588"/>
              <a:gd name="connsiteX4" fmla="*/ 149854 w 3591840"/>
              <a:gd name="connsiteY4" fmla="*/ 78785 h 1423588"/>
              <a:gd name="connsiteX5" fmla="*/ 890111 w 3591840"/>
              <a:gd name="connsiteY5" fmla="*/ 25911 h 1423588"/>
              <a:gd name="connsiteX6" fmla="*/ 1859878 w 3591840"/>
              <a:gd name="connsiteY6" fmla="*/ 14858 h 1423588"/>
              <a:gd name="connsiteX7" fmla="*/ 2543272 w 3591840"/>
              <a:gd name="connsiteY7" fmla="*/ 232729 h 1423588"/>
              <a:gd name="connsiteX8" fmla="*/ 3563550 w 3591840"/>
              <a:gd name="connsiteY8" fmla="*/ 723617 h 1423588"/>
              <a:gd name="connsiteX9" fmla="*/ 3169802 w 3591840"/>
              <a:gd name="connsiteY9" fmla="*/ 1225497 h 1423588"/>
              <a:gd name="connsiteX10" fmla="*/ 2269517 w 3591840"/>
              <a:gd name="connsiteY10" fmla="*/ 1204361 h 1423588"/>
              <a:gd name="connsiteX11" fmla="*/ 1388240 w 3591840"/>
              <a:gd name="connsiteY11" fmla="*/ 1394005 h 1423588"/>
              <a:gd name="connsiteX0" fmla="*/ 1388240 w 3568710"/>
              <a:gd name="connsiteY0" fmla="*/ 1734542 h 1764125"/>
              <a:gd name="connsiteX1" fmla="*/ 849226 w 3568710"/>
              <a:gd name="connsiteY1" fmla="*/ 1709047 h 1764125"/>
              <a:gd name="connsiteX2" fmla="*/ 240171 w 3568710"/>
              <a:gd name="connsiteY2" fmla="*/ 1222059 h 1764125"/>
              <a:gd name="connsiteX3" fmla="*/ 4866 w 3568710"/>
              <a:gd name="connsiteY3" fmla="*/ 734681 h 1764125"/>
              <a:gd name="connsiteX4" fmla="*/ 149854 w 3568710"/>
              <a:gd name="connsiteY4" fmla="*/ 419322 h 1764125"/>
              <a:gd name="connsiteX5" fmla="*/ 890111 w 3568710"/>
              <a:gd name="connsiteY5" fmla="*/ 366448 h 1764125"/>
              <a:gd name="connsiteX6" fmla="*/ 1859878 w 3568710"/>
              <a:gd name="connsiteY6" fmla="*/ 355395 h 1764125"/>
              <a:gd name="connsiteX7" fmla="*/ 2971414 w 3568710"/>
              <a:gd name="connsiteY7" fmla="*/ 21963 h 1764125"/>
              <a:gd name="connsiteX8" fmla="*/ 3563550 w 3568710"/>
              <a:gd name="connsiteY8" fmla="*/ 1064154 h 1764125"/>
              <a:gd name="connsiteX9" fmla="*/ 3169802 w 3568710"/>
              <a:gd name="connsiteY9" fmla="*/ 1566034 h 1764125"/>
              <a:gd name="connsiteX10" fmla="*/ 2269517 w 3568710"/>
              <a:gd name="connsiteY10" fmla="*/ 1544898 h 1764125"/>
              <a:gd name="connsiteX11" fmla="*/ 1388240 w 3568710"/>
              <a:gd name="connsiteY11" fmla="*/ 1734542 h 1764125"/>
              <a:gd name="connsiteX0" fmla="*/ 1388240 w 3568709"/>
              <a:gd name="connsiteY0" fmla="*/ 1769505 h 1799088"/>
              <a:gd name="connsiteX1" fmla="*/ 849226 w 3568709"/>
              <a:gd name="connsiteY1" fmla="*/ 1744010 h 1799088"/>
              <a:gd name="connsiteX2" fmla="*/ 240171 w 3568709"/>
              <a:gd name="connsiteY2" fmla="*/ 1257022 h 1799088"/>
              <a:gd name="connsiteX3" fmla="*/ 4866 w 3568709"/>
              <a:gd name="connsiteY3" fmla="*/ 769644 h 1799088"/>
              <a:gd name="connsiteX4" fmla="*/ 149854 w 3568709"/>
              <a:gd name="connsiteY4" fmla="*/ 454285 h 1799088"/>
              <a:gd name="connsiteX5" fmla="*/ 890111 w 3568709"/>
              <a:gd name="connsiteY5" fmla="*/ 401411 h 1799088"/>
              <a:gd name="connsiteX6" fmla="*/ 1859878 w 3568709"/>
              <a:gd name="connsiteY6" fmla="*/ 165337 h 1799088"/>
              <a:gd name="connsiteX7" fmla="*/ 2971414 w 3568709"/>
              <a:gd name="connsiteY7" fmla="*/ 56926 h 1799088"/>
              <a:gd name="connsiteX8" fmla="*/ 3563550 w 3568709"/>
              <a:gd name="connsiteY8" fmla="*/ 1099117 h 1799088"/>
              <a:gd name="connsiteX9" fmla="*/ 3169802 w 3568709"/>
              <a:gd name="connsiteY9" fmla="*/ 1600997 h 1799088"/>
              <a:gd name="connsiteX10" fmla="*/ 2269517 w 3568709"/>
              <a:gd name="connsiteY10" fmla="*/ 1579861 h 1799088"/>
              <a:gd name="connsiteX11" fmla="*/ 1388240 w 3568709"/>
              <a:gd name="connsiteY11" fmla="*/ 1769505 h 1799088"/>
              <a:gd name="connsiteX0" fmla="*/ 1387271 w 3567740"/>
              <a:gd name="connsiteY0" fmla="*/ 1769505 h 1799088"/>
              <a:gd name="connsiteX1" fmla="*/ 848257 w 3567740"/>
              <a:gd name="connsiteY1" fmla="*/ 1744010 h 1799088"/>
              <a:gd name="connsiteX2" fmla="*/ 239202 w 3567740"/>
              <a:gd name="connsiteY2" fmla="*/ 1257022 h 1799088"/>
              <a:gd name="connsiteX3" fmla="*/ 3897 w 3567740"/>
              <a:gd name="connsiteY3" fmla="*/ 769644 h 1799088"/>
              <a:gd name="connsiteX4" fmla="*/ 148885 w 3567740"/>
              <a:gd name="connsiteY4" fmla="*/ 454285 h 1799088"/>
              <a:gd name="connsiteX5" fmla="*/ 816849 w 3567740"/>
              <a:gd name="connsiteY5" fmla="*/ 241559 h 1799088"/>
              <a:gd name="connsiteX6" fmla="*/ 889142 w 3567740"/>
              <a:gd name="connsiteY6" fmla="*/ 401411 h 1799088"/>
              <a:gd name="connsiteX7" fmla="*/ 1858909 w 3567740"/>
              <a:gd name="connsiteY7" fmla="*/ 165337 h 1799088"/>
              <a:gd name="connsiteX8" fmla="*/ 2970445 w 3567740"/>
              <a:gd name="connsiteY8" fmla="*/ 56926 h 1799088"/>
              <a:gd name="connsiteX9" fmla="*/ 3562581 w 3567740"/>
              <a:gd name="connsiteY9" fmla="*/ 1099117 h 1799088"/>
              <a:gd name="connsiteX10" fmla="*/ 3168833 w 3567740"/>
              <a:gd name="connsiteY10" fmla="*/ 1600997 h 1799088"/>
              <a:gd name="connsiteX11" fmla="*/ 2268548 w 3567740"/>
              <a:gd name="connsiteY11" fmla="*/ 1579861 h 1799088"/>
              <a:gd name="connsiteX12" fmla="*/ 1387271 w 3567740"/>
              <a:gd name="connsiteY12" fmla="*/ 1769505 h 1799088"/>
              <a:gd name="connsiteX0" fmla="*/ 1387271 w 3567740"/>
              <a:gd name="connsiteY0" fmla="*/ 1765635 h 1795218"/>
              <a:gd name="connsiteX1" fmla="*/ 848257 w 3567740"/>
              <a:gd name="connsiteY1" fmla="*/ 1740140 h 1795218"/>
              <a:gd name="connsiteX2" fmla="*/ 239202 w 3567740"/>
              <a:gd name="connsiteY2" fmla="*/ 1253152 h 1795218"/>
              <a:gd name="connsiteX3" fmla="*/ 3897 w 3567740"/>
              <a:gd name="connsiteY3" fmla="*/ 765774 h 1795218"/>
              <a:gd name="connsiteX4" fmla="*/ 148885 w 3567740"/>
              <a:gd name="connsiteY4" fmla="*/ 450415 h 1795218"/>
              <a:gd name="connsiteX5" fmla="*/ 816849 w 3567740"/>
              <a:gd name="connsiteY5" fmla="*/ 237689 h 1795218"/>
              <a:gd name="connsiteX6" fmla="*/ 1858909 w 3567740"/>
              <a:gd name="connsiteY6" fmla="*/ 161467 h 1795218"/>
              <a:gd name="connsiteX7" fmla="*/ 2970445 w 3567740"/>
              <a:gd name="connsiteY7" fmla="*/ 53056 h 1795218"/>
              <a:gd name="connsiteX8" fmla="*/ 3562581 w 3567740"/>
              <a:gd name="connsiteY8" fmla="*/ 1095247 h 1795218"/>
              <a:gd name="connsiteX9" fmla="*/ 3168833 w 3567740"/>
              <a:gd name="connsiteY9" fmla="*/ 1597127 h 1795218"/>
              <a:gd name="connsiteX10" fmla="*/ 2268548 w 3567740"/>
              <a:gd name="connsiteY10" fmla="*/ 1575991 h 1795218"/>
              <a:gd name="connsiteX11" fmla="*/ 1387271 w 3567740"/>
              <a:gd name="connsiteY11" fmla="*/ 1765635 h 1795218"/>
              <a:gd name="connsiteX0" fmla="*/ 1535809 w 3567740"/>
              <a:gd name="connsiteY0" fmla="*/ 1675626 h 1763651"/>
              <a:gd name="connsiteX1" fmla="*/ 848257 w 3567740"/>
              <a:gd name="connsiteY1" fmla="*/ 1740140 h 1763651"/>
              <a:gd name="connsiteX2" fmla="*/ 239202 w 3567740"/>
              <a:gd name="connsiteY2" fmla="*/ 1253152 h 1763651"/>
              <a:gd name="connsiteX3" fmla="*/ 3897 w 3567740"/>
              <a:gd name="connsiteY3" fmla="*/ 765774 h 1763651"/>
              <a:gd name="connsiteX4" fmla="*/ 148885 w 3567740"/>
              <a:gd name="connsiteY4" fmla="*/ 450415 h 1763651"/>
              <a:gd name="connsiteX5" fmla="*/ 816849 w 3567740"/>
              <a:gd name="connsiteY5" fmla="*/ 237689 h 1763651"/>
              <a:gd name="connsiteX6" fmla="*/ 1858909 w 3567740"/>
              <a:gd name="connsiteY6" fmla="*/ 161467 h 1763651"/>
              <a:gd name="connsiteX7" fmla="*/ 2970445 w 3567740"/>
              <a:gd name="connsiteY7" fmla="*/ 53056 h 1763651"/>
              <a:gd name="connsiteX8" fmla="*/ 3562581 w 3567740"/>
              <a:gd name="connsiteY8" fmla="*/ 1095247 h 1763651"/>
              <a:gd name="connsiteX9" fmla="*/ 3168833 w 3567740"/>
              <a:gd name="connsiteY9" fmla="*/ 1597127 h 1763651"/>
              <a:gd name="connsiteX10" fmla="*/ 2268548 w 3567740"/>
              <a:gd name="connsiteY10" fmla="*/ 1575991 h 1763651"/>
              <a:gd name="connsiteX11" fmla="*/ 1535809 w 3567740"/>
              <a:gd name="connsiteY11" fmla="*/ 1675626 h 1763651"/>
              <a:gd name="connsiteX0" fmla="*/ 1535809 w 3567740"/>
              <a:gd name="connsiteY0" fmla="*/ 1675626 h 1701030"/>
              <a:gd name="connsiteX1" fmla="*/ 769619 w 3567740"/>
              <a:gd name="connsiteY1" fmla="*/ 1661383 h 1701030"/>
              <a:gd name="connsiteX2" fmla="*/ 239202 w 3567740"/>
              <a:gd name="connsiteY2" fmla="*/ 1253152 h 1701030"/>
              <a:gd name="connsiteX3" fmla="*/ 3897 w 3567740"/>
              <a:gd name="connsiteY3" fmla="*/ 765774 h 1701030"/>
              <a:gd name="connsiteX4" fmla="*/ 148885 w 3567740"/>
              <a:gd name="connsiteY4" fmla="*/ 450415 h 1701030"/>
              <a:gd name="connsiteX5" fmla="*/ 816849 w 3567740"/>
              <a:gd name="connsiteY5" fmla="*/ 237689 h 1701030"/>
              <a:gd name="connsiteX6" fmla="*/ 1858909 w 3567740"/>
              <a:gd name="connsiteY6" fmla="*/ 161467 h 1701030"/>
              <a:gd name="connsiteX7" fmla="*/ 2970445 w 3567740"/>
              <a:gd name="connsiteY7" fmla="*/ 53056 h 1701030"/>
              <a:gd name="connsiteX8" fmla="*/ 3562581 w 3567740"/>
              <a:gd name="connsiteY8" fmla="*/ 1095247 h 1701030"/>
              <a:gd name="connsiteX9" fmla="*/ 3168833 w 3567740"/>
              <a:gd name="connsiteY9" fmla="*/ 1597127 h 1701030"/>
              <a:gd name="connsiteX10" fmla="*/ 2268548 w 3567740"/>
              <a:gd name="connsiteY10" fmla="*/ 1575991 h 1701030"/>
              <a:gd name="connsiteX11" fmla="*/ 1535809 w 3567740"/>
              <a:gd name="connsiteY11" fmla="*/ 1675626 h 1701030"/>
              <a:gd name="connsiteX0" fmla="*/ 1535809 w 3567740"/>
              <a:gd name="connsiteY0" fmla="*/ 1675626 h 1708024"/>
              <a:gd name="connsiteX1" fmla="*/ 769619 w 3567740"/>
              <a:gd name="connsiteY1" fmla="*/ 1661383 h 1708024"/>
              <a:gd name="connsiteX2" fmla="*/ 239202 w 3567740"/>
              <a:gd name="connsiteY2" fmla="*/ 1253152 h 1708024"/>
              <a:gd name="connsiteX3" fmla="*/ 3897 w 3567740"/>
              <a:gd name="connsiteY3" fmla="*/ 765774 h 1708024"/>
              <a:gd name="connsiteX4" fmla="*/ 148885 w 3567740"/>
              <a:gd name="connsiteY4" fmla="*/ 450415 h 1708024"/>
              <a:gd name="connsiteX5" fmla="*/ 816849 w 3567740"/>
              <a:gd name="connsiteY5" fmla="*/ 237689 h 1708024"/>
              <a:gd name="connsiteX6" fmla="*/ 1858909 w 3567740"/>
              <a:gd name="connsiteY6" fmla="*/ 161467 h 1708024"/>
              <a:gd name="connsiteX7" fmla="*/ 2970445 w 3567740"/>
              <a:gd name="connsiteY7" fmla="*/ 53056 h 1708024"/>
              <a:gd name="connsiteX8" fmla="*/ 3562581 w 3567740"/>
              <a:gd name="connsiteY8" fmla="*/ 1095247 h 1708024"/>
              <a:gd name="connsiteX9" fmla="*/ 3168833 w 3567740"/>
              <a:gd name="connsiteY9" fmla="*/ 1597127 h 1708024"/>
              <a:gd name="connsiteX10" fmla="*/ 2294761 w 3567740"/>
              <a:gd name="connsiteY10" fmla="*/ 1452229 h 1708024"/>
              <a:gd name="connsiteX11" fmla="*/ 1535809 w 3567740"/>
              <a:gd name="connsiteY11" fmla="*/ 1675626 h 1708024"/>
              <a:gd name="connsiteX0" fmla="*/ 1535809 w 3585169"/>
              <a:gd name="connsiteY0" fmla="*/ 1675626 h 1708025"/>
              <a:gd name="connsiteX1" fmla="*/ 769619 w 3585169"/>
              <a:gd name="connsiteY1" fmla="*/ 1661383 h 1708025"/>
              <a:gd name="connsiteX2" fmla="*/ 239202 w 3585169"/>
              <a:gd name="connsiteY2" fmla="*/ 1253152 h 1708025"/>
              <a:gd name="connsiteX3" fmla="*/ 3897 w 3585169"/>
              <a:gd name="connsiteY3" fmla="*/ 765774 h 1708025"/>
              <a:gd name="connsiteX4" fmla="*/ 148885 w 3585169"/>
              <a:gd name="connsiteY4" fmla="*/ 450415 h 1708025"/>
              <a:gd name="connsiteX5" fmla="*/ 816849 w 3585169"/>
              <a:gd name="connsiteY5" fmla="*/ 237689 h 1708025"/>
              <a:gd name="connsiteX6" fmla="*/ 1858909 w 3585169"/>
              <a:gd name="connsiteY6" fmla="*/ 161467 h 1708025"/>
              <a:gd name="connsiteX7" fmla="*/ 2970445 w 3585169"/>
              <a:gd name="connsiteY7" fmla="*/ 53056 h 1708025"/>
              <a:gd name="connsiteX8" fmla="*/ 3562581 w 3585169"/>
              <a:gd name="connsiteY8" fmla="*/ 1095247 h 1708025"/>
              <a:gd name="connsiteX9" fmla="*/ 3291159 w 3585169"/>
              <a:gd name="connsiteY9" fmla="*/ 1552123 h 1708025"/>
              <a:gd name="connsiteX10" fmla="*/ 2294761 w 3585169"/>
              <a:gd name="connsiteY10" fmla="*/ 1452229 h 1708025"/>
              <a:gd name="connsiteX11" fmla="*/ 1535809 w 3585169"/>
              <a:gd name="connsiteY11" fmla="*/ 1675626 h 1708025"/>
              <a:gd name="connsiteX0" fmla="*/ 1535809 w 3490171"/>
              <a:gd name="connsiteY0" fmla="*/ 1656292 h 1688691"/>
              <a:gd name="connsiteX1" fmla="*/ 769619 w 3490171"/>
              <a:gd name="connsiteY1" fmla="*/ 1642049 h 1688691"/>
              <a:gd name="connsiteX2" fmla="*/ 239202 w 3490171"/>
              <a:gd name="connsiteY2" fmla="*/ 1233818 h 1688691"/>
              <a:gd name="connsiteX3" fmla="*/ 3897 w 3490171"/>
              <a:gd name="connsiteY3" fmla="*/ 746440 h 1688691"/>
              <a:gd name="connsiteX4" fmla="*/ 148885 w 3490171"/>
              <a:gd name="connsiteY4" fmla="*/ 431081 h 1688691"/>
              <a:gd name="connsiteX5" fmla="*/ 816849 w 3490171"/>
              <a:gd name="connsiteY5" fmla="*/ 218355 h 1688691"/>
              <a:gd name="connsiteX6" fmla="*/ 1858909 w 3490171"/>
              <a:gd name="connsiteY6" fmla="*/ 142133 h 1688691"/>
              <a:gd name="connsiteX7" fmla="*/ 2970445 w 3490171"/>
              <a:gd name="connsiteY7" fmla="*/ 33722 h 1688691"/>
              <a:gd name="connsiteX8" fmla="*/ 3422780 w 3490171"/>
              <a:gd name="connsiteY8" fmla="*/ 794636 h 1688691"/>
              <a:gd name="connsiteX9" fmla="*/ 3291159 w 3490171"/>
              <a:gd name="connsiteY9" fmla="*/ 1532789 h 1688691"/>
              <a:gd name="connsiteX10" fmla="*/ 2294761 w 3490171"/>
              <a:gd name="connsiteY10" fmla="*/ 1432895 h 1688691"/>
              <a:gd name="connsiteX11" fmla="*/ 1535809 w 3490171"/>
              <a:gd name="connsiteY11" fmla="*/ 1656292 h 1688691"/>
              <a:gd name="connsiteX0" fmla="*/ 1535809 w 3490171"/>
              <a:gd name="connsiteY0" fmla="*/ 1656292 h 1656292"/>
              <a:gd name="connsiteX1" fmla="*/ 239202 w 3490171"/>
              <a:gd name="connsiteY1" fmla="*/ 1233818 h 1656292"/>
              <a:gd name="connsiteX2" fmla="*/ 3897 w 3490171"/>
              <a:gd name="connsiteY2" fmla="*/ 746440 h 1656292"/>
              <a:gd name="connsiteX3" fmla="*/ 148885 w 3490171"/>
              <a:gd name="connsiteY3" fmla="*/ 431081 h 1656292"/>
              <a:gd name="connsiteX4" fmla="*/ 816849 w 3490171"/>
              <a:gd name="connsiteY4" fmla="*/ 218355 h 1656292"/>
              <a:gd name="connsiteX5" fmla="*/ 1858909 w 3490171"/>
              <a:gd name="connsiteY5" fmla="*/ 142133 h 1656292"/>
              <a:gd name="connsiteX6" fmla="*/ 2970445 w 3490171"/>
              <a:gd name="connsiteY6" fmla="*/ 33722 h 1656292"/>
              <a:gd name="connsiteX7" fmla="*/ 3422780 w 3490171"/>
              <a:gd name="connsiteY7" fmla="*/ 794636 h 1656292"/>
              <a:gd name="connsiteX8" fmla="*/ 3291159 w 3490171"/>
              <a:gd name="connsiteY8" fmla="*/ 1532789 h 1656292"/>
              <a:gd name="connsiteX9" fmla="*/ 2294761 w 3490171"/>
              <a:gd name="connsiteY9" fmla="*/ 1432895 h 1656292"/>
              <a:gd name="connsiteX10" fmla="*/ 1535809 w 3490171"/>
              <a:gd name="connsiteY10" fmla="*/ 1656292 h 1656292"/>
              <a:gd name="connsiteX0" fmla="*/ 1574171 w 3528533"/>
              <a:gd name="connsiteY0" fmla="*/ 1656292 h 2207918"/>
              <a:gd name="connsiteX1" fmla="*/ 835282 w 3528533"/>
              <a:gd name="connsiteY1" fmla="*/ 2181782 h 2207918"/>
              <a:gd name="connsiteX2" fmla="*/ 42259 w 3528533"/>
              <a:gd name="connsiteY2" fmla="*/ 746440 h 2207918"/>
              <a:gd name="connsiteX3" fmla="*/ 187247 w 3528533"/>
              <a:gd name="connsiteY3" fmla="*/ 431081 h 2207918"/>
              <a:gd name="connsiteX4" fmla="*/ 855211 w 3528533"/>
              <a:gd name="connsiteY4" fmla="*/ 218355 h 2207918"/>
              <a:gd name="connsiteX5" fmla="*/ 1897271 w 3528533"/>
              <a:gd name="connsiteY5" fmla="*/ 142133 h 2207918"/>
              <a:gd name="connsiteX6" fmla="*/ 3008807 w 3528533"/>
              <a:gd name="connsiteY6" fmla="*/ 33722 h 2207918"/>
              <a:gd name="connsiteX7" fmla="*/ 3461142 w 3528533"/>
              <a:gd name="connsiteY7" fmla="*/ 794636 h 2207918"/>
              <a:gd name="connsiteX8" fmla="*/ 3329521 w 3528533"/>
              <a:gd name="connsiteY8" fmla="*/ 1532789 h 2207918"/>
              <a:gd name="connsiteX9" fmla="*/ 2333123 w 3528533"/>
              <a:gd name="connsiteY9" fmla="*/ 1432895 h 2207918"/>
              <a:gd name="connsiteX10" fmla="*/ 1574171 w 3528533"/>
              <a:gd name="connsiteY10" fmla="*/ 1656292 h 2207918"/>
              <a:gd name="connsiteX0" fmla="*/ 1628141 w 3582503"/>
              <a:gd name="connsiteY0" fmla="*/ 1656292 h 1656292"/>
              <a:gd name="connsiteX1" fmla="*/ 96229 w 3582503"/>
              <a:gd name="connsiteY1" fmla="*/ 746440 h 1656292"/>
              <a:gd name="connsiteX2" fmla="*/ 241217 w 3582503"/>
              <a:gd name="connsiteY2" fmla="*/ 431081 h 1656292"/>
              <a:gd name="connsiteX3" fmla="*/ 909181 w 3582503"/>
              <a:gd name="connsiteY3" fmla="*/ 218355 h 1656292"/>
              <a:gd name="connsiteX4" fmla="*/ 1951241 w 3582503"/>
              <a:gd name="connsiteY4" fmla="*/ 142133 h 1656292"/>
              <a:gd name="connsiteX5" fmla="*/ 3062777 w 3582503"/>
              <a:gd name="connsiteY5" fmla="*/ 33722 h 1656292"/>
              <a:gd name="connsiteX6" fmla="*/ 3515112 w 3582503"/>
              <a:gd name="connsiteY6" fmla="*/ 794636 h 1656292"/>
              <a:gd name="connsiteX7" fmla="*/ 3383491 w 3582503"/>
              <a:gd name="connsiteY7" fmla="*/ 1532789 h 1656292"/>
              <a:gd name="connsiteX8" fmla="*/ 2387093 w 3582503"/>
              <a:gd name="connsiteY8" fmla="*/ 1432895 h 1656292"/>
              <a:gd name="connsiteX9" fmla="*/ 1628141 w 3582503"/>
              <a:gd name="connsiteY9" fmla="*/ 1656292 h 1656292"/>
              <a:gd name="connsiteX0" fmla="*/ 1389048 w 3343410"/>
              <a:gd name="connsiteY0" fmla="*/ 1656292 h 2473686"/>
              <a:gd name="connsiteX1" fmla="*/ 883337 w 3343410"/>
              <a:gd name="connsiteY1" fmla="*/ 2441284 h 2473686"/>
              <a:gd name="connsiteX2" fmla="*/ 2124 w 3343410"/>
              <a:gd name="connsiteY2" fmla="*/ 431081 h 2473686"/>
              <a:gd name="connsiteX3" fmla="*/ 670088 w 3343410"/>
              <a:gd name="connsiteY3" fmla="*/ 218355 h 2473686"/>
              <a:gd name="connsiteX4" fmla="*/ 1712148 w 3343410"/>
              <a:gd name="connsiteY4" fmla="*/ 142133 h 2473686"/>
              <a:gd name="connsiteX5" fmla="*/ 2823684 w 3343410"/>
              <a:gd name="connsiteY5" fmla="*/ 33722 h 2473686"/>
              <a:gd name="connsiteX6" fmla="*/ 3276019 w 3343410"/>
              <a:gd name="connsiteY6" fmla="*/ 794636 h 2473686"/>
              <a:gd name="connsiteX7" fmla="*/ 3144398 w 3343410"/>
              <a:gd name="connsiteY7" fmla="*/ 1532789 h 2473686"/>
              <a:gd name="connsiteX8" fmla="*/ 2148000 w 3343410"/>
              <a:gd name="connsiteY8" fmla="*/ 1432895 h 2473686"/>
              <a:gd name="connsiteX9" fmla="*/ 1389048 w 3343410"/>
              <a:gd name="connsiteY9" fmla="*/ 1656292 h 2473686"/>
              <a:gd name="connsiteX0" fmla="*/ 1812913 w 3343410"/>
              <a:gd name="connsiteY0" fmla="*/ 2087183 h 2527278"/>
              <a:gd name="connsiteX1" fmla="*/ 883337 w 3343410"/>
              <a:gd name="connsiteY1" fmla="*/ 2441284 h 2527278"/>
              <a:gd name="connsiteX2" fmla="*/ 2124 w 3343410"/>
              <a:gd name="connsiteY2" fmla="*/ 431081 h 2527278"/>
              <a:gd name="connsiteX3" fmla="*/ 670088 w 3343410"/>
              <a:gd name="connsiteY3" fmla="*/ 218355 h 2527278"/>
              <a:gd name="connsiteX4" fmla="*/ 1712148 w 3343410"/>
              <a:gd name="connsiteY4" fmla="*/ 142133 h 2527278"/>
              <a:gd name="connsiteX5" fmla="*/ 2823684 w 3343410"/>
              <a:gd name="connsiteY5" fmla="*/ 33722 h 2527278"/>
              <a:gd name="connsiteX6" fmla="*/ 3276019 w 3343410"/>
              <a:gd name="connsiteY6" fmla="*/ 794636 h 2527278"/>
              <a:gd name="connsiteX7" fmla="*/ 3144398 w 3343410"/>
              <a:gd name="connsiteY7" fmla="*/ 1532789 h 2527278"/>
              <a:gd name="connsiteX8" fmla="*/ 2148000 w 3343410"/>
              <a:gd name="connsiteY8" fmla="*/ 1432895 h 2527278"/>
              <a:gd name="connsiteX9" fmla="*/ 1812913 w 3343410"/>
              <a:gd name="connsiteY9" fmla="*/ 2087183 h 2527278"/>
              <a:gd name="connsiteX0" fmla="*/ 1812913 w 3343410"/>
              <a:gd name="connsiteY0" fmla="*/ 2087183 h 2513408"/>
              <a:gd name="connsiteX1" fmla="*/ 883337 w 3343410"/>
              <a:gd name="connsiteY1" fmla="*/ 2441284 h 2513408"/>
              <a:gd name="connsiteX2" fmla="*/ 2124 w 3343410"/>
              <a:gd name="connsiteY2" fmla="*/ 431081 h 2513408"/>
              <a:gd name="connsiteX3" fmla="*/ 670088 w 3343410"/>
              <a:gd name="connsiteY3" fmla="*/ 218355 h 2513408"/>
              <a:gd name="connsiteX4" fmla="*/ 1712148 w 3343410"/>
              <a:gd name="connsiteY4" fmla="*/ 142133 h 2513408"/>
              <a:gd name="connsiteX5" fmla="*/ 2823684 w 3343410"/>
              <a:gd name="connsiteY5" fmla="*/ 33722 h 2513408"/>
              <a:gd name="connsiteX6" fmla="*/ 3276019 w 3343410"/>
              <a:gd name="connsiteY6" fmla="*/ 794636 h 2513408"/>
              <a:gd name="connsiteX7" fmla="*/ 3144398 w 3343410"/>
              <a:gd name="connsiteY7" fmla="*/ 1532789 h 2513408"/>
              <a:gd name="connsiteX8" fmla="*/ 3051503 w 3343410"/>
              <a:gd name="connsiteY8" fmla="*/ 2280317 h 2513408"/>
              <a:gd name="connsiteX9" fmla="*/ 1812913 w 3343410"/>
              <a:gd name="connsiteY9" fmla="*/ 2087183 h 2513408"/>
              <a:gd name="connsiteX0" fmla="*/ 1812913 w 4249543"/>
              <a:gd name="connsiteY0" fmla="*/ 2087183 h 2513408"/>
              <a:gd name="connsiteX1" fmla="*/ 883337 w 4249543"/>
              <a:gd name="connsiteY1" fmla="*/ 2441284 h 2513408"/>
              <a:gd name="connsiteX2" fmla="*/ 2124 w 4249543"/>
              <a:gd name="connsiteY2" fmla="*/ 431081 h 2513408"/>
              <a:gd name="connsiteX3" fmla="*/ 670088 w 4249543"/>
              <a:gd name="connsiteY3" fmla="*/ 218355 h 2513408"/>
              <a:gd name="connsiteX4" fmla="*/ 1712148 w 4249543"/>
              <a:gd name="connsiteY4" fmla="*/ 142133 h 2513408"/>
              <a:gd name="connsiteX5" fmla="*/ 2823684 w 4249543"/>
              <a:gd name="connsiteY5" fmla="*/ 33722 h 2513408"/>
              <a:gd name="connsiteX6" fmla="*/ 3276019 w 4249543"/>
              <a:gd name="connsiteY6" fmla="*/ 794636 h 2513408"/>
              <a:gd name="connsiteX7" fmla="*/ 4192908 w 4249543"/>
              <a:gd name="connsiteY7" fmla="*/ 1906229 h 2513408"/>
              <a:gd name="connsiteX8" fmla="*/ 3051503 w 4249543"/>
              <a:gd name="connsiteY8" fmla="*/ 2280317 h 2513408"/>
              <a:gd name="connsiteX9" fmla="*/ 1812913 w 4249543"/>
              <a:gd name="connsiteY9" fmla="*/ 2087183 h 2513408"/>
              <a:gd name="connsiteX0" fmla="*/ 1812913 w 3291254"/>
              <a:gd name="connsiteY0" fmla="*/ 2087183 h 2513408"/>
              <a:gd name="connsiteX1" fmla="*/ 883337 w 3291254"/>
              <a:gd name="connsiteY1" fmla="*/ 2441284 h 2513408"/>
              <a:gd name="connsiteX2" fmla="*/ 2124 w 3291254"/>
              <a:gd name="connsiteY2" fmla="*/ 431081 h 2513408"/>
              <a:gd name="connsiteX3" fmla="*/ 670088 w 3291254"/>
              <a:gd name="connsiteY3" fmla="*/ 218355 h 2513408"/>
              <a:gd name="connsiteX4" fmla="*/ 1712148 w 3291254"/>
              <a:gd name="connsiteY4" fmla="*/ 142133 h 2513408"/>
              <a:gd name="connsiteX5" fmla="*/ 2823684 w 3291254"/>
              <a:gd name="connsiteY5" fmla="*/ 33722 h 2513408"/>
              <a:gd name="connsiteX6" fmla="*/ 3276019 w 3291254"/>
              <a:gd name="connsiteY6" fmla="*/ 794636 h 2513408"/>
              <a:gd name="connsiteX7" fmla="*/ 3051503 w 3291254"/>
              <a:gd name="connsiteY7" fmla="*/ 2280317 h 2513408"/>
              <a:gd name="connsiteX8" fmla="*/ 1812913 w 3291254"/>
              <a:gd name="connsiteY8" fmla="*/ 2087183 h 2513408"/>
              <a:gd name="connsiteX0" fmla="*/ 1812913 w 3372061"/>
              <a:gd name="connsiteY0" fmla="*/ 1980537 h 2406762"/>
              <a:gd name="connsiteX1" fmla="*/ 883337 w 3372061"/>
              <a:gd name="connsiteY1" fmla="*/ 2334638 h 2406762"/>
              <a:gd name="connsiteX2" fmla="*/ 2124 w 3372061"/>
              <a:gd name="connsiteY2" fmla="*/ 324435 h 2406762"/>
              <a:gd name="connsiteX3" fmla="*/ 670088 w 3372061"/>
              <a:gd name="connsiteY3" fmla="*/ 111709 h 2406762"/>
              <a:gd name="connsiteX4" fmla="*/ 1712148 w 3372061"/>
              <a:gd name="connsiteY4" fmla="*/ 35487 h 2406762"/>
              <a:gd name="connsiteX5" fmla="*/ 3276019 w 3372061"/>
              <a:gd name="connsiteY5" fmla="*/ 687990 h 2406762"/>
              <a:gd name="connsiteX6" fmla="*/ 3051503 w 3372061"/>
              <a:gd name="connsiteY6" fmla="*/ 2173671 h 2406762"/>
              <a:gd name="connsiteX7" fmla="*/ 1812913 w 3372061"/>
              <a:gd name="connsiteY7" fmla="*/ 1980537 h 2406762"/>
              <a:gd name="connsiteX0" fmla="*/ 1815546 w 3451572"/>
              <a:gd name="connsiteY0" fmla="*/ 1927198 h 2353423"/>
              <a:gd name="connsiteX1" fmla="*/ 885970 w 3451572"/>
              <a:gd name="connsiteY1" fmla="*/ 2281299 h 2353423"/>
              <a:gd name="connsiteX2" fmla="*/ 4757 w 3451572"/>
              <a:gd name="connsiteY2" fmla="*/ 271096 h 2353423"/>
              <a:gd name="connsiteX3" fmla="*/ 672721 w 3451572"/>
              <a:gd name="connsiteY3" fmla="*/ 58370 h 2353423"/>
              <a:gd name="connsiteX4" fmla="*/ 3278652 w 3451572"/>
              <a:gd name="connsiteY4" fmla="*/ 634651 h 2353423"/>
              <a:gd name="connsiteX5" fmla="*/ 3054136 w 3451572"/>
              <a:gd name="connsiteY5" fmla="*/ 2120332 h 2353423"/>
              <a:gd name="connsiteX6" fmla="*/ 1815546 w 3451572"/>
              <a:gd name="connsiteY6" fmla="*/ 1927198 h 2353423"/>
              <a:gd name="connsiteX0" fmla="*/ 1811382 w 3421869"/>
              <a:gd name="connsiteY0" fmla="*/ 1868593 h 2294818"/>
              <a:gd name="connsiteX1" fmla="*/ 881806 w 3421869"/>
              <a:gd name="connsiteY1" fmla="*/ 2222694 h 2294818"/>
              <a:gd name="connsiteX2" fmla="*/ 593 w 3421869"/>
              <a:gd name="connsiteY2" fmla="*/ 212491 h 2294818"/>
              <a:gd name="connsiteX3" fmla="*/ 1014342 w 3421869"/>
              <a:gd name="connsiteY3" fmla="*/ 100307 h 2294818"/>
              <a:gd name="connsiteX4" fmla="*/ 3274488 w 3421869"/>
              <a:gd name="connsiteY4" fmla="*/ 576046 h 2294818"/>
              <a:gd name="connsiteX5" fmla="*/ 3049972 w 3421869"/>
              <a:gd name="connsiteY5" fmla="*/ 2061727 h 2294818"/>
              <a:gd name="connsiteX6" fmla="*/ 1811382 w 3421869"/>
              <a:gd name="connsiteY6" fmla="*/ 1868593 h 2294818"/>
              <a:gd name="connsiteX0" fmla="*/ 1833106 w 3382754"/>
              <a:gd name="connsiteY0" fmla="*/ 2088927 h 2515152"/>
              <a:gd name="connsiteX1" fmla="*/ 903530 w 3382754"/>
              <a:gd name="connsiteY1" fmla="*/ 2443028 h 2515152"/>
              <a:gd name="connsiteX2" fmla="*/ 22317 w 3382754"/>
              <a:gd name="connsiteY2" fmla="*/ 432825 h 2515152"/>
              <a:gd name="connsiteX3" fmla="*/ 1861489 w 3382754"/>
              <a:gd name="connsiteY3" fmla="*/ 19016 h 2515152"/>
              <a:gd name="connsiteX4" fmla="*/ 3296212 w 3382754"/>
              <a:gd name="connsiteY4" fmla="*/ 796380 h 2515152"/>
              <a:gd name="connsiteX5" fmla="*/ 3071696 w 3382754"/>
              <a:gd name="connsiteY5" fmla="*/ 2282061 h 2515152"/>
              <a:gd name="connsiteX6" fmla="*/ 1833106 w 3382754"/>
              <a:gd name="connsiteY6" fmla="*/ 2088927 h 2515152"/>
              <a:gd name="connsiteX0" fmla="*/ 1876800 w 3426448"/>
              <a:gd name="connsiteY0" fmla="*/ 2077119 h 2497206"/>
              <a:gd name="connsiteX1" fmla="*/ 947224 w 3426448"/>
              <a:gd name="connsiteY1" fmla="*/ 2431220 h 2497206"/>
              <a:gd name="connsiteX2" fmla="*/ 21394 w 3426448"/>
              <a:gd name="connsiteY2" fmla="*/ 521560 h 2497206"/>
              <a:gd name="connsiteX3" fmla="*/ 1905183 w 3426448"/>
              <a:gd name="connsiteY3" fmla="*/ 7208 h 2497206"/>
              <a:gd name="connsiteX4" fmla="*/ 3339906 w 3426448"/>
              <a:gd name="connsiteY4" fmla="*/ 784572 h 2497206"/>
              <a:gd name="connsiteX5" fmla="*/ 3115390 w 3426448"/>
              <a:gd name="connsiteY5" fmla="*/ 2270253 h 2497206"/>
              <a:gd name="connsiteX6" fmla="*/ 1876800 w 3426448"/>
              <a:gd name="connsiteY6" fmla="*/ 2077119 h 2497206"/>
              <a:gd name="connsiteX0" fmla="*/ 1876800 w 3914385"/>
              <a:gd name="connsiteY0" fmla="*/ 2096711 h 2516798"/>
              <a:gd name="connsiteX1" fmla="*/ 947224 w 3914385"/>
              <a:gd name="connsiteY1" fmla="*/ 2450812 h 2516798"/>
              <a:gd name="connsiteX2" fmla="*/ 21394 w 3914385"/>
              <a:gd name="connsiteY2" fmla="*/ 541152 h 2516798"/>
              <a:gd name="connsiteX3" fmla="*/ 1905183 w 3914385"/>
              <a:gd name="connsiteY3" fmla="*/ 26800 h 2516798"/>
              <a:gd name="connsiteX4" fmla="*/ 3875315 w 3914385"/>
              <a:gd name="connsiteY4" fmla="*/ 1177605 h 2516798"/>
              <a:gd name="connsiteX5" fmla="*/ 3115390 w 3914385"/>
              <a:gd name="connsiteY5" fmla="*/ 2289845 h 2516798"/>
              <a:gd name="connsiteX6" fmla="*/ 1876800 w 3914385"/>
              <a:gd name="connsiteY6" fmla="*/ 2096711 h 2516798"/>
              <a:gd name="connsiteX0" fmla="*/ 1876800 w 3818587"/>
              <a:gd name="connsiteY0" fmla="*/ 2083975 h 2504062"/>
              <a:gd name="connsiteX1" fmla="*/ 947224 w 3818587"/>
              <a:gd name="connsiteY1" fmla="*/ 2438076 h 2504062"/>
              <a:gd name="connsiteX2" fmla="*/ 21394 w 3818587"/>
              <a:gd name="connsiteY2" fmla="*/ 528416 h 2504062"/>
              <a:gd name="connsiteX3" fmla="*/ 1905183 w 3818587"/>
              <a:gd name="connsiteY3" fmla="*/ 14064 h 2504062"/>
              <a:gd name="connsiteX4" fmla="*/ 3774925 w 3818587"/>
              <a:gd name="connsiteY4" fmla="*/ 935059 h 2504062"/>
              <a:gd name="connsiteX5" fmla="*/ 3115390 w 3818587"/>
              <a:gd name="connsiteY5" fmla="*/ 2277109 h 2504062"/>
              <a:gd name="connsiteX6" fmla="*/ 1876800 w 3818587"/>
              <a:gd name="connsiteY6" fmla="*/ 2083975 h 2504062"/>
              <a:gd name="connsiteX0" fmla="*/ 1876800 w 3916854"/>
              <a:gd name="connsiteY0" fmla="*/ 2083974 h 2613413"/>
              <a:gd name="connsiteX1" fmla="*/ 947224 w 3916854"/>
              <a:gd name="connsiteY1" fmla="*/ 2438075 h 2613413"/>
              <a:gd name="connsiteX2" fmla="*/ 21394 w 3916854"/>
              <a:gd name="connsiteY2" fmla="*/ 528415 h 2613413"/>
              <a:gd name="connsiteX3" fmla="*/ 1905183 w 3916854"/>
              <a:gd name="connsiteY3" fmla="*/ 14063 h 2613413"/>
              <a:gd name="connsiteX4" fmla="*/ 3774925 w 3916854"/>
              <a:gd name="connsiteY4" fmla="*/ 935058 h 2613413"/>
              <a:gd name="connsiteX5" fmla="*/ 3572720 w 3916854"/>
              <a:gd name="connsiteY5" fmla="*/ 2578732 h 2613413"/>
              <a:gd name="connsiteX6" fmla="*/ 1876800 w 3916854"/>
              <a:gd name="connsiteY6" fmla="*/ 2083974 h 2613413"/>
              <a:gd name="connsiteX0" fmla="*/ 1966381 w 3913609"/>
              <a:gd name="connsiteY0" fmla="*/ 2974486 h 2978289"/>
              <a:gd name="connsiteX1" fmla="*/ 947569 w 3913609"/>
              <a:gd name="connsiteY1" fmla="*/ 2438075 h 2978289"/>
              <a:gd name="connsiteX2" fmla="*/ 21739 w 3913609"/>
              <a:gd name="connsiteY2" fmla="*/ 528415 h 2978289"/>
              <a:gd name="connsiteX3" fmla="*/ 1905528 w 3913609"/>
              <a:gd name="connsiteY3" fmla="*/ 14063 h 2978289"/>
              <a:gd name="connsiteX4" fmla="*/ 3775270 w 3913609"/>
              <a:gd name="connsiteY4" fmla="*/ 935058 h 2978289"/>
              <a:gd name="connsiteX5" fmla="*/ 3573065 w 3913609"/>
              <a:gd name="connsiteY5" fmla="*/ 2578732 h 2978289"/>
              <a:gd name="connsiteX6" fmla="*/ 1966381 w 3913609"/>
              <a:gd name="connsiteY6" fmla="*/ 2974486 h 2978289"/>
              <a:gd name="connsiteX0" fmla="*/ 1854410 w 3917684"/>
              <a:gd name="connsiteY0" fmla="*/ 3060664 h 3063016"/>
              <a:gd name="connsiteX1" fmla="*/ 947140 w 3917684"/>
              <a:gd name="connsiteY1" fmla="*/ 2438075 h 3063016"/>
              <a:gd name="connsiteX2" fmla="*/ 21310 w 3917684"/>
              <a:gd name="connsiteY2" fmla="*/ 528415 h 3063016"/>
              <a:gd name="connsiteX3" fmla="*/ 1905099 w 3917684"/>
              <a:gd name="connsiteY3" fmla="*/ 14063 h 3063016"/>
              <a:gd name="connsiteX4" fmla="*/ 3774841 w 3917684"/>
              <a:gd name="connsiteY4" fmla="*/ 935058 h 3063016"/>
              <a:gd name="connsiteX5" fmla="*/ 3572636 w 3917684"/>
              <a:gd name="connsiteY5" fmla="*/ 2578732 h 3063016"/>
              <a:gd name="connsiteX6" fmla="*/ 1854410 w 3917684"/>
              <a:gd name="connsiteY6" fmla="*/ 3060664 h 3063016"/>
              <a:gd name="connsiteX0" fmla="*/ 3581694 w 3969385"/>
              <a:gd name="connsiteY0" fmla="*/ 2578732 h 2736203"/>
              <a:gd name="connsiteX1" fmla="*/ 956198 w 3969385"/>
              <a:gd name="connsiteY1" fmla="*/ 2438075 h 2736203"/>
              <a:gd name="connsiteX2" fmla="*/ 30368 w 3969385"/>
              <a:gd name="connsiteY2" fmla="*/ 528415 h 2736203"/>
              <a:gd name="connsiteX3" fmla="*/ 1914157 w 3969385"/>
              <a:gd name="connsiteY3" fmla="*/ 14063 h 2736203"/>
              <a:gd name="connsiteX4" fmla="*/ 3783899 w 3969385"/>
              <a:gd name="connsiteY4" fmla="*/ 935058 h 2736203"/>
              <a:gd name="connsiteX5" fmla="*/ 3581694 w 3969385"/>
              <a:gd name="connsiteY5" fmla="*/ 2578732 h 2736203"/>
              <a:gd name="connsiteX0" fmla="*/ 3577705 w 3963067"/>
              <a:gd name="connsiteY0" fmla="*/ 2577030 h 2656840"/>
              <a:gd name="connsiteX1" fmla="*/ 996825 w 3963067"/>
              <a:gd name="connsiteY1" fmla="*/ 2206564 h 2656840"/>
              <a:gd name="connsiteX2" fmla="*/ 26379 w 3963067"/>
              <a:gd name="connsiteY2" fmla="*/ 526713 h 2656840"/>
              <a:gd name="connsiteX3" fmla="*/ 1910168 w 3963067"/>
              <a:gd name="connsiteY3" fmla="*/ 12361 h 2656840"/>
              <a:gd name="connsiteX4" fmla="*/ 3779910 w 3963067"/>
              <a:gd name="connsiteY4" fmla="*/ 933356 h 2656840"/>
              <a:gd name="connsiteX5" fmla="*/ 3577705 w 3963067"/>
              <a:gd name="connsiteY5" fmla="*/ 2577030 h 2656840"/>
              <a:gd name="connsiteX0" fmla="*/ 3584027 w 3969389"/>
              <a:gd name="connsiteY0" fmla="*/ 2594626 h 2674437"/>
              <a:gd name="connsiteX1" fmla="*/ 1003147 w 3969389"/>
              <a:gd name="connsiteY1" fmla="*/ 2224160 h 2674437"/>
              <a:gd name="connsiteX2" fmla="*/ 32701 w 3969389"/>
              <a:gd name="connsiteY2" fmla="*/ 544309 h 2674437"/>
              <a:gd name="connsiteX3" fmla="*/ 1916490 w 3969389"/>
              <a:gd name="connsiteY3" fmla="*/ 29957 h 2674437"/>
              <a:gd name="connsiteX4" fmla="*/ 3786232 w 3969389"/>
              <a:gd name="connsiteY4" fmla="*/ 950952 h 2674437"/>
              <a:gd name="connsiteX5" fmla="*/ 3584027 w 3969389"/>
              <a:gd name="connsiteY5" fmla="*/ 2594626 h 2674437"/>
              <a:gd name="connsiteX0" fmla="*/ 3685347 w 4206134"/>
              <a:gd name="connsiteY0" fmla="*/ 2124424 h 2204235"/>
              <a:gd name="connsiteX1" fmla="*/ 1104467 w 4206134"/>
              <a:gd name="connsiteY1" fmla="*/ 1753958 h 2204235"/>
              <a:gd name="connsiteX2" fmla="*/ 134021 w 4206134"/>
              <a:gd name="connsiteY2" fmla="*/ 74107 h 2204235"/>
              <a:gd name="connsiteX3" fmla="*/ 3887552 w 4206134"/>
              <a:gd name="connsiteY3" fmla="*/ 480750 h 2204235"/>
              <a:gd name="connsiteX4" fmla="*/ 3685347 w 4206134"/>
              <a:gd name="connsiteY4" fmla="*/ 2124424 h 2204235"/>
              <a:gd name="connsiteX0" fmla="*/ 3644842 w 4162378"/>
              <a:gd name="connsiteY0" fmla="*/ 2400513 h 2488442"/>
              <a:gd name="connsiteX1" fmla="*/ 1063962 w 4162378"/>
              <a:gd name="connsiteY1" fmla="*/ 2030047 h 2488442"/>
              <a:gd name="connsiteX2" fmla="*/ 138133 w 4162378"/>
              <a:gd name="connsiteY2" fmla="*/ 48572 h 2488442"/>
              <a:gd name="connsiteX3" fmla="*/ 3847047 w 4162378"/>
              <a:gd name="connsiteY3" fmla="*/ 756839 h 2488442"/>
              <a:gd name="connsiteX4" fmla="*/ 3644842 w 4162378"/>
              <a:gd name="connsiteY4" fmla="*/ 2400513 h 2488442"/>
              <a:gd name="connsiteX0" fmla="*/ 3653611 w 4171147"/>
              <a:gd name="connsiteY0" fmla="*/ 2622239 h 2710168"/>
              <a:gd name="connsiteX1" fmla="*/ 1072731 w 4171147"/>
              <a:gd name="connsiteY1" fmla="*/ 2251773 h 2710168"/>
              <a:gd name="connsiteX2" fmla="*/ 146902 w 4171147"/>
              <a:gd name="connsiteY2" fmla="*/ 270298 h 2710168"/>
              <a:gd name="connsiteX3" fmla="*/ 3855816 w 4171147"/>
              <a:gd name="connsiteY3" fmla="*/ 978565 h 2710168"/>
              <a:gd name="connsiteX4" fmla="*/ 3653611 w 4171147"/>
              <a:gd name="connsiteY4" fmla="*/ 2622239 h 2710168"/>
              <a:gd name="connsiteX0" fmla="*/ 3693988 w 4214774"/>
              <a:gd name="connsiteY0" fmla="*/ 2426917 h 2508561"/>
              <a:gd name="connsiteX1" fmla="*/ 1113108 w 4214774"/>
              <a:gd name="connsiteY1" fmla="*/ 2056451 h 2508561"/>
              <a:gd name="connsiteX2" fmla="*/ 142662 w 4214774"/>
              <a:gd name="connsiteY2" fmla="*/ 304784 h 2508561"/>
              <a:gd name="connsiteX3" fmla="*/ 3896193 w 4214774"/>
              <a:gd name="connsiteY3" fmla="*/ 783243 h 2508561"/>
              <a:gd name="connsiteX4" fmla="*/ 3693988 w 4214774"/>
              <a:gd name="connsiteY4" fmla="*/ 2426917 h 2508561"/>
              <a:gd name="connsiteX0" fmla="*/ 3683915 w 4188827"/>
              <a:gd name="connsiteY0" fmla="*/ 2300796 h 2408305"/>
              <a:gd name="connsiteX1" fmla="*/ 1103035 w 4188827"/>
              <a:gd name="connsiteY1" fmla="*/ 1930330 h 2408305"/>
              <a:gd name="connsiteX2" fmla="*/ 132589 w 4188827"/>
              <a:gd name="connsiteY2" fmla="*/ 178663 h 2408305"/>
              <a:gd name="connsiteX3" fmla="*/ 3863811 w 4188827"/>
              <a:gd name="connsiteY3" fmla="*/ 298043 h 2408305"/>
              <a:gd name="connsiteX4" fmla="*/ 3683915 w 4188827"/>
              <a:gd name="connsiteY4" fmla="*/ 2300796 h 2408305"/>
              <a:gd name="connsiteX0" fmla="*/ 3695249 w 4193640"/>
              <a:gd name="connsiteY0" fmla="*/ 2058956 h 2217803"/>
              <a:gd name="connsiteX1" fmla="*/ 1103215 w 4193640"/>
              <a:gd name="connsiteY1" fmla="*/ 1918299 h 2217803"/>
              <a:gd name="connsiteX2" fmla="*/ 132769 w 4193640"/>
              <a:gd name="connsiteY2" fmla="*/ 166632 h 2217803"/>
              <a:gd name="connsiteX3" fmla="*/ 3863991 w 4193640"/>
              <a:gd name="connsiteY3" fmla="*/ 286012 h 2217803"/>
              <a:gd name="connsiteX4" fmla="*/ 3695249 w 4193640"/>
              <a:gd name="connsiteY4" fmla="*/ 2058956 h 2217803"/>
              <a:gd name="connsiteX0" fmla="*/ 3731619 w 4239113"/>
              <a:gd name="connsiteY0" fmla="*/ 2060991 h 2232494"/>
              <a:gd name="connsiteX1" fmla="*/ 949961 w 4239113"/>
              <a:gd name="connsiteY1" fmla="*/ 1949060 h 2232494"/>
              <a:gd name="connsiteX2" fmla="*/ 169139 w 4239113"/>
              <a:gd name="connsiteY2" fmla="*/ 168667 h 2232494"/>
              <a:gd name="connsiteX3" fmla="*/ 3900361 w 4239113"/>
              <a:gd name="connsiteY3" fmla="*/ 288047 h 2232494"/>
              <a:gd name="connsiteX4" fmla="*/ 3731619 w 4239113"/>
              <a:gd name="connsiteY4" fmla="*/ 2060991 h 2232494"/>
              <a:gd name="connsiteX0" fmla="*/ 3690237 w 4197731"/>
              <a:gd name="connsiteY0" fmla="*/ 2179321 h 2350824"/>
              <a:gd name="connsiteX1" fmla="*/ 908579 w 4197731"/>
              <a:gd name="connsiteY1" fmla="*/ 2067390 h 2350824"/>
              <a:gd name="connsiteX2" fmla="*/ 127757 w 4197731"/>
              <a:gd name="connsiteY2" fmla="*/ 286997 h 2350824"/>
              <a:gd name="connsiteX3" fmla="*/ 3858979 w 4197731"/>
              <a:gd name="connsiteY3" fmla="*/ 406377 h 2350824"/>
              <a:gd name="connsiteX4" fmla="*/ 3690237 w 4197731"/>
              <a:gd name="connsiteY4" fmla="*/ 2179321 h 2350824"/>
              <a:gd name="connsiteX0" fmla="*/ 3667743 w 4175237"/>
              <a:gd name="connsiteY0" fmla="*/ 2236133 h 2407636"/>
              <a:gd name="connsiteX1" fmla="*/ 886085 w 4175237"/>
              <a:gd name="connsiteY1" fmla="*/ 2124202 h 2407636"/>
              <a:gd name="connsiteX2" fmla="*/ 105263 w 4175237"/>
              <a:gd name="connsiteY2" fmla="*/ 343809 h 2407636"/>
              <a:gd name="connsiteX3" fmla="*/ 3836485 w 4175237"/>
              <a:gd name="connsiteY3" fmla="*/ 463189 h 2407636"/>
              <a:gd name="connsiteX4" fmla="*/ 3667743 w 4175237"/>
              <a:gd name="connsiteY4" fmla="*/ 2236133 h 2407636"/>
              <a:gd name="connsiteX0" fmla="*/ 3588450 w 4089547"/>
              <a:gd name="connsiteY0" fmla="*/ 2246695 h 2418940"/>
              <a:gd name="connsiteX1" fmla="*/ 806792 w 4089547"/>
              <a:gd name="connsiteY1" fmla="*/ 2134764 h 2418940"/>
              <a:gd name="connsiteX2" fmla="*/ 115204 w 4089547"/>
              <a:gd name="connsiteY2" fmla="*/ 340009 h 2418940"/>
              <a:gd name="connsiteX3" fmla="*/ 3757192 w 4089547"/>
              <a:gd name="connsiteY3" fmla="*/ 473751 h 2418940"/>
              <a:gd name="connsiteX4" fmla="*/ 3588450 w 4089547"/>
              <a:gd name="connsiteY4" fmla="*/ 2246695 h 2418940"/>
              <a:gd name="connsiteX0" fmla="*/ 3625806 w 4126903"/>
              <a:gd name="connsiteY0" fmla="*/ 2272059 h 2444304"/>
              <a:gd name="connsiteX1" fmla="*/ 844148 w 4126903"/>
              <a:gd name="connsiteY1" fmla="*/ 2160128 h 2444304"/>
              <a:gd name="connsiteX2" fmla="*/ 152560 w 4126903"/>
              <a:gd name="connsiteY2" fmla="*/ 365373 h 2444304"/>
              <a:gd name="connsiteX3" fmla="*/ 3794548 w 4126903"/>
              <a:gd name="connsiteY3" fmla="*/ 499115 h 2444304"/>
              <a:gd name="connsiteX4" fmla="*/ 3625806 w 4126903"/>
              <a:gd name="connsiteY4" fmla="*/ 2272059 h 2444304"/>
              <a:gd name="connsiteX0" fmla="*/ 3625806 w 4201676"/>
              <a:gd name="connsiteY0" fmla="*/ 2272059 h 2314180"/>
              <a:gd name="connsiteX1" fmla="*/ 844148 w 4201676"/>
              <a:gd name="connsiteY1" fmla="*/ 2160128 h 2314180"/>
              <a:gd name="connsiteX2" fmla="*/ 152560 w 4201676"/>
              <a:gd name="connsiteY2" fmla="*/ 365373 h 2314180"/>
              <a:gd name="connsiteX3" fmla="*/ 3794548 w 4201676"/>
              <a:gd name="connsiteY3" fmla="*/ 499115 h 2314180"/>
              <a:gd name="connsiteX4" fmla="*/ 3625806 w 4201676"/>
              <a:gd name="connsiteY4" fmla="*/ 2272059 h 2314180"/>
              <a:gd name="connsiteX0" fmla="*/ 3625806 w 4203691"/>
              <a:gd name="connsiteY0" fmla="*/ 2272059 h 2332322"/>
              <a:gd name="connsiteX1" fmla="*/ 844148 w 4203691"/>
              <a:gd name="connsiteY1" fmla="*/ 2160128 h 2332322"/>
              <a:gd name="connsiteX2" fmla="*/ 152560 w 4203691"/>
              <a:gd name="connsiteY2" fmla="*/ 365373 h 2332322"/>
              <a:gd name="connsiteX3" fmla="*/ 3794548 w 4203691"/>
              <a:gd name="connsiteY3" fmla="*/ 499115 h 2332322"/>
              <a:gd name="connsiteX4" fmla="*/ 3625806 w 4203691"/>
              <a:gd name="connsiteY4" fmla="*/ 2272059 h 2332322"/>
              <a:gd name="connsiteX0" fmla="*/ 3625806 w 4207741"/>
              <a:gd name="connsiteY0" fmla="*/ 2272059 h 2358077"/>
              <a:gd name="connsiteX1" fmla="*/ 844148 w 4207741"/>
              <a:gd name="connsiteY1" fmla="*/ 2160128 h 2358077"/>
              <a:gd name="connsiteX2" fmla="*/ 152560 w 4207741"/>
              <a:gd name="connsiteY2" fmla="*/ 365373 h 2358077"/>
              <a:gd name="connsiteX3" fmla="*/ 3794548 w 4207741"/>
              <a:gd name="connsiteY3" fmla="*/ 499115 h 2358077"/>
              <a:gd name="connsiteX4" fmla="*/ 3625806 w 4207741"/>
              <a:gd name="connsiteY4" fmla="*/ 2272059 h 2358077"/>
              <a:gd name="connsiteX0" fmla="*/ 3524475 w 4156670"/>
              <a:gd name="connsiteY0" fmla="*/ 2301205 h 2374786"/>
              <a:gd name="connsiteX1" fmla="*/ 841843 w 4156670"/>
              <a:gd name="connsiteY1" fmla="*/ 2161309 h 2374786"/>
              <a:gd name="connsiteX2" fmla="*/ 150255 w 4156670"/>
              <a:gd name="connsiteY2" fmla="*/ 366554 h 2374786"/>
              <a:gd name="connsiteX3" fmla="*/ 3792243 w 4156670"/>
              <a:gd name="connsiteY3" fmla="*/ 500296 h 2374786"/>
              <a:gd name="connsiteX4" fmla="*/ 3524475 w 4156670"/>
              <a:gd name="connsiteY4" fmla="*/ 2301205 h 2374786"/>
              <a:gd name="connsiteX0" fmla="*/ 3464892 w 4128905"/>
              <a:gd name="connsiteY0" fmla="*/ 2301205 h 2374786"/>
              <a:gd name="connsiteX1" fmla="*/ 840511 w 4128905"/>
              <a:gd name="connsiteY1" fmla="*/ 2161309 h 2374786"/>
              <a:gd name="connsiteX2" fmla="*/ 148923 w 4128905"/>
              <a:gd name="connsiteY2" fmla="*/ 366554 h 2374786"/>
              <a:gd name="connsiteX3" fmla="*/ 3790911 w 4128905"/>
              <a:gd name="connsiteY3" fmla="*/ 500296 h 2374786"/>
              <a:gd name="connsiteX4" fmla="*/ 3464892 w 4128905"/>
              <a:gd name="connsiteY4" fmla="*/ 2301205 h 2374786"/>
              <a:gd name="connsiteX0" fmla="*/ 3435108 w 4115652"/>
              <a:gd name="connsiteY0" fmla="*/ 2293918 h 2370488"/>
              <a:gd name="connsiteX1" fmla="*/ 839852 w 4115652"/>
              <a:gd name="connsiteY1" fmla="*/ 2161014 h 2370488"/>
              <a:gd name="connsiteX2" fmla="*/ 148264 w 4115652"/>
              <a:gd name="connsiteY2" fmla="*/ 366259 h 2370488"/>
              <a:gd name="connsiteX3" fmla="*/ 3790252 w 4115652"/>
              <a:gd name="connsiteY3" fmla="*/ 500001 h 2370488"/>
              <a:gd name="connsiteX4" fmla="*/ 3435108 w 4115652"/>
              <a:gd name="connsiteY4" fmla="*/ 2293918 h 2370488"/>
              <a:gd name="connsiteX0" fmla="*/ 2876987 w 3935229"/>
              <a:gd name="connsiteY0" fmla="*/ 1875810 h 2220255"/>
              <a:gd name="connsiteX1" fmla="*/ 828295 w 3935229"/>
              <a:gd name="connsiteY1" fmla="*/ 2144538 h 2220255"/>
              <a:gd name="connsiteX2" fmla="*/ 136707 w 3935229"/>
              <a:gd name="connsiteY2" fmla="*/ 349783 h 2220255"/>
              <a:gd name="connsiteX3" fmla="*/ 3778695 w 3935229"/>
              <a:gd name="connsiteY3" fmla="*/ 483525 h 2220255"/>
              <a:gd name="connsiteX4" fmla="*/ 2876987 w 3935229"/>
              <a:gd name="connsiteY4" fmla="*/ 1875810 h 2220255"/>
              <a:gd name="connsiteX0" fmla="*/ 2876987 w 4046083"/>
              <a:gd name="connsiteY0" fmla="*/ 1875809 h 2182028"/>
              <a:gd name="connsiteX1" fmla="*/ 828295 w 4046083"/>
              <a:gd name="connsiteY1" fmla="*/ 2144537 h 2182028"/>
              <a:gd name="connsiteX2" fmla="*/ 136707 w 4046083"/>
              <a:gd name="connsiteY2" fmla="*/ 349782 h 2182028"/>
              <a:gd name="connsiteX3" fmla="*/ 3778695 w 4046083"/>
              <a:gd name="connsiteY3" fmla="*/ 483524 h 2182028"/>
              <a:gd name="connsiteX4" fmla="*/ 2876987 w 4046083"/>
              <a:gd name="connsiteY4" fmla="*/ 1875809 h 2182028"/>
              <a:gd name="connsiteX0" fmla="*/ 3138775 w 4159643"/>
              <a:gd name="connsiteY0" fmla="*/ 1889731 h 2183521"/>
              <a:gd name="connsiteX1" fmla="*/ 833533 w 4159643"/>
              <a:gd name="connsiteY1" fmla="*/ 2145070 h 2183521"/>
              <a:gd name="connsiteX2" fmla="*/ 141945 w 4159643"/>
              <a:gd name="connsiteY2" fmla="*/ 350315 h 2183521"/>
              <a:gd name="connsiteX3" fmla="*/ 3783933 w 4159643"/>
              <a:gd name="connsiteY3" fmla="*/ 484057 h 2183521"/>
              <a:gd name="connsiteX4" fmla="*/ 3138775 w 4159643"/>
              <a:gd name="connsiteY4" fmla="*/ 1889731 h 2183521"/>
              <a:gd name="connsiteX0" fmla="*/ 3161554 w 4170747"/>
              <a:gd name="connsiteY0" fmla="*/ 1959352 h 2191331"/>
              <a:gd name="connsiteX1" fmla="*/ 834003 w 4170747"/>
              <a:gd name="connsiteY1" fmla="*/ 2147752 h 2191331"/>
              <a:gd name="connsiteX2" fmla="*/ 142415 w 4170747"/>
              <a:gd name="connsiteY2" fmla="*/ 352997 h 2191331"/>
              <a:gd name="connsiteX3" fmla="*/ 3784403 w 4170747"/>
              <a:gd name="connsiteY3" fmla="*/ 486739 h 2191331"/>
              <a:gd name="connsiteX4" fmla="*/ 3161554 w 4170747"/>
              <a:gd name="connsiteY4" fmla="*/ 1959352 h 2191331"/>
              <a:gd name="connsiteX0" fmla="*/ 3124893 w 3923762"/>
              <a:gd name="connsiteY0" fmla="*/ 1959352 h 2193783"/>
              <a:gd name="connsiteX1" fmla="*/ 1143128 w 3923762"/>
              <a:gd name="connsiteY1" fmla="*/ 2027263 h 2193783"/>
              <a:gd name="connsiteX2" fmla="*/ 105754 w 3923762"/>
              <a:gd name="connsiteY2" fmla="*/ 352997 h 2193783"/>
              <a:gd name="connsiteX3" fmla="*/ 3747742 w 3923762"/>
              <a:gd name="connsiteY3" fmla="*/ 486739 h 2193783"/>
              <a:gd name="connsiteX4" fmla="*/ 3124893 w 3923762"/>
              <a:gd name="connsiteY4" fmla="*/ 1959352 h 2193783"/>
              <a:gd name="connsiteX0" fmla="*/ 3134581 w 3936058"/>
              <a:gd name="connsiteY0" fmla="*/ 1959352 h 2193783"/>
              <a:gd name="connsiteX1" fmla="*/ 1041272 w 3936058"/>
              <a:gd name="connsiteY1" fmla="*/ 2027264 h 2193783"/>
              <a:gd name="connsiteX2" fmla="*/ 115442 w 3936058"/>
              <a:gd name="connsiteY2" fmla="*/ 352997 h 2193783"/>
              <a:gd name="connsiteX3" fmla="*/ 3757430 w 3936058"/>
              <a:gd name="connsiteY3" fmla="*/ 486739 h 2193783"/>
              <a:gd name="connsiteX4" fmla="*/ 3134581 w 3936058"/>
              <a:gd name="connsiteY4" fmla="*/ 1959352 h 2193783"/>
              <a:gd name="connsiteX0" fmla="*/ 3143984 w 3945460"/>
              <a:gd name="connsiteY0" fmla="*/ 1959352 h 2068592"/>
              <a:gd name="connsiteX1" fmla="*/ 1050675 w 3945460"/>
              <a:gd name="connsiteY1" fmla="*/ 2027264 h 2068592"/>
              <a:gd name="connsiteX2" fmla="*/ 124845 w 3945460"/>
              <a:gd name="connsiteY2" fmla="*/ 352997 h 2068592"/>
              <a:gd name="connsiteX3" fmla="*/ 3766833 w 3945460"/>
              <a:gd name="connsiteY3" fmla="*/ 486739 h 2068592"/>
              <a:gd name="connsiteX4" fmla="*/ 3143984 w 3945460"/>
              <a:gd name="connsiteY4" fmla="*/ 1959352 h 2068592"/>
              <a:gd name="connsiteX0" fmla="*/ 3083435 w 3880985"/>
              <a:gd name="connsiteY0" fmla="*/ 1890132 h 2118049"/>
              <a:gd name="connsiteX1" fmla="*/ 990126 w 3880985"/>
              <a:gd name="connsiteY1" fmla="*/ 1958044 h 2118049"/>
              <a:gd name="connsiteX2" fmla="*/ 120068 w 3880985"/>
              <a:gd name="connsiteY2" fmla="*/ 377490 h 2118049"/>
              <a:gd name="connsiteX3" fmla="*/ 3706284 w 3880985"/>
              <a:gd name="connsiteY3" fmla="*/ 417519 h 2118049"/>
              <a:gd name="connsiteX4" fmla="*/ 3083435 w 3880985"/>
              <a:gd name="connsiteY4" fmla="*/ 1890132 h 2118049"/>
              <a:gd name="connsiteX0" fmla="*/ 3083435 w 3880985"/>
              <a:gd name="connsiteY0" fmla="*/ 1833464 h 2055830"/>
              <a:gd name="connsiteX1" fmla="*/ 990126 w 3880985"/>
              <a:gd name="connsiteY1" fmla="*/ 1901376 h 2055830"/>
              <a:gd name="connsiteX2" fmla="*/ 120068 w 3880985"/>
              <a:gd name="connsiteY2" fmla="*/ 401148 h 2055830"/>
              <a:gd name="connsiteX3" fmla="*/ 3706284 w 3880985"/>
              <a:gd name="connsiteY3" fmla="*/ 360851 h 2055830"/>
              <a:gd name="connsiteX4" fmla="*/ 3083435 w 3880985"/>
              <a:gd name="connsiteY4" fmla="*/ 1833464 h 2055830"/>
              <a:gd name="connsiteX0" fmla="*/ 3083435 w 3880985"/>
              <a:gd name="connsiteY0" fmla="*/ 1839221 h 2061587"/>
              <a:gd name="connsiteX1" fmla="*/ 990126 w 3880985"/>
              <a:gd name="connsiteY1" fmla="*/ 1907133 h 2061587"/>
              <a:gd name="connsiteX2" fmla="*/ 120068 w 3880985"/>
              <a:gd name="connsiteY2" fmla="*/ 406905 h 2061587"/>
              <a:gd name="connsiteX3" fmla="*/ 3706284 w 3880985"/>
              <a:gd name="connsiteY3" fmla="*/ 366608 h 2061587"/>
              <a:gd name="connsiteX4" fmla="*/ 3083435 w 3880985"/>
              <a:gd name="connsiteY4" fmla="*/ 1839221 h 2061587"/>
              <a:gd name="connsiteX0" fmla="*/ 3071892 w 3869442"/>
              <a:gd name="connsiteY0" fmla="*/ 1839221 h 1961982"/>
              <a:gd name="connsiteX1" fmla="*/ 978583 w 3869442"/>
              <a:gd name="connsiteY1" fmla="*/ 1907133 h 1961982"/>
              <a:gd name="connsiteX2" fmla="*/ 108525 w 3869442"/>
              <a:gd name="connsiteY2" fmla="*/ 406905 h 1961982"/>
              <a:gd name="connsiteX3" fmla="*/ 3694741 w 3869442"/>
              <a:gd name="connsiteY3" fmla="*/ 366608 h 1961982"/>
              <a:gd name="connsiteX4" fmla="*/ 3071892 w 3869442"/>
              <a:gd name="connsiteY4" fmla="*/ 1839221 h 1961982"/>
              <a:gd name="connsiteX0" fmla="*/ 3050525 w 3840979"/>
              <a:gd name="connsiteY0" fmla="*/ 1839221 h 2013444"/>
              <a:gd name="connsiteX1" fmla="*/ 1269538 w 3840979"/>
              <a:gd name="connsiteY1" fmla="*/ 1960684 h 2013444"/>
              <a:gd name="connsiteX2" fmla="*/ 87158 w 3840979"/>
              <a:gd name="connsiteY2" fmla="*/ 406905 h 2013444"/>
              <a:gd name="connsiteX3" fmla="*/ 3673374 w 3840979"/>
              <a:gd name="connsiteY3" fmla="*/ 366608 h 2013444"/>
              <a:gd name="connsiteX4" fmla="*/ 3050525 w 3840979"/>
              <a:gd name="connsiteY4" fmla="*/ 1839221 h 2013444"/>
              <a:gd name="connsiteX0" fmla="*/ 3066110 w 3856564"/>
              <a:gd name="connsiteY0" fmla="*/ 1839221 h 1986899"/>
              <a:gd name="connsiteX1" fmla="*/ 1285123 w 3856564"/>
              <a:gd name="connsiteY1" fmla="*/ 1960684 h 1986899"/>
              <a:gd name="connsiteX2" fmla="*/ 102743 w 3856564"/>
              <a:gd name="connsiteY2" fmla="*/ 406905 h 1986899"/>
              <a:gd name="connsiteX3" fmla="*/ 3688959 w 3856564"/>
              <a:gd name="connsiteY3" fmla="*/ 366608 h 1986899"/>
              <a:gd name="connsiteX4" fmla="*/ 3066110 w 3856564"/>
              <a:gd name="connsiteY4" fmla="*/ 1839221 h 1986899"/>
              <a:gd name="connsiteX0" fmla="*/ 3067811 w 3858755"/>
              <a:gd name="connsiteY0" fmla="*/ 1839221 h 1934566"/>
              <a:gd name="connsiteX1" fmla="*/ 1264516 w 3858755"/>
              <a:gd name="connsiteY1" fmla="*/ 1907134 h 1934566"/>
              <a:gd name="connsiteX2" fmla="*/ 104444 w 3858755"/>
              <a:gd name="connsiteY2" fmla="*/ 406905 h 1934566"/>
              <a:gd name="connsiteX3" fmla="*/ 3690660 w 3858755"/>
              <a:gd name="connsiteY3" fmla="*/ 366608 h 1934566"/>
              <a:gd name="connsiteX4" fmla="*/ 3067811 w 3858755"/>
              <a:gd name="connsiteY4" fmla="*/ 1839221 h 1934566"/>
              <a:gd name="connsiteX0" fmla="*/ 3067811 w 3961725"/>
              <a:gd name="connsiteY0" fmla="*/ 1839221 h 1934566"/>
              <a:gd name="connsiteX1" fmla="*/ 1264516 w 3961725"/>
              <a:gd name="connsiteY1" fmla="*/ 1907134 h 1934566"/>
              <a:gd name="connsiteX2" fmla="*/ 104444 w 3961725"/>
              <a:gd name="connsiteY2" fmla="*/ 406905 h 1934566"/>
              <a:gd name="connsiteX3" fmla="*/ 3690660 w 3961725"/>
              <a:gd name="connsiteY3" fmla="*/ 366608 h 1934566"/>
              <a:gd name="connsiteX4" fmla="*/ 3067811 w 3961725"/>
              <a:gd name="connsiteY4" fmla="*/ 1839221 h 1934566"/>
              <a:gd name="connsiteX0" fmla="*/ 3067811 w 3937744"/>
              <a:gd name="connsiteY0" fmla="*/ 1839221 h 1946915"/>
              <a:gd name="connsiteX1" fmla="*/ 1264516 w 3937744"/>
              <a:gd name="connsiteY1" fmla="*/ 1907134 h 1946915"/>
              <a:gd name="connsiteX2" fmla="*/ 104444 w 3937744"/>
              <a:gd name="connsiteY2" fmla="*/ 406905 h 1946915"/>
              <a:gd name="connsiteX3" fmla="*/ 3690660 w 3937744"/>
              <a:gd name="connsiteY3" fmla="*/ 366608 h 1946915"/>
              <a:gd name="connsiteX4" fmla="*/ 3067811 w 3937744"/>
              <a:gd name="connsiteY4" fmla="*/ 1839221 h 1946915"/>
              <a:gd name="connsiteX0" fmla="*/ 3067811 w 3878265"/>
              <a:gd name="connsiteY0" fmla="*/ 1925537 h 2047176"/>
              <a:gd name="connsiteX1" fmla="*/ 1264516 w 3878265"/>
              <a:gd name="connsiteY1" fmla="*/ 1993450 h 2047176"/>
              <a:gd name="connsiteX2" fmla="*/ 104444 w 3878265"/>
              <a:gd name="connsiteY2" fmla="*/ 493221 h 2047176"/>
              <a:gd name="connsiteX3" fmla="*/ 3690660 w 3878265"/>
              <a:gd name="connsiteY3" fmla="*/ 452924 h 2047176"/>
              <a:gd name="connsiteX4" fmla="*/ 3067811 w 3878265"/>
              <a:gd name="connsiteY4" fmla="*/ 1925537 h 2047176"/>
              <a:gd name="connsiteX0" fmla="*/ 3067811 w 3952614"/>
              <a:gd name="connsiteY0" fmla="*/ 1916240 h 2036339"/>
              <a:gd name="connsiteX1" fmla="*/ 1264516 w 3952614"/>
              <a:gd name="connsiteY1" fmla="*/ 1984153 h 2036339"/>
              <a:gd name="connsiteX2" fmla="*/ 104444 w 3952614"/>
              <a:gd name="connsiteY2" fmla="*/ 483924 h 2036339"/>
              <a:gd name="connsiteX3" fmla="*/ 3690660 w 3952614"/>
              <a:gd name="connsiteY3" fmla="*/ 443627 h 2036339"/>
              <a:gd name="connsiteX4" fmla="*/ 3067811 w 3952614"/>
              <a:gd name="connsiteY4" fmla="*/ 1916240 h 2036339"/>
              <a:gd name="connsiteX0" fmla="*/ 3067811 w 3952614"/>
              <a:gd name="connsiteY0" fmla="*/ 1916240 h 2036339"/>
              <a:gd name="connsiteX1" fmla="*/ 1264516 w 3952614"/>
              <a:gd name="connsiteY1" fmla="*/ 1984153 h 2036339"/>
              <a:gd name="connsiteX2" fmla="*/ 104444 w 3952614"/>
              <a:gd name="connsiteY2" fmla="*/ 483924 h 2036339"/>
              <a:gd name="connsiteX3" fmla="*/ 3690660 w 3952614"/>
              <a:gd name="connsiteY3" fmla="*/ 443627 h 2036339"/>
              <a:gd name="connsiteX4" fmla="*/ 3067811 w 3952614"/>
              <a:gd name="connsiteY4" fmla="*/ 1916240 h 2036339"/>
              <a:gd name="connsiteX0" fmla="*/ 3067811 w 3962528"/>
              <a:gd name="connsiteY0" fmla="*/ 1934962 h 2058180"/>
              <a:gd name="connsiteX1" fmla="*/ 1264516 w 3962528"/>
              <a:gd name="connsiteY1" fmla="*/ 2002875 h 2058180"/>
              <a:gd name="connsiteX2" fmla="*/ 104444 w 3962528"/>
              <a:gd name="connsiteY2" fmla="*/ 502646 h 2058180"/>
              <a:gd name="connsiteX3" fmla="*/ 3690660 w 3962528"/>
              <a:gd name="connsiteY3" fmla="*/ 462349 h 2058180"/>
              <a:gd name="connsiteX4" fmla="*/ 3067811 w 3962528"/>
              <a:gd name="connsiteY4" fmla="*/ 1934962 h 2058180"/>
              <a:gd name="connsiteX0" fmla="*/ 3100043 w 3994760"/>
              <a:gd name="connsiteY0" fmla="*/ 1934963 h 2058181"/>
              <a:gd name="connsiteX1" fmla="*/ 1296748 w 3994760"/>
              <a:gd name="connsiteY1" fmla="*/ 2002876 h 2058181"/>
              <a:gd name="connsiteX2" fmla="*/ 136676 w 3994760"/>
              <a:gd name="connsiteY2" fmla="*/ 502647 h 2058181"/>
              <a:gd name="connsiteX3" fmla="*/ 3722892 w 3994760"/>
              <a:gd name="connsiteY3" fmla="*/ 462350 h 2058181"/>
              <a:gd name="connsiteX4" fmla="*/ 3100043 w 3994760"/>
              <a:gd name="connsiteY4" fmla="*/ 1934963 h 2058181"/>
              <a:gd name="connsiteX0" fmla="*/ 3133588 w 4028305"/>
              <a:gd name="connsiteY0" fmla="*/ 1966913 h 2090131"/>
              <a:gd name="connsiteX1" fmla="*/ 1330293 w 4028305"/>
              <a:gd name="connsiteY1" fmla="*/ 2034826 h 2090131"/>
              <a:gd name="connsiteX2" fmla="*/ 170221 w 4028305"/>
              <a:gd name="connsiteY2" fmla="*/ 534597 h 2090131"/>
              <a:gd name="connsiteX3" fmla="*/ 3756437 w 4028305"/>
              <a:gd name="connsiteY3" fmla="*/ 494300 h 2090131"/>
              <a:gd name="connsiteX4" fmla="*/ 3133588 w 4028305"/>
              <a:gd name="connsiteY4" fmla="*/ 1966913 h 2090131"/>
              <a:gd name="connsiteX0" fmla="*/ 3133588 w 4028305"/>
              <a:gd name="connsiteY0" fmla="*/ 1983116 h 2106334"/>
              <a:gd name="connsiteX1" fmla="*/ 1330293 w 4028305"/>
              <a:gd name="connsiteY1" fmla="*/ 2051029 h 2106334"/>
              <a:gd name="connsiteX2" fmla="*/ 170221 w 4028305"/>
              <a:gd name="connsiteY2" fmla="*/ 550800 h 2106334"/>
              <a:gd name="connsiteX3" fmla="*/ 3756437 w 4028305"/>
              <a:gd name="connsiteY3" fmla="*/ 510503 h 2106334"/>
              <a:gd name="connsiteX4" fmla="*/ 3133588 w 4028305"/>
              <a:gd name="connsiteY4" fmla="*/ 1983116 h 2106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8305" h="2106334">
                <a:moveTo>
                  <a:pt x="3133588" y="1983116"/>
                </a:moveTo>
                <a:cubicBezTo>
                  <a:pt x="2283056" y="1423222"/>
                  <a:pt x="1946887" y="1847952"/>
                  <a:pt x="1330293" y="2051029"/>
                </a:cubicBezTo>
                <a:cubicBezTo>
                  <a:pt x="713699" y="2254106"/>
                  <a:pt x="-433056" y="1421129"/>
                  <a:pt x="170221" y="550800"/>
                </a:cubicBezTo>
                <a:cubicBezTo>
                  <a:pt x="773498" y="-319529"/>
                  <a:pt x="3206771" y="-22745"/>
                  <a:pt x="3756437" y="510503"/>
                </a:cubicBezTo>
                <a:cubicBezTo>
                  <a:pt x="4306103" y="1043751"/>
                  <a:pt x="3984120" y="2543010"/>
                  <a:pt x="3133588" y="1983116"/>
                </a:cubicBezTo>
                <a:close/>
              </a:path>
            </a:pathLst>
          </a:custGeom>
          <a:noFill/>
          <a:ln w="19050">
            <a:solidFill>
              <a:schemeClr val="bg1">
                <a:lumMod val="65000"/>
              </a:schemeClr>
            </a:solidFill>
            <a:prstDash val="sysDot"/>
          </a:ln>
          <a:effectLst/>
          <a:ex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defRPr/>
            </a:pPr>
            <a:endParaRPr lang="en-US" altLang="zh-CN" sz="1400" kern="0" dirty="0" smtClean="0">
              <a:solidFill>
                <a:srgbClr val="99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椭圆 57"/>
          <p:cNvSpPr>
            <a:spLocks noChangeAspect="1"/>
          </p:cNvSpPr>
          <p:nvPr/>
        </p:nvSpPr>
        <p:spPr bwMode="gray">
          <a:xfrm>
            <a:off x="541159" y="1474838"/>
            <a:ext cx="287773" cy="287773"/>
          </a:xfrm>
          <a:prstGeom prst="ellipse">
            <a:avLst/>
          </a:prstGeom>
          <a:solidFill>
            <a:srgbClr val="56C4D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椭圆 61"/>
          <p:cNvSpPr>
            <a:spLocks noChangeAspect="1"/>
          </p:cNvSpPr>
          <p:nvPr/>
        </p:nvSpPr>
        <p:spPr bwMode="gray">
          <a:xfrm>
            <a:off x="541159" y="1179313"/>
            <a:ext cx="287773" cy="287773"/>
          </a:xfrm>
          <a:prstGeom prst="ellipse">
            <a:avLst/>
          </a:prstGeom>
          <a:solidFill>
            <a:srgbClr val="FDD351">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TextBox 33"/>
          <p:cNvSpPr txBox="1"/>
          <p:nvPr/>
        </p:nvSpPr>
        <p:spPr bwMode="gray">
          <a:xfrm>
            <a:off x="888677" y="1179643"/>
            <a:ext cx="1035244" cy="276999"/>
          </a:xfrm>
          <a:prstGeom prst="rect">
            <a:avLst/>
          </a:prstGeom>
          <a:noFill/>
        </p:spPr>
        <p:txBody>
          <a:bodyPr wrap="square" rtlCol="0">
            <a:spAutoFit/>
          </a:bodyPr>
          <a:lstStyle/>
          <a:p>
            <a:pPr fontAlgn="ct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VLAN 100</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 name="TextBox 33"/>
          <p:cNvSpPr txBox="1"/>
          <p:nvPr/>
        </p:nvSpPr>
        <p:spPr bwMode="gray">
          <a:xfrm>
            <a:off x="894450" y="1490669"/>
            <a:ext cx="1035244" cy="276999"/>
          </a:xfrm>
          <a:prstGeom prst="rect">
            <a:avLst/>
          </a:prstGeom>
          <a:noFill/>
        </p:spPr>
        <p:txBody>
          <a:bodyPr wrap="square" rtlCol="0">
            <a:spAutoFit/>
          </a:bodyPr>
          <a:lstStyle/>
          <a:p>
            <a:pPr fontAlgn="ct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VLAN 200</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7" name="TextBox 33"/>
          <p:cNvSpPr txBox="1"/>
          <p:nvPr/>
        </p:nvSpPr>
        <p:spPr bwMode="gray">
          <a:xfrm>
            <a:off x="956127" y="1950442"/>
            <a:ext cx="1563728" cy="1015663"/>
          </a:xfrm>
          <a:prstGeom prst="rect">
            <a:avLst/>
          </a:prstGeom>
          <a:noFill/>
        </p:spPr>
        <p:txBody>
          <a:bodyPr wrap="square" rtlCol="0">
            <a:spAutoFit/>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Roaming neighbors of the </a:t>
            </a: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AP through which the STA goes online for the first time</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TextBox 46"/>
          <p:cNvSpPr txBox="1"/>
          <p:nvPr/>
        </p:nvSpPr>
        <p:spPr bwMode="gray">
          <a:xfrm>
            <a:off x="1923795" y="4461268"/>
            <a:ext cx="1845287" cy="646331"/>
          </a:xfrm>
          <a:prstGeom prst="rect">
            <a:avLst/>
          </a:prstGeom>
          <a:noFill/>
        </p:spPr>
        <p:txBody>
          <a:bodyPr wrap="square" rtlCol="0">
            <a:spAutoFit/>
          </a:bodyPr>
          <a:lstStyle/>
          <a:p>
            <a:pPr algn="ctr" fontAlgn="ctr"/>
            <a:r>
              <a:rPr lang="en-US" altLang="zh-CN" sz="12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AP through which the STA goes online for the first time</a:t>
            </a:r>
            <a:endParaRPr lang="en-US" altLang="zh-CN"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0" name="TextBox 46"/>
          <p:cNvSpPr txBox="1"/>
          <p:nvPr/>
        </p:nvSpPr>
        <p:spPr bwMode="gray">
          <a:xfrm>
            <a:off x="5009912" y="4786833"/>
            <a:ext cx="466794" cy="276999"/>
          </a:xfrm>
          <a:prstGeom prst="rect">
            <a:avLst/>
          </a:prstGeom>
          <a:noFill/>
        </p:spPr>
        <p:txBody>
          <a:bodyPr wrap="none" rtlCol="0">
            <a:spAutoFit/>
          </a:bodyPr>
          <a:lstStyle/>
          <a:p>
            <a:pPr fontAlgn="ctr"/>
            <a:r>
              <a:rPr lang="en-US" altLang="zh-CN" sz="12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FAP</a:t>
            </a:r>
            <a:endParaRPr lang="en-US" altLang="zh-CN"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五边形 64"/>
          <p:cNvSpPr/>
          <p:nvPr/>
        </p:nvSpPr>
        <p:spPr bwMode="auto">
          <a:xfrm>
            <a:off x="4536513" y="57564"/>
            <a:ext cx="1392849" cy="288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燕尾形 77"/>
          <p:cNvSpPr/>
          <p:nvPr/>
        </p:nvSpPr>
        <p:spPr bwMode="auto">
          <a:xfrm>
            <a:off x="5826897"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燕尾形 79"/>
          <p:cNvSpPr/>
          <p:nvPr/>
        </p:nvSpPr>
        <p:spPr bwMode="auto">
          <a:xfrm>
            <a:off x="7380432" y="56460"/>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燕尾形 80"/>
          <p:cNvSpPr/>
          <p:nvPr/>
        </p:nvSpPr>
        <p:spPr bwMode="auto">
          <a:xfrm>
            <a:off x="8933967" y="56460"/>
            <a:ext cx="1260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Roaming</a:t>
            </a:r>
          </a:p>
        </p:txBody>
      </p:sp>
      <p:sp>
        <p:nvSpPr>
          <p:cNvPr id="83" name="燕尾形 82"/>
          <p:cNvSpPr/>
          <p:nvPr/>
        </p:nvSpPr>
        <p:spPr bwMode="auto">
          <a:xfrm>
            <a:off x="10091500"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057185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Roaming: Layer 3 Roaming Design (2)</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bwMode="gray">
          <a:xfrm>
            <a:off x="6075379" y="1813657"/>
            <a:ext cx="5672121" cy="3631763"/>
          </a:xfrm>
          <a:prstGeom prst="rect">
            <a:avLst/>
          </a:prstGeom>
        </p:spPr>
        <p:txBody>
          <a:bodyPr wrap="square">
            <a:spAutoFit/>
          </a:bodyPr>
          <a:lstStyle/>
          <a:p>
            <a:pPr lvl="0" fontAlgn="ctr">
              <a:lnSpc>
                <a:spcPts val="1800"/>
              </a:lnSpc>
              <a:spcAft>
                <a:spcPts val="300"/>
              </a:spcAft>
            </a:pPr>
            <a:r>
              <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Implementation of Layer 3 roaming</a:t>
            </a:r>
            <a:endParaRPr lang="en-US" altLang="zh-CN" sz="14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lvl="0" indent="-285750" fontAlgn="ctr">
              <a:lnSpc>
                <a:spcPts val="1800"/>
              </a:lnSpc>
              <a:spcAft>
                <a:spcPts val="3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When a STA goes online, the network uses the hash algorithm to select an AP from the candidate HAPs as the HAP for the STA. When the STA roams at Layer 3, Layer 3 roaming traffic is forwarded to the HAP. This solution avoids traffic from being sent to the same AP after Layer 3 roaming, preventing performance bottlenecks.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lvl="0" indent="-285750" fontAlgn="ctr">
              <a:lnSpc>
                <a:spcPts val="1800"/>
              </a:lnSpc>
              <a:spcAft>
                <a:spcPts val="3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shown in the figure, the STA roams from the HAP to the foreign AP (FAP). The FAP obtains STA information and corresponding HAP information from the AP through which the STA goes online for the first time. In addition, the FAP establishes a CAPWAP data tunnel with the HAP. When the STA sends data packets, the packets are forwarded to the HAP through the CAPWAP data tunnel. If the STA roams back to the Layer 2 domain where it goes online for the first time, the STA traffic does not need to be forwarded to the HAP. Instead, the traffic is directly forwarded by the new AP (FAP</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圆角矩形 50"/>
          <p:cNvSpPr/>
          <p:nvPr/>
        </p:nvSpPr>
        <p:spPr bwMode="gray">
          <a:xfrm>
            <a:off x="3795533" y="3899028"/>
            <a:ext cx="2139977" cy="2022361"/>
          </a:xfrm>
          <a:prstGeom prst="roundRect">
            <a:avLst>
              <a:gd name="adj" fmla="val 5736"/>
            </a:avLst>
          </a:prstGeom>
          <a:solidFill>
            <a:srgbClr val="56C4D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圆角矩形 51"/>
          <p:cNvSpPr/>
          <p:nvPr/>
        </p:nvSpPr>
        <p:spPr bwMode="gray">
          <a:xfrm>
            <a:off x="742905" y="3899028"/>
            <a:ext cx="2053427" cy="2022361"/>
          </a:xfrm>
          <a:prstGeom prst="roundRect">
            <a:avLst>
              <a:gd name="adj" fmla="val 5736"/>
            </a:avLst>
          </a:prstGeom>
          <a:solidFill>
            <a:srgbClr val="FDD351">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3" name="直接连接符 52"/>
          <p:cNvCxnSpPr/>
          <p:nvPr/>
        </p:nvCxnSpPr>
        <p:spPr bwMode="gray">
          <a:xfrm>
            <a:off x="3508656" y="1924781"/>
            <a:ext cx="0" cy="453159"/>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4" name="任意多边形 53"/>
          <p:cNvSpPr/>
          <p:nvPr/>
        </p:nvSpPr>
        <p:spPr bwMode="gray">
          <a:xfrm>
            <a:off x="3018854" y="1377442"/>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1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0" name="图片 87" descr="汇聚交换机.png"/>
          <p:cNvPicPr>
            <a:picLocks noChangeAspect="1"/>
          </p:cNvPicPr>
          <p:nvPr/>
        </p:nvPicPr>
        <p:blipFill>
          <a:blip r:embed="rId3" cstate="print"/>
          <a:stretch>
            <a:fillRect/>
          </a:stretch>
        </p:blipFill>
        <p:spPr bwMode="gray">
          <a:xfrm>
            <a:off x="3317924" y="2371655"/>
            <a:ext cx="405710" cy="331945"/>
          </a:xfrm>
          <a:prstGeom prst="rect">
            <a:avLst/>
          </a:prstGeom>
        </p:spPr>
      </p:pic>
      <p:pic>
        <p:nvPicPr>
          <p:cNvPr id="72" name="图片 76" descr="接入交换机.png"/>
          <p:cNvPicPr>
            <a:picLocks noChangeAspect="1"/>
          </p:cNvPicPr>
          <p:nvPr/>
        </p:nvPicPr>
        <p:blipFill>
          <a:blip r:embed="rId4" cstate="print"/>
          <a:stretch>
            <a:fillRect/>
          </a:stretch>
        </p:blipFill>
        <p:spPr bwMode="gray">
          <a:xfrm>
            <a:off x="1622106" y="3297594"/>
            <a:ext cx="405710" cy="331945"/>
          </a:xfrm>
          <a:prstGeom prst="rect">
            <a:avLst/>
          </a:prstGeom>
        </p:spPr>
      </p:pic>
      <p:pic>
        <p:nvPicPr>
          <p:cNvPr id="73" name="图片 76" descr="接入交换机.png"/>
          <p:cNvPicPr>
            <a:picLocks noChangeAspect="1"/>
          </p:cNvPicPr>
          <p:nvPr/>
        </p:nvPicPr>
        <p:blipFill>
          <a:blip r:embed="rId4" cstate="print"/>
          <a:stretch>
            <a:fillRect/>
          </a:stretch>
        </p:blipFill>
        <p:spPr bwMode="gray">
          <a:xfrm>
            <a:off x="4649625" y="3297594"/>
            <a:ext cx="405710" cy="331945"/>
          </a:xfrm>
          <a:prstGeom prst="rect">
            <a:avLst/>
          </a:prstGeom>
        </p:spPr>
      </p:pic>
      <p:pic>
        <p:nvPicPr>
          <p:cNvPr id="75" name="图片 105" descr="AP.png"/>
          <p:cNvPicPr>
            <a:picLocks noChangeAspect="1"/>
          </p:cNvPicPr>
          <p:nvPr/>
        </p:nvPicPr>
        <p:blipFill>
          <a:blip r:embed="rId5" cstate="print"/>
          <a:stretch>
            <a:fillRect/>
          </a:stretch>
        </p:blipFill>
        <p:spPr bwMode="gray">
          <a:xfrm>
            <a:off x="980432" y="4132338"/>
            <a:ext cx="405710" cy="331945"/>
          </a:xfrm>
          <a:prstGeom prst="rect">
            <a:avLst/>
          </a:prstGeom>
        </p:spPr>
      </p:pic>
      <p:pic>
        <p:nvPicPr>
          <p:cNvPr id="79" name="图片 105" descr="AP.png"/>
          <p:cNvPicPr>
            <a:picLocks noChangeAspect="1"/>
          </p:cNvPicPr>
          <p:nvPr/>
        </p:nvPicPr>
        <p:blipFill>
          <a:blip r:embed="rId5" cstate="print"/>
          <a:stretch>
            <a:fillRect/>
          </a:stretch>
        </p:blipFill>
        <p:spPr bwMode="gray">
          <a:xfrm>
            <a:off x="1622106" y="4826616"/>
            <a:ext cx="405710" cy="331945"/>
          </a:xfrm>
          <a:prstGeom prst="rect">
            <a:avLst/>
          </a:prstGeom>
        </p:spPr>
      </p:pic>
      <p:pic>
        <p:nvPicPr>
          <p:cNvPr id="82" name="图片 105" descr="AP.png"/>
          <p:cNvPicPr>
            <a:picLocks noChangeAspect="1"/>
          </p:cNvPicPr>
          <p:nvPr/>
        </p:nvPicPr>
        <p:blipFill>
          <a:blip r:embed="rId5" cstate="print"/>
          <a:stretch>
            <a:fillRect/>
          </a:stretch>
        </p:blipFill>
        <p:spPr bwMode="gray">
          <a:xfrm>
            <a:off x="2263779" y="4132337"/>
            <a:ext cx="405710" cy="331945"/>
          </a:xfrm>
          <a:prstGeom prst="rect">
            <a:avLst/>
          </a:prstGeom>
        </p:spPr>
      </p:pic>
      <p:pic>
        <p:nvPicPr>
          <p:cNvPr id="98" name="图片 105" descr="AP.png"/>
          <p:cNvPicPr>
            <a:picLocks noChangeAspect="1"/>
          </p:cNvPicPr>
          <p:nvPr/>
        </p:nvPicPr>
        <p:blipFill>
          <a:blip r:embed="rId5" cstate="print"/>
          <a:stretch>
            <a:fillRect/>
          </a:stretch>
        </p:blipFill>
        <p:spPr bwMode="gray">
          <a:xfrm>
            <a:off x="4007952" y="4132338"/>
            <a:ext cx="405710" cy="331945"/>
          </a:xfrm>
          <a:prstGeom prst="rect">
            <a:avLst/>
          </a:prstGeom>
        </p:spPr>
      </p:pic>
      <p:pic>
        <p:nvPicPr>
          <p:cNvPr id="99" name="图片 105" descr="AP.png"/>
          <p:cNvPicPr>
            <a:picLocks noChangeAspect="1"/>
          </p:cNvPicPr>
          <p:nvPr/>
        </p:nvPicPr>
        <p:blipFill>
          <a:blip r:embed="rId5" cstate="print"/>
          <a:stretch>
            <a:fillRect/>
          </a:stretch>
        </p:blipFill>
        <p:spPr bwMode="gray">
          <a:xfrm>
            <a:off x="4649626" y="4826616"/>
            <a:ext cx="405710" cy="331945"/>
          </a:xfrm>
          <a:prstGeom prst="rect">
            <a:avLst/>
          </a:prstGeom>
        </p:spPr>
      </p:pic>
      <p:pic>
        <p:nvPicPr>
          <p:cNvPr id="105" name="图片 105" descr="AP.png"/>
          <p:cNvPicPr>
            <a:picLocks noChangeAspect="1"/>
          </p:cNvPicPr>
          <p:nvPr/>
        </p:nvPicPr>
        <p:blipFill>
          <a:blip r:embed="rId5" cstate="print"/>
          <a:stretch>
            <a:fillRect/>
          </a:stretch>
        </p:blipFill>
        <p:spPr bwMode="gray">
          <a:xfrm>
            <a:off x="5291299" y="4132337"/>
            <a:ext cx="405710" cy="331945"/>
          </a:xfrm>
          <a:prstGeom prst="rect">
            <a:avLst/>
          </a:prstGeom>
        </p:spPr>
      </p:pic>
      <p:cxnSp>
        <p:nvCxnSpPr>
          <p:cNvPr id="106" name="直接连接符 105"/>
          <p:cNvCxnSpPr>
            <a:stCxn id="70" idx="2"/>
            <a:endCxn id="72" idx="0"/>
          </p:cNvCxnSpPr>
          <p:nvPr/>
        </p:nvCxnSpPr>
        <p:spPr bwMode="gray">
          <a:xfrm flipH="1">
            <a:off x="1824961" y="2703600"/>
            <a:ext cx="1695818" cy="593994"/>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70" idx="2"/>
            <a:endCxn id="73" idx="0"/>
          </p:cNvCxnSpPr>
          <p:nvPr/>
        </p:nvCxnSpPr>
        <p:spPr bwMode="gray">
          <a:xfrm>
            <a:off x="3520779" y="2703600"/>
            <a:ext cx="1331701" cy="593994"/>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a:stCxn id="72" idx="2"/>
            <a:endCxn id="75" idx="0"/>
          </p:cNvCxnSpPr>
          <p:nvPr/>
        </p:nvCxnSpPr>
        <p:spPr bwMode="gray">
          <a:xfrm flipH="1">
            <a:off x="1183287" y="3629539"/>
            <a:ext cx="641674" cy="502799"/>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72" idx="2"/>
            <a:endCxn id="79" idx="0"/>
          </p:cNvCxnSpPr>
          <p:nvPr/>
        </p:nvCxnSpPr>
        <p:spPr bwMode="gray">
          <a:xfrm>
            <a:off x="1824961" y="3629539"/>
            <a:ext cx="0" cy="1197077"/>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72" idx="2"/>
            <a:endCxn id="82" idx="0"/>
          </p:cNvCxnSpPr>
          <p:nvPr/>
        </p:nvCxnSpPr>
        <p:spPr bwMode="gray">
          <a:xfrm>
            <a:off x="1824961" y="3629539"/>
            <a:ext cx="641673" cy="502798"/>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73" idx="2"/>
            <a:endCxn id="98" idx="0"/>
          </p:cNvCxnSpPr>
          <p:nvPr/>
        </p:nvCxnSpPr>
        <p:spPr bwMode="gray">
          <a:xfrm flipH="1">
            <a:off x="4210807" y="3629539"/>
            <a:ext cx="641673" cy="502799"/>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73" idx="2"/>
            <a:endCxn id="99" idx="0"/>
          </p:cNvCxnSpPr>
          <p:nvPr/>
        </p:nvCxnSpPr>
        <p:spPr bwMode="gray">
          <a:xfrm>
            <a:off x="4852480" y="3629539"/>
            <a:ext cx="1" cy="1197077"/>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73" idx="2"/>
            <a:endCxn id="105" idx="0"/>
          </p:cNvCxnSpPr>
          <p:nvPr/>
        </p:nvCxnSpPr>
        <p:spPr bwMode="gray">
          <a:xfrm>
            <a:off x="4852480" y="3629539"/>
            <a:ext cx="641674" cy="502798"/>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14" name="图片 158" descr="SAN网络-蓝.png"/>
          <p:cNvPicPr>
            <a:picLocks noChangeAspect="1"/>
          </p:cNvPicPr>
          <p:nvPr/>
        </p:nvPicPr>
        <p:blipFill>
          <a:blip r:embed="rId6" cstate="print"/>
          <a:stretch>
            <a:fillRect/>
          </a:stretch>
        </p:blipFill>
        <p:spPr bwMode="gray">
          <a:xfrm>
            <a:off x="2076599" y="5126496"/>
            <a:ext cx="243218" cy="398465"/>
          </a:xfrm>
          <a:prstGeom prst="rect">
            <a:avLst/>
          </a:prstGeom>
        </p:spPr>
      </p:pic>
      <p:pic>
        <p:nvPicPr>
          <p:cNvPr id="115" name="图片 158" descr="SAN网络-蓝.png"/>
          <p:cNvPicPr>
            <a:picLocks noChangeAspect="1"/>
          </p:cNvPicPr>
          <p:nvPr/>
        </p:nvPicPr>
        <p:blipFill>
          <a:blip r:embed="rId6" cstate="print"/>
          <a:stretch>
            <a:fillRect/>
          </a:stretch>
        </p:blipFill>
        <p:spPr bwMode="gray">
          <a:xfrm>
            <a:off x="4339352" y="5126496"/>
            <a:ext cx="243218" cy="398465"/>
          </a:xfrm>
          <a:prstGeom prst="rect">
            <a:avLst/>
          </a:prstGeom>
        </p:spPr>
      </p:pic>
      <p:sp>
        <p:nvSpPr>
          <p:cNvPr id="116" name="TextBox 33"/>
          <p:cNvSpPr txBox="1"/>
          <p:nvPr/>
        </p:nvSpPr>
        <p:spPr bwMode="gray">
          <a:xfrm>
            <a:off x="1625749" y="5560820"/>
            <a:ext cx="1069524"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192.168.1.25</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7" name="TextBox 34"/>
          <p:cNvSpPr txBox="1"/>
          <p:nvPr/>
        </p:nvSpPr>
        <p:spPr bwMode="gray">
          <a:xfrm>
            <a:off x="3957586" y="5560820"/>
            <a:ext cx="1069524"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192.168.1.25</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18" name="Straight Arrow Connector 35"/>
          <p:cNvCxnSpPr/>
          <p:nvPr/>
        </p:nvCxnSpPr>
        <p:spPr bwMode="gray">
          <a:xfrm>
            <a:off x="2687650" y="5398087"/>
            <a:ext cx="902957" cy="0"/>
          </a:xfrm>
          <a:prstGeom prst="straightConnector1">
            <a:avLst/>
          </a:prstGeom>
          <a:noFill/>
          <a:ln w="38100" cap="rnd">
            <a:gradFill flip="none" rotWithShape="1">
              <a:gsLst>
                <a:gs pos="100000">
                  <a:srgbClr val="30B5C5"/>
                </a:gs>
                <a:gs pos="0">
                  <a:srgbClr val="ED6D00"/>
                </a:gs>
              </a:gsLst>
              <a:lin ang="0" scaled="1"/>
              <a:tileRect/>
            </a:gradFill>
            <a:prstDash val="solid"/>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19" name="TextBox 11"/>
          <p:cNvSpPr txBox="1"/>
          <p:nvPr/>
        </p:nvSpPr>
        <p:spPr bwMode="gray">
          <a:xfrm>
            <a:off x="742904" y="5097565"/>
            <a:ext cx="992580" cy="461665"/>
          </a:xfrm>
          <a:prstGeom prst="rect">
            <a:avLst/>
          </a:prstGeom>
          <a:noFill/>
        </p:spPr>
        <p:txBody>
          <a:bodyPr wrap="none" rtlCol="0">
            <a:spAutoFit/>
          </a:bodyPr>
          <a:lstStyle/>
          <a:p>
            <a:pPr algn="ctr" fontAlgn="ctr"/>
            <a:r>
              <a:rPr lang="en-US" sz="1200" b="1" dirty="0" smtClean="0">
                <a:solidFill>
                  <a:srgbClr val="F28944"/>
                </a:solidFill>
                <a:latin typeface="Huawei Sans" panose="020C0503030203020204" pitchFamily="34" charset="0"/>
                <a:ea typeface="方正兰亭黑简体" panose="02000000000000000000" pitchFamily="2" charset="-122"/>
                <a:sym typeface="Huawei Sans" panose="020C0503030203020204" pitchFamily="34" charset="0"/>
              </a:rPr>
              <a:t>Guest SSID</a:t>
            </a:r>
          </a:p>
          <a:p>
            <a:pPr algn="ctr" fontAlgn="ctr"/>
            <a:r>
              <a:rPr lang="en-US" sz="1200" b="1" dirty="0" smtClean="0">
                <a:solidFill>
                  <a:srgbClr val="F28944"/>
                </a:solidFill>
                <a:latin typeface="Huawei Sans" panose="020C0503030203020204" pitchFamily="34" charset="0"/>
                <a:ea typeface="方正兰亭黑简体" panose="02000000000000000000" pitchFamily="2" charset="-122"/>
                <a:sym typeface="Huawei Sans" panose="020C0503030203020204" pitchFamily="34" charset="0"/>
              </a:rPr>
              <a:t>VLAN 100</a:t>
            </a:r>
            <a:endParaRPr lang="en-US" sz="1200" b="1" dirty="0">
              <a:solidFill>
                <a:srgbClr val="F2894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TextBox 11"/>
          <p:cNvSpPr txBox="1"/>
          <p:nvPr/>
        </p:nvSpPr>
        <p:spPr bwMode="gray">
          <a:xfrm>
            <a:off x="5018433" y="5097565"/>
            <a:ext cx="992580" cy="461665"/>
          </a:xfrm>
          <a:prstGeom prst="rect">
            <a:avLst/>
          </a:prstGeom>
          <a:noFill/>
        </p:spPr>
        <p:txBody>
          <a:bodyPr wrap="none" rtlCol="0">
            <a:spAutoFit/>
          </a:bodyPr>
          <a:lstStyle/>
          <a:p>
            <a:pPr algn="ctr" fontAlgn="ctr"/>
            <a:r>
              <a:rPr lang="en-US" sz="1200" b="1" dirty="0" smtClean="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Guest SSID</a:t>
            </a:r>
          </a:p>
          <a:p>
            <a:pPr algn="ctr" fontAlgn="ctr"/>
            <a:r>
              <a:rPr lang="en-US" sz="1200" b="1" dirty="0" smtClean="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VLAN 200</a:t>
            </a:r>
            <a:endParaRPr lang="en-US" sz="1200" b="1"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任意多边形 120"/>
          <p:cNvSpPr/>
          <p:nvPr/>
        </p:nvSpPr>
        <p:spPr bwMode="gray">
          <a:xfrm flipH="1">
            <a:off x="1996241" y="2070883"/>
            <a:ext cx="2641776" cy="2747989"/>
          </a:xfrm>
          <a:custGeom>
            <a:avLst/>
            <a:gdLst>
              <a:gd name="connsiteX0" fmla="*/ 0 w 683173"/>
              <a:gd name="connsiteY0" fmla="*/ 2028497 h 2028497"/>
              <a:gd name="connsiteX1" fmla="*/ 0 w 683173"/>
              <a:gd name="connsiteY1" fmla="*/ 777765 h 2028497"/>
              <a:gd name="connsiteX2" fmla="*/ 683173 w 683173"/>
              <a:gd name="connsiteY2" fmla="*/ 777765 h 2028497"/>
              <a:gd name="connsiteX3" fmla="*/ 683173 w 683173"/>
              <a:gd name="connsiteY3" fmla="*/ 0 h 2028497"/>
              <a:gd name="connsiteX0" fmla="*/ 0 w 733778"/>
              <a:gd name="connsiteY0" fmla="*/ 2028497 h 2028497"/>
              <a:gd name="connsiteX1" fmla="*/ 0 w 733778"/>
              <a:gd name="connsiteY1" fmla="*/ 777765 h 2028497"/>
              <a:gd name="connsiteX2" fmla="*/ 683173 w 733778"/>
              <a:gd name="connsiteY2" fmla="*/ 777765 h 2028497"/>
              <a:gd name="connsiteX3" fmla="*/ 683173 w 733778"/>
              <a:gd name="connsiteY3" fmla="*/ 0 h 2028497"/>
              <a:gd name="connsiteX0" fmla="*/ 50605 w 784383"/>
              <a:gd name="connsiteY0" fmla="*/ 2028497 h 2028497"/>
              <a:gd name="connsiteX1" fmla="*/ 50605 w 784383"/>
              <a:gd name="connsiteY1" fmla="*/ 777765 h 2028497"/>
              <a:gd name="connsiteX2" fmla="*/ 733778 w 784383"/>
              <a:gd name="connsiteY2" fmla="*/ 777765 h 2028497"/>
              <a:gd name="connsiteX3" fmla="*/ 733778 w 784383"/>
              <a:gd name="connsiteY3" fmla="*/ 0 h 2028497"/>
              <a:gd name="connsiteX0" fmla="*/ 67895 w 801673"/>
              <a:gd name="connsiteY0" fmla="*/ 2028497 h 2028497"/>
              <a:gd name="connsiteX1" fmla="*/ 67895 w 801673"/>
              <a:gd name="connsiteY1" fmla="*/ 777765 h 2028497"/>
              <a:gd name="connsiteX2" fmla="*/ 751068 w 801673"/>
              <a:gd name="connsiteY2" fmla="*/ 777765 h 2028497"/>
              <a:gd name="connsiteX3" fmla="*/ 751068 w 801673"/>
              <a:gd name="connsiteY3" fmla="*/ 0 h 2028497"/>
              <a:gd name="connsiteX0" fmla="*/ 63485 w 757620"/>
              <a:gd name="connsiteY0" fmla="*/ 2028497 h 2028497"/>
              <a:gd name="connsiteX1" fmla="*/ 63485 w 757620"/>
              <a:gd name="connsiteY1" fmla="*/ 777765 h 2028497"/>
              <a:gd name="connsiteX2" fmla="*/ 682863 w 757620"/>
              <a:gd name="connsiteY2" fmla="*/ 767132 h 2028497"/>
              <a:gd name="connsiteX3" fmla="*/ 746658 w 757620"/>
              <a:gd name="connsiteY3" fmla="*/ 0 h 2028497"/>
              <a:gd name="connsiteX0" fmla="*/ 134609 w 1751534"/>
              <a:gd name="connsiteY0" fmla="*/ 2028497 h 2028497"/>
              <a:gd name="connsiteX1" fmla="*/ 134609 w 1751534"/>
              <a:gd name="connsiteY1" fmla="*/ 777765 h 2028497"/>
              <a:gd name="connsiteX2" fmla="*/ 1742815 w 1751534"/>
              <a:gd name="connsiteY2" fmla="*/ 1522044 h 2028497"/>
              <a:gd name="connsiteX3" fmla="*/ 817782 w 1751534"/>
              <a:gd name="connsiteY3" fmla="*/ 0 h 2028497"/>
              <a:gd name="connsiteX0" fmla="*/ 12441 w 1622386"/>
              <a:gd name="connsiteY0" fmla="*/ 2028497 h 2028497"/>
              <a:gd name="connsiteX1" fmla="*/ 405846 w 1622386"/>
              <a:gd name="connsiteY1" fmla="*/ 1011681 h 2028497"/>
              <a:gd name="connsiteX2" fmla="*/ 1620647 w 1622386"/>
              <a:gd name="connsiteY2" fmla="*/ 1522044 h 2028497"/>
              <a:gd name="connsiteX3" fmla="*/ 695614 w 1622386"/>
              <a:gd name="connsiteY3" fmla="*/ 0 h 2028497"/>
              <a:gd name="connsiteX0" fmla="*/ 7267 w 1615732"/>
              <a:gd name="connsiteY0" fmla="*/ 2028497 h 2028497"/>
              <a:gd name="connsiteX1" fmla="*/ 581425 w 1615732"/>
              <a:gd name="connsiteY1" fmla="*/ 650174 h 2028497"/>
              <a:gd name="connsiteX2" fmla="*/ 1615473 w 1615732"/>
              <a:gd name="connsiteY2" fmla="*/ 1522044 h 2028497"/>
              <a:gd name="connsiteX3" fmla="*/ 690440 w 1615732"/>
              <a:gd name="connsiteY3" fmla="*/ 0 h 2028497"/>
              <a:gd name="connsiteX0" fmla="*/ 9250 w 1617715"/>
              <a:gd name="connsiteY0" fmla="*/ 2028497 h 2028497"/>
              <a:gd name="connsiteX1" fmla="*/ 583408 w 1617715"/>
              <a:gd name="connsiteY1" fmla="*/ 650174 h 2028497"/>
              <a:gd name="connsiteX2" fmla="*/ 1617456 w 1617715"/>
              <a:gd name="connsiteY2" fmla="*/ 1522044 h 2028497"/>
              <a:gd name="connsiteX3" fmla="*/ 692423 w 1617715"/>
              <a:gd name="connsiteY3" fmla="*/ 0 h 2028497"/>
              <a:gd name="connsiteX0" fmla="*/ 7751 w 1584319"/>
              <a:gd name="connsiteY0" fmla="*/ 2304943 h 2304943"/>
              <a:gd name="connsiteX1" fmla="*/ 550012 w 1584319"/>
              <a:gd name="connsiteY1" fmla="*/ 650174 h 2304943"/>
              <a:gd name="connsiteX2" fmla="*/ 1584060 w 1584319"/>
              <a:gd name="connsiteY2" fmla="*/ 1522044 h 2304943"/>
              <a:gd name="connsiteX3" fmla="*/ 659027 w 1584319"/>
              <a:gd name="connsiteY3" fmla="*/ 0 h 2304943"/>
              <a:gd name="connsiteX0" fmla="*/ 0 w 1576568"/>
              <a:gd name="connsiteY0" fmla="*/ 2304943 h 2304943"/>
              <a:gd name="connsiteX1" fmla="*/ 542261 w 1576568"/>
              <a:gd name="connsiteY1" fmla="*/ 650174 h 2304943"/>
              <a:gd name="connsiteX2" fmla="*/ 1576309 w 1576568"/>
              <a:gd name="connsiteY2" fmla="*/ 1522044 h 2304943"/>
              <a:gd name="connsiteX3" fmla="*/ 651276 w 1576568"/>
              <a:gd name="connsiteY3" fmla="*/ 0 h 2304943"/>
              <a:gd name="connsiteX0" fmla="*/ 0 w 1576738"/>
              <a:gd name="connsiteY0" fmla="*/ 2304943 h 2304943"/>
              <a:gd name="connsiteX1" fmla="*/ 510363 w 1576738"/>
              <a:gd name="connsiteY1" fmla="*/ 650174 h 2304943"/>
              <a:gd name="connsiteX2" fmla="*/ 1576309 w 1576738"/>
              <a:gd name="connsiteY2" fmla="*/ 1522044 h 2304943"/>
              <a:gd name="connsiteX3" fmla="*/ 651276 w 1576738"/>
              <a:gd name="connsiteY3" fmla="*/ 0 h 2304943"/>
              <a:gd name="connsiteX0" fmla="*/ 0 w 1576738"/>
              <a:gd name="connsiteY0" fmla="*/ 2304943 h 2304943"/>
              <a:gd name="connsiteX1" fmla="*/ 510363 w 1576738"/>
              <a:gd name="connsiteY1" fmla="*/ 650174 h 2304943"/>
              <a:gd name="connsiteX2" fmla="*/ 1576309 w 1576738"/>
              <a:gd name="connsiteY2" fmla="*/ 1522044 h 2304943"/>
              <a:gd name="connsiteX3" fmla="*/ 651276 w 1576738"/>
              <a:gd name="connsiteY3" fmla="*/ 0 h 2304943"/>
              <a:gd name="connsiteX0" fmla="*/ 0 w 1594673"/>
              <a:gd name="connsiteY0" fmla="*/ 2304943 h 2304943"/>
              <a:gd name="connsiteX1" fmla="*/ 510363 w 1594673"/>
              <a:gd name="connsiteY1" fmla="*/ 650174 h 2304943"/>
              <a:gd name="connsiteX2" fmla="*/ 1576309 w 1594673"/>
              <a:gd name="connsiteY2" fmla="*/ 1522044 h 2304943"/>
              <a:gd name="connsiteX3" fmla="*/ 651276 w 1594673"/>
              <a:gd name="connsiteY3" fmla="*/ 0 h 2304943"/>
              <a:gd name="connsiteX0" fmla="*/ 0 w 1592531"/>
              <a:gd name="connsiteY0" fmla="*/ 2560124 h 2560124"/>
              <a:gd name="connsiteX1" fmla="*/ 510363 w 1592531"/>
              <a:gd name="connsiteY1" fmla="*/ 905355 h 2560124"/>
              <a:gd name="connsiteX2" fmla="*/ 1576309 w 1592531"/>
              <a:gd name="connsiteY2" fmla="*/ 1777225 h 2560124"/>
              <a:gd name="connsiteX3" fmla="*/ 1182904 w 1592531"/>
              <a:gd name="connsiteY3" fmla="*/ 0 h 2560124"/>
              <a:gd name="connsiteX0" fmla="*/ 0 w 1594440"/>
              <a:gd name="connsiteY0" fmla="*/ 2560124 h 2560124"/>
              <a:gd name="connsiteX1" fmla="*/ 510363 w 1594440"/>
              <a:gd name="connsiteY1" fmla="*/ 905355 h 2560124"/>
              <a:gd name="connsiteX2" fmla="*/ 1576309 w 1594440"/>
              <a:gd name="connsiteY2" fmla="*/ 1777225 h 2560124"/>
              <a:gd name="connsiteX3" fmla="*/ 1182904 w 1594440"/>
              <a:gd name="connsiteY3" fmla="*/ 0 h 2560124"/>
              <a:gd name="connsiteX0" fmla="*/ 0 w 1591460"/>
              <a:gd name="connsiteY0" fmla="*/ 2560124 h 2560124"/>
              <a:gd name="connsiteX1" fmla="*/ 510363 w 1591460"/>
              <a:gd name="connsiteY1" fmla="*/ 905355 h 2560124"/>
              <a:gd name="connsiteX2" fmla="*/ 1576309 w 1591460"/>
              <a:gd name="connsiteY2" fmla="*/ 1777225 h 2560124"/>
              <a:gd name="connsiteX3" fmla="*/ 1182904 w 1591460"/>
              <a:gd name="connsiteY3" fmla="*/ 0 h 2560124"/>
              <a:gd name="connsiteX0" fmla="*/ 0 w 1592250"/>
              <a:gd name="connsiteY0" fmla="*/ 2560124 h 2560124"/>
              <a:gd name="connsiteX1" fmla="*/ 510363 w 1592250"/>
              <a:gd name="connsiteY1" fmla="*/ 905355 h 2560124"/>
              <a:gd name="connsiteX2" fmla="*/ 1576309 w 1592250"/>
              <a:gd name="connsiteY2" fmla="*/ 1777225 h 2560124"/>
              <a:gd name="connsiteX3" fmla="*/ 1182904 w 1592250"/>
              <a:gd name="connsiteY3" fmla="*/ 0 h 2560124"/>
              <a:gd name="connsiteX0" fmla="*/ 0 w 1622812"/>
              <a:gd name="connsiteY0" fmla="*/ 2560124 h 2560124"/>
              <a:gd name="connsiteX1" fmla="*/ 510363 w 1622812"/>
              <a:gd name="connsiteY1" fmla="*/ 905355 h 2560124"/>
              <a:gd name="connsiteX2" fmla="*/ 1576309 w 1622812"/>
              <a:gd name="connsiteY2" fmla="*/ 1777225 h 2560124"/>
              <a:gd name="connsiteX3" fmla="*/ 1182904 w 1622812"/>
              <a:gd name="connsiteY3" fmla="*/ 0 h 2560124"/>
              <a:gd name="connsiteX0" fmla="*/ 0 w 1593105"/>
              <a:gd name="connsiteY0" fmla="*/ 2560124 h 2560124"/>
              <a:gd name="connsiteX1" fmla="*/ 489098 w 1593105"/>
              <a:gd name="connsiteY1" fmla="*/ 628908 h 2560124"/>
              <a:gd name="connsiteX2" fmla="*/ 1576309 w 1593105"/>
              <a:gd name="connsiteY2" fmla="*/ 1777225 h 2560124"/>
              <a:gd name="connsiteX3" fmla="*/ 1182904 w 1593105"/>
              <a:gd name="connsiteY3" fmla="*/ 0 h 2560124"/>
              <a:gd name="connsiteX0" fmla="*/ 0 w 1593105"/>
              <a:gd name="connsiteY0" fmla="*/ 2560124 h 2560124"/>
              <a:gd name="connsiteX1" fmla="*/ 489098 w 1593105"/>
              <a:gd name="connsiteY1" fmla="*/ 628908 h 2560124"/>
              <a:gd name="connsiteX2" fmla="*/ 1576309 w 1593105"/>
              <a:gd name="connsiteY2" fmla="*/ 1777225 h 2560124"/>
              <a:gd name="connsiteX3" fmla="*/ 1182904 w 1593105"/>
              <a:gd name="connsiteY3" fmla="*/ 0 h 2560124"/>
              <a:gd name="connsiteX0" fmla="*/ 0 w 1623965"/>
              <a:gd name="connsiteY0" fmla="*/ 2560124 h 2560124"/>
              <a:gd name="connsiteX1" fmla="*/ 489098 w 1623965"/>
              <a:gd name="connsiteY1" fmla="*/ 628908 h 2560124"/>
              <a:gd name="connsiteX2" fmla="*/ 1576309 w 1623965"/>
              <a:gd name="connsiteY2" fmla="*/ 1777225 h 2560124"/>
              <a:gd name="connsiteX3" fmla="*/ 1182904 w 1623965"/>
              <a:gd name="connsiteY3" fmla="*/ 0 h 2560124"/>
              <a:gd name="connsiteX0" fmla="*/ 0 w 1524571"/>
              <a:gd name="connsiteY0" fmla="*/ 2560124 h 2560124"/>
              <a:gd name="connsiteX1" fmla="*/ 489098 w 1524571"/>
              <a:gd name="connsiteY1" fmla="*/ 628908 h 2560124"/>
              <a:gd name="connsiteX2" fmla="*/ 1469305 w 1524571"/>
              <a:gd name="connsiteY2" fmla="*/ 2010689 h 2560124"/>
              <a:gd name="connsiteX3" fmla="*/ 1182904 w 1524571"/>
              <a:gd name="connsiteY3" fmla="*/ 0 h 2560124"/>
              <a:gd name="connsiteX0" fmla="*/ 165645 w 1690216"/>
              <a:gd name="connsiteY0" fmla="*/ 2560124 h 2560124"/>
              <a:gd name="connsiteX1" fmla="*/ 90539 w 1690216"/>
              <a:gd name="connsiteY1" fmla="*/ 1183384 h 2560124"/>
              <a:gd name="connsiteX2" fmla="*/ 1634950 w 1690216"/>
              <a:gd name="connsiteY2" fmla="*/ 2010689 h 2560124"/>
              <a:gd name="connsiteX3" fmla="*/ 1348549 w 1690216"/>
              <a:gd name="connsiteY3" fmla="*/ 0 h 2560124"/>
              <a:gd name="connsiteX0" fmla="*/ 284985 w 1809556"/>
              <a:gd name="connsiteY0" fmla="*/ 2560124 h 2560124"/>
              <a:gd name="connsiteX1" fmla="*/ 209879 w 1809556"/>
              <a:gd name="connsiteY1" fmla="*/ 1183384 h 2560124"/>
              <a:gd name="connsiteX2" fmla="*/ 1754290 w 1809556"/>
              <a:gd name="connsiteY2" fmla="*/ 2010689 h 2560124"/>
              <a:gd name="connsiteX3" fmla="*/ 1467889 w 1809556"/>
              <a:gd name="connsiteY3" fmla="*/ 0 h 2560124"/>
              <a:gd name="connsiteX0" fmla="*/ 218205 w 1674683"/>
              <a:gd name="connsiteY0" fmla="*/ 2550396 h 2550396"/>
              <a:gd name="connsiteX1" fmla="*/ 75006 w 1674683"/>
              <a:gd name="connsiteY1" fmla="*/ 1183384 h 2550396"/>
              <a:gd name="connsiteX2" fmla="*/ 1619417 w 1674683"/>
              <a:gd name="connsiteY2" fmla="*/ 2010689 h 2550396"/>
              <a:gd name="connsiteX3" fmla="*/ 1333016 w 1674683"/>
              <a:gd name="connsiteY3" fmla="*/ 0 h 2550396"/>
              <a:gd name="connsiteX0" fmla="*/ 292220 w 1748698"/>
              <a:gd name="connsiteY0" fmla="*/ 2550396 h 2550396"/>
              <a:gd name="connsiteX1" fmla="*/ 149021 w 1748698"/>
              <a:gd name="connsiteY1" fmla="*/ 1183384 h 2550396"/>
              <a:gd name="connsiteX2" fmla="*/ 1693432 w 1748698"/>
              <a:gd name="connsiteY2" fmla="*/ 2010689 h 2550396"/>
              <a:gd name="connsiteX3" fmla="*/ 1407031 w 1748698"/>
              <a:gd name="connsiteY3" fmla="*/ 0 h 2550396"/>
              <a:gd name="connsiteX0" fmla="*/ 292220 w 1748698"/>
              <a:gd name="connsiteY0" fmla="*/ 2550396 h 2550396"/>
              <a:gd name="connsiteX1" fmla="*/ 149021 w 1748698"/>
              <a:gd name="connsiteY1" fmla="*/ 1183384 h 2550396"/>
              <a:gd name="connsiteX2" fmla="*/ 1693432 w 1748698"/>
              <a:gd name="connsiteY2" fmla="*/ 2010689 h 2550396"/>
              <a:gd name="connsiteX3" fmla="*/ 1407031 w 1748698"/>
              <a:gd name="connsiteY3" fmla="*/ 0 h 2550396"/>
              <a:gd name="connsiteX0" fmla="*/ 292220 w 1748698"/>
              <a:gd name="connsiteY0" fmla="*/ 2550396 h 2550396"/>
              <a:gd name="connsiteX1" fmla="*/ 149021 w 1748698"/>
              <a:gd name="connsiteY1" fmla="*/ 1183384 h 2550396"/>
              <a:gd name="connsiteX2" fmla="*/ 1693432 w 1748698"/>
              <a:gd name="connsiteY2" fmla="*/ 2010689 h 2550396"/>
              <a:gd name="connsiteX3" fmla="*/ 1407031 w 1748698"/>
              <a:gd name="connsiteY3" fmla="*/ 0 h 2550396"/>
              <a:gd name="connsiteX0" fmla="*/ 292220 w 1812273"/>
              <a:gd name="connsiteY0" fmla="*/ 2550396 h 2550396"/>
              <a:gd name="connsiteX1" fmla="*/ 149021 w 1812273"/>
              <a:gd name="connsiteY1" fmla="*/ 1183384 h 2550396"/>
              <a:gd name="connsiteX2" fmla="*/ 1693432 w 1812273"/>
              <a:gd name="connsiteY2" fmla="*/ 2010689 h 2550396"/>
              <a:gd name="connsiteX3" fmla="*/ 1407031 w 1812273"/>
              <a:gd name="connsiteY3" fmla="*/ 0 h 2550396"/>
              <a:gd name="connsiteX0" fmla="*/ 292220 w 1744319"/>
              <a:gd name="connsiteY0" fmla="*/ 2890864 h 2890864"/>
              <a:gd name="connsiteX1" fmla="*/ 149021 w 1744319"/>
              <a:gd name="connsiteY1" fmla="*/ 1523852 h 2890864"/>
              <a:gd name="connsiteX2" fmla="*/ 1693432 w 1744319"/>
              <a:gd name="connsiteY2" fmla="*/ 2351157 h 2890864"/>
              <a:gd name="connsiteX3" fmla="*/ 1407031 w 1744319"/>
              <a:gd name="connsiteY3" fmla="*/ 0 h 2890864"/>
              <a:gd name="connsiteX0" fmla="*/ 292220 w 1744319"/>
              <a:gd name="connsiteY0" fmla="*/ 2890864 h 2890864"/>
              <a:gd name="connsiteX1" fmla="*/ 149021 w 1744319"/>
              <a:gd name="connsiteY1" fmla="*/ 1523852 h 2890864"/>
              <a:gd name="connsiteX2" fmla="*/ 1693432 w 1744319"/>
              <a:gd name="connsiteY2" fmla="*/ 2351157 h 2890864"/>
              <a:gd name="connsiteX3" fmla="*/ 1407031 w 1744319"/>
              <a:gd name="connsiteY3" fmla="*/ 0 h 2890864"/>
              <a:gd name="connsiteX0" fmla="*/ 292220 w 1830957"/>
              <a:gd name="connsiteY0" fmla="*/ 2890864 h 2890864"/>
              <a:gd name="connsiteX1" fmla="*/ 149021 w 1830957"/>
              <a:gd name="connsiteY1" fmla="*/ 1523852 h 2890864"/>
              <a:gd name="connsiteX2" fmla="*/ 1693432 w 1830957"/>
              <a:gd name="connsiteY2" fmla="*/ 2351157 h 2890864"/>
              <a:gd name="connsiteX3" fmla="*/ 1407031 w 1830957"/>
              <a:gd name="connsiteY3" fmla="*/ 0 h 2890864"/>
              <a:gd name="connsiteX0" fmla="*/ 292220 w 1786312"/>
              <a:gd name="connsiteY0" fmla="*/ 2747989 h 2747989"/>
              <a:gd name="connsiteX1" fmla="*/ 149021 w 1786312"/>
              <a:gd name="connsiteY1" fmla="*/ 1380977 h 2747989"/>
              <a:gd name="connsiteX2" fmla="*/ 1693432 w 1786312"/>
              <a:gd name="connsiteY2" fmla="*/ 2208282 h 2747989"/>
              <a:gd name="connsiteX3" fmla="*/ 912844 w 1786312"/>
              <a:gd name="connsiteY3" fmla="*/ 0 h 2747989"/>
              <a:gd name="connsiteX0" fmla="*/ 234592 w 1953354"/>
              <a:gd name="connsiteY0" fmla="*/ 2747989 h 2747989"/>
              <a:gd name="connsiteX1" fmla="*/ 91393 w 1953354"/>
              <a:gd name="connsiteY1" fmla="*/ 1380977 h 2747989"/>
              <a:gd name="connsiteX2" fmla="*/ 1873014 w 1953354"/>
              <a:gd name="connsiteY2" fmla="*/ 1789182 h 2747989"/>
              <a:gd name="connsiteX3" fmla="*/ 855216 w 1953354"/>
              <a:gd name="connsiteY3" fmla="*/ 0 h 2747989"/>
              <a:gd name="connsiteX0" fmla="*/ 220916 w 1752189"/>
              <a:gd name="connsiteY0" fmla="*/ 2747989 h 2747989"/>
              <a:gd name="connsiteX1" fmla="*/ 77717 w 1752189"/>
              <a:gd name="connsiteY1" fmla="*/ 1380977 h 2747989"/>
              <a:gd name="connsiteX2" fmla="*/ 1661663 w 1752189"/>
              <a:gd name="connsiteY2" fmla="*/ 1532007 h 2747989"/>
              <a:gd name="connsiteX3" fmla="*/ 841540 w 1752189"/>
              <a:gd name="connsiteY3" fmla="*/ 0 h 2747989"/>
              <a:gd name="connsiteX0" fmla="*/ 296244 w 1827517"/>
              <a:gd name="connsiteY0" fmla="*/ 2747989 h 2747989"/>
              <a:gd name="connsiteX1" fmla="*/ 67386 w 1827517"/>
              <a:gd name="connsiteY1" fmla="*/ 1323827 h 2747989"/>
              <a:gd name="connsiteX2" fmla="*/ 1736991 w 1827517"/>
              <a:gd name="connsiteY2" fmla="*/ 1532007 h 2747989"/>
              <a:gd name="connsiteX3" fmla="*/ 916868 w 1827517"/>
              <a:gd name="connsiteY3" fmla="*/ 0 h 2747989"/>
            </a:gdLst>
            <a:ahLst/>
            <a:cxnLst>
              <a:cxn ang="0">
                <a:pos x="connsiteX0" y="connsiteY0"/>
              </a:cxn>
              <a:cxn ang="0">
                <a:pos x="connsiteX1" y="connsiteY1"/>
              </a:cxn>
              <a:cxn ang="0">
                <a:pos x="connsiteX2" y="connsiteY2"/>
              </a:cxn>
              <a:cxn ang="0">
                <a:pos x="connsiteX3" y="connsiteY3"/>
              </a:cxn>
            </a:cxnLst>
            <a:rect l="l" t="t" r="r" b="b"/>
            <a:pathLst>
              <a:path w="1827517" h="2747989">
                <a:moveTo>
                  <a:pt x="296244" y="2747989"/>
                </a:moveTo>
                <a:cubicBezTo>
                  <a:pt x="306877" y="2001468"/>
                  <a:pt x="-172738" y="1526491"/>
                  <a:pt x="67386" y="1323827"/>
                </a:cubicBezTo>
                <a:cubicBezTo>
                  <a:pt x="307510" y="1121163"/>
                  <a:pt x="1303587" y="1999991"/>
                  <a:pt x="1736991" y="1532007"/>
                </a:cubicBezTo>
                <a:cubicBezTo>
                  <a:pt x="2170395" y="1064023"/>
                  <a:pt x="906236" y="1138816"/>
                  <a:pt x="916868" y="0"/>
                </a:cubicBezTo>
              </a:path>
            </a:pathLst>
          </a:custGeom>
          <a:noFill/>
          <a:ln w="57150">
            <a:solidFill>
              <a:srgbClr val="C7000B"/>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2" name="TextBox 46"/>
          <p:cNvSpPr txBox="1"/>
          <p:nvPr/>
        </p:nvSpPr>
        <p:spPr bwMode="gray">
          <a:xfrm>
            <a:off x="2336083" y="3861234"/>
            <a:ext cx="502061" cy="276999"/>
          </a:xfrm>
          <a:prstGeom prst="rect">
            <a:avLst/>
          </a:prstGeom>
          <a:noFill/>
        </p:spPr>
        <p:txBody>
          <a:bodyPr wrap="none" rtlCol="0">
            <a:spAutoFit/>
          </a:bodyPr>
          <a:lstStyle/>
          <a:p>
            <a:pPr fontAlgn="ctr"/>
            <a:r>
              <a:rPr lang="en-US" sz="12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HAP</a:t>
            </a:r>
            <a:endParaRPr lang="en-US" altLang="zh-CN"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3" name="任意多边形 122"/>
          <p:cNvSpPr/>
          <p:nvPr/>
        </p:nvSpPr>
        <p:spPr bwMode="gray">
          <a:xfrm>
            <a:off x="1382598" y="3747192"/>
            <a:ext cx="3513062" cy="1530489"/>
          </a:xfrm>
          <a:custGeom>
            <a:avLst/>
            <a:gdLst>
              <a:gd name="connsiteX0" fmla="*/ 1445348 w 3650295"/>
              <a:gd name="connsiteY0" fmla="*/ 2411363 h 2422073"/>
              <a:gd name="connsiteX1" fmla="*/ 906334 w 3650295"/>
              <a:gd name="connsiteY1" fmla="*/ 2295860 h 2422073"/>
              <a:gd name="connsiteX2" fmla="*/ 271066 w 3650295"/>
              <a:gd name="connsiteY2" fmla="*/ 1448836 h 2422073"/>
              <a:gd name="connsiteX3" fmla="*/ 88186 w 3650295"/>
              <a:gd name="connsiteY3" fmla="*/ 803944 h 2422073"/>
              <a:gd name="connsiteX4" fmla="*/ 49685 w 3650295"/>
              <a:gd name="connsiteY4" fmla="*/ 139801 h 2422073"/>
              <a:gd name="connsiteX5" fmla="*/ 781205 w 3650295"/>
              <a:gd name="connsiteY5" fmla="*/ 53173 h 2422073"/>
              <a:gd name="connsiteX6" fmla="*/ 1916986 w 3650295"/>
              <a:gd name="connsiteY6" fmla="*/ 784693 h 2422073"/>
              <a:gd name="connsiteX7" fmla="*/ 2600380 w 3650295"/>
              <a:gd name="connsiteY7" fmla="*/ 1160079 h 2422073"/>
              <a:gd name="connsiteX8" fmla="*/ 3620658 w 3650295"/>
              <a:gd name="connsiteY8" fmla="*/ 1650967 h 2422073"/>
              <a:gd name="connsiteX9" fmla="*/ 3235647 w 3650295"/>
              <a:gd name="connsiteY9" fmla="*/ 2276609 h 2422073"/>
              <a:gd name="connsiteX10" fmla="*/ 1811108 w 3650295"/>
              <a:gd name="connsiteY10" fmla="*/ 2401737 h 2422073"/>
              <a:gd name="connsiteX11" fmla="*/ 1445348 w 3650295"/>
              <a:gd name="connsiteY11" fmla="*/ 2411363 h 2422073"/>
              <a:gd name="connsiteX0" fmla="*/ 1454242 w 3659189"/>
              <a:gd name="connsiteY0" fmla="*/ 2435890 h 2446600"/>
              <a:gd name="connsiteX1" fmla="*/ 915228 w 3659189"/>
              <a:gd name="connsiteY1" fmla="*/ 2320387 h 2446600"/>
              <a:gd name="connsiteX2" fmla="*/ 279960 w 3659189"/>
              <a:gd name="connsiteY2" fmla="*/ 1473363 h 2446600"/>
              <a:gd name="connsiteX3" fmla="*/ 70868 w 3659189"/>
              <a:gd name="connsiteY3" fmla="*/ 1346021 h 2446600"/>
              <a:gd name="connsiteX4" fmla="*/ 58579 w 3659189"/>
              <a:gd name="connsiteY4" fmla="*/ 164328 h 2446600"/>
              <a:gd name="connsiteX5" fmla="*/ 790099 w 3659189"/>
              <a:gd name="connsiteY5" fmla="*/ 77700 h 2446600"/>
              <a:gd name="connsiteX6" fmla="*/ 1925880 w 3659189"/>
              <a:gd name="connsiteY6" fmla="*/ 809220 h 2446600"/>
              <a:gd name="connsiteX7" fmla="*/ 2609274 w 3659189"/>
              <a:gd name="connsiteY7" fmla="*/ 1184606 h 2446600"/>
              <a:gd name="connsiteX8" fmla="*/ 3629552 w 3659189"/>
              <a:gd name="connsiteY8" fmla="*/ 1675494 h 2446600"/>
              <a:gd name="connsiteX9" fmla="*/ 3244541 w 3659189"/>
              <a:gd name="connsiteY9" fmla="*/ 2301136 h 2446600"/>
              <a:gd name="connsiteX10" fmla="*/ 1820002 w 3659189"/>
              <a:gd name="connsiteY10" fmla="*/ 2426264 h 2446600"/>
              <a:gd name="connsiteX11" fmla="*/ 1454242 w 3659189"/>
              <a:gd name="connsiteY11" fmla="*/ 2435890 h 2446600"/>
              <a:gd name="connsiteX0" fmla="*/ 1455350 w 3660297"/>
              <a:gd name="connsiteY0" fmla="*/ 2435890 h 2446600"/>
              <a:gd name="connsiteX1" fmla="*/ 916336 w 3660297"/>
              <a:gd name="connsiteY1" fmla="*/ 2320387 h 2446600"/>
              <a:gd name="connsiteX2" fmla="*/ 307281 w 3660297"/>
              <a:gd name="connsiteY2" fmla="*/ 1833399 h 2446600"/>
              <a:gd name="connsiteX3" fmla="*/ 71976 w 3660297"/>
              <a:gd name="connsiteY3" fmla="*/ 1346021 h 2446600"/>
              <a:gd name="connsiteX4" fmla="*/ 59687 w 3660297"/>
              <a:gd name="connsiteY4" fmla="*/ 164328 h 2446600"/>
              <a:gd name="connsiteX5" fmla="*/ 791207 w 3660297"/>
              <a:gd name="connsiteY5" fmla="*/ 77700 h 2446600"/>
              <a:gd name="connsiteX6" fmla="*/ 1926988 w 3660297"/>
              <a:gd name="connsiteY6" fmla="*/ 809220 h 2446600"/>
              <a:gd name="connsiteX7" fmla="*/ 2610382 w 3660297"/>
              <a:gd name="connsiteY7" fmla="*/ 1184606 h 2446600"/>
              <a:gd name="connsiteX8" fmla="*/ 3630660 w 3660297"/>
              <a:gd name="connsiteY8" fmla="*/ 1675494 h 2446600"/>
              <a:gd name="connsiteX9" fmla="*/ 3245649 w 3660297"/>
              <a:gd name="connsiteY9" fmla="*/ 2301136 h 2446600"/>
              <a:gd name="connsiteX10" fmla="*/ 1821110 w 3660297"/>
              <a:gd name="connsiteY10" fmla="*/ 2426264 h 2446600"/>
              <a:gd name="connsiteX11" fmla="*/ 1455350 w 3660297"/>
              <a:gd name="connsiteY11" fmla="*/ 2435890 h 2446600"/>
              <a:gd name="connsiteX0" fmla="*/ 1455350 w 3660297"/>
              <a:gd name="connsiteY0" fmla="*/ 2345882 h 2426816"/>
              <a:gd name="connsiteX1" fmla="*/ 916336 w 3660297"/>
              <a:gd name="connsiteY1" fmla="*/ 2320387 h 2426816"/>
              <a:gd name="connsiteX2" fmla="*/ 307281 w 3660297"/>
              <a:gd name="connsiteY2" fmla="*/ 1833399 h 2426816"/>
              <a:gd name="connsiteX3" fmla="*/ 71976 w 3660297"/>
              <a:gd name="connsiteY3" fmla="*/ 1346021 h 2426816"/>
              <a:gd name="connsiteX4" fmla="*/ 59687 w 3660297"/>
              <a:gd name="connsiteY4" fmla="*/ 164328 h 2426816"/>
              <a:gd name="connsiteX5" fmla="*/ 791207 w 3660297"/>
              <a:gd name="connsiteY5" fmla="*/ 77700 h 2426816"/>
              <a:gd name="connsiteX6" fmla="*/ 1926988 w 3660297"/>
              <a:gd name="connsiteY6" fmla="*/ 809220 h 2426816"/>
              <a:gd name="connsiteX7" fmla="*/ 2610382 w 3660297"/>
              <a:gd name="connsiteY7" fmla="*/ 1184606 h 2426816"/>
              <a:gd name="connsiteX8" fmla="*/ 3630660 w 3660297"/>
              <a:gd name="connsiteY8" fmla="*/ 1675494 h 2426816"/>
              <a:gd name="connsiteX9" fmla="*/ 3245649 w 3660297"/>
              <a:gd name="connsiteY9" fmla="*/ 2301136 h 2426816"/>
              <a:gd name="connsiteX10" fmla="*/ 1821110 w 3660297"/>
              <a:gd name="connsiteY10" fmla="*/ 2426264 h 2426816"/>
              <a:gd name="connsiteX11" fmla="*/ 1455350 w 3660297"/>
              <a:gd name="connsiteY11" fmla="*/ 2345882 h 2426816"/>
              <a:gd name="connsiteX0" fmla="*/ 1455350 w 3658950"/>
              <a:gd name="connsiteY0" fmla="*/ 2345882 h 2431610"/>
              <a:gd name="connsiteX1" fmla="*/ 916336 w 3658950"/>
              <a:gd name="connsiteY1" fmla="*/ 2320387 h 2431610"/>
              <a:gd name="connsiteX2" fmla="*/ 307281 w 3658950"/>
              <a:gd name="connsiteY2" fmla="*/ 1833399 h 2431610"/>
              <a:gd name="connsiteX3" fmla="*/ 71976 w 3658950"/>
              <a:gd name="connsiteY3" fmla="*/ 1346021 h 2431610"/>
              <a:gd name="connsiteX4" fmla="*/ 59687 w 3658950"/>
              <a:gd name="connsiteY4" fmla="*/ 164328 h 2431610"/>
              <a:gd name="connsiteX5" fmla="*/ 791207 w 3658950"/>
              <a:gd name="connsiteY5" fmla="*/ 77700 h 2431610"/>
              <a:gd name="connsiteX6" fmla="*/ 1926988 w 3658950"/>
              <a:gd name="connsiteY6" fmla="*/ 809220 h 2431610"/>
              <a:gd name="connsiteX7" fmla="*/ 2610382 w 3658950"/>
              <a:gd name="connsiteY7" fmla="*/ 1184606 h 2431610"/>
              <a:gd name="connsiteX8" fmla="*/ 3630660 w 3658950"/>
              <a:gd name="connsiteY8" fmla="*/ 1675494 h 2431610"/>
              <a:gd name="connsiteX9" fmla="*/ 3236912 w 3658950"/>
              <a:gd name="connsiteY9" fmla="*/ 2177374 h 2431610"/>
              <a:gd name="connsiteX10" fmla="*/ 1821110 w 3658950"/>
              <a:gd name="connsiteY10" fmla="*/ 2426264 h 2431610"/>
              <a:gd name="connsiteX11" fmla="*/ 1455350 w 3658950"/>
              <a:gd name="connsiteY11" fmla="*/ 2345882 h 2431610"/>
              <a:gd name="connsiteX0" fmla="*/ 1386393 w 3589993"/>
              <a:gd name="connsiteY0" fmla="*/ 2269856 h 2355585"/>
              <a:gd name="connsiteX1" fmla="*/ 847379 w 3589993"/>
              <a:gd name="connsiteY1" fmla="*/ 2244361 h 2355585"/>
              <a:gd name="connsiteX2" fmla="*/ 238324 w 3589993"/>
              <a:gd name="connsiteY2" fmla="*/ 1757373 h 2355585"/>
              <a:gd name="connsiteX3" fmla="*/ 3019 w 3589993"/>
              <a:gd name="connsiteY3" fmla="*/ 1269995 h 2355585"/>
              <a:gd name="connsiteX4" fmla="*/ 148007 w 3589993"/>
              <a:gd name="connsiteY4" fmla="*/ 954636 h 2355585"/>
              <a:gd name="connsiteX5" fmla="*/ 722250 w 3589993"/>
              <a:gd name="connsiteY5" fmla="*/ 1674 h 2355585"/>
              <a:gd name="connsiteX6" fmla="*/ 1858031 w 3589993"/>
              <a:gd name="connsiteY6" fmla="*/ 733194 h 2355585"/>
              <a:gd name="connsiteX7" fmla="*/ 2541425 w 3589993"/>
              <a:gd name="connsiteY7" fmla="*/ 1108580 h 2355585"/>
              <a:gd name="connsiteX8" fmla="*/ 3561703 w 3589993"/>
              <a:gd name="connsiteY8" fmla="*/ 1599468 h 2355585"/>
              <a:gd name="connsiteX9" fmla="*/ 3167955 w 3589993"/>
              <a:gd name="connsiteY9" fmla="*/ 2101348 h 2355585"/>
              <a:gd name="connsiteX10" fmla="*/ 1752153 w 3589993"/>
              <a:gd name="connsiteY10" fmla="*/ 2350238 h 2355585"/>
              <a:gd name="connsiteX11" fmla="*/ 1386393 w 3589993"/>
              <a:gd name="connsiteY11" fmla="*/ 2269856 h 2355585"/>
              <a:gd name="connsiteX0" fmla="*/ 1388240 w 3591840"/>
              <a:gd name="connsiteY0" fmla="*/ 1541340 h 1627069"/>
              <a:gd name="connsiteX1" fmla="*/ 849226 w 3591840"/>
              <a:gd name="connsiteY1" fmla="*/ 1515845 h 1627069"/>
              <a:gd name="connsiteX2" fmla="*/ 240171 w 3591840"/>
              <a:gd name="connsiteY2" fmla="*/ 1028857 h 1627069"/>
              <a:gd name="connsiteX3" fmla="*/ 4866 w 3591840"/>
              <a:gd name="connsiteY3" fmla="*/ 541479 h 1627069"/>
              <a:gd name="connsiteX4" fmla="*/ 149854 w 3591840"/>
              <a:gd name="connsiteY4" fmla="*/ 226120 h 1627069"/>
              <a:gd name="connsiteX5" fmla="*/ 890111 w 3591840"/>
              <a:gd name="connsiteY5" fmla="*/ 173246 h 1627069"/>
              <a:gd name="connsiteX6" fmla="*/ 1859878 w 3591840"/>
              <a:gd name="connsiteY6" fmla="*/ 4678 h 1627069"/>
              <a:gd name="connsiteX7" fmla="*/ 2543272 w 3591840"/>
              <a:gd name="connsiteY7" fmla="*/ 380064 h 1627069"/>
              <a:gd name="connsiteX8" fmla="*/ 3563550 w 3591840"/>
              <a:gd name="connsiteY8" fmla="*/ 870952 h 1627069"/>
              <a:gd name="connsiteX9" fmla="*/ 3169802 w 3591840"/>
              <a:gd name="connsiteY9" fmla="*/ 1372832 h 1627069"/>
              <a:gd name="connsiteX10" fmla="*/ 1754000 w 3591840"/>
              <a:gd name="connsiteY10" fmla="*/ 1621722 h 1627069"/>
              <a:gd name="connsiteX11" fmla="*/ 1388240 w 3591840"/>
              <a:gd name="connsiteY11" fmla="*/ 1541340 h 1627069"/>
              <a:gd name="connsiteX0" fmla="*/ 1388240 w 3591840"/>
              <a:gd name="connsiteY0" fmla="*/ 1394005 h 1479734"/>
              <a:gd name="connsiteX1" fmla="*/ 849226 w 3591840"/>
              <a:gd name="connsiteY1" fmla="*/ 1368510 h 1479734"/>
              <a:gd name="connsiteX2" fmla="*/ 240171 w 3591840"/>
              <a:gd name="connsiteY2" fmla="*/ 881522 h 1479734"/>
              <a:gd name="connsiteX3" fmla="*/ 4866 w 3591840"/>
              <a:gd name="connsiteY3" fmla="*/ 394144 h 1479734"/>
              <a:gd name="connsiteX4" fmla="*/ 149854 w 3591840"/>
              <a:gd name="connsiteY4" fmla="*/ 78785 h 1479734"/>
              <a:gd name="connsiteX5" fmla="*/ 890111 w 3591840"/>
              <a:gd name="connsiteY5" fmla="*/ 25911 h 1479734"/>
              <a:gd name="connsiteX6" fmla="*/ 1859878 w 3591840"/>
              <a:gd name="connsiteY6" fmla="*/ 14858 h 1479734"/>
              <a:gd name="connsiteX7" fmla="*/ 2543272 w 3591840"/>
              <a:gd name="connsiteY7" fmla="*/ 232729 h 1479734"/>
              <a:gd name="connsiteX8" fmla="*/ 3563550 w 3591840"/>
              <a:gd name="connsiteY8" fmla="*/ 723617 h 1479734"/>
              <a:gd name="connsiteX9" fmla="*/ 3169802 w 3591840"/>
              <a:gd name="connsiteY9" fmla="*/ 1225497 h 1479734"/>
              <a:gd name="connsiteX10" fmla="*/ 1754000 w 3591840"/>
              <a:gd name="connsiteY10" fmla="*/ 1474387 h 1479734"/>
              <a:gd name="connsiteX11" fmla="*/ 1388240 w 3591840"/>
              <a:gd name="connsiteY11" fmla="*/ 1394005 h 1479734"/>
              <a:gd name="connsiteX0" fmla="*/ 1388240 w 3591840"/>
              <a:gd name="connsiteY0" fmla="*/ 1394005 h 1423588"/>
              <a:gd name="connsiteX1" fmla="*/ 849226 w 3591840"/>
              <a:gd name="connsiteY1" fmla="*/ 1368510 h 1423588"/>
              <a:gd name="connsiteX2" fmla="*/ 240171 w 3591840"/>
              <a:gd name="connsiteY2" fmla="*/ 881522 h 1423588"/>
              <a:gd name="connsiteX3" fmla="*/ 4866 w 3591840"/>
              <a:gd name="connsiteY3" fmla="*/ 394144 h 1423588"/>
              <a:gd name="connsiteX4" fmla="*/ 149854 w 3591840"/>
              <a:gd name="connsiteY4" fmla="*/ 78785 h 1423588"/>
              <a:gd name="connsiteX5" fmla="*/ 890111 w 3591840"/>
              <a:gd name="connsiteY5" fmla="*/ 25911 h 1423588"/>
              <a:gd name="connsiteX6" fmla="*/ 1859878 w 3591840"/>
              <a:gd name="connsiteY6" fmla="*/ 14858 h 1423588"/>
              <a:gd name="connsiteX7" fmla="*/ 2543272 w 3591840"/>
              <a:gd name="connsiteY7" fmla="*/ 232729 h 1423588"/>
              <a:gd name="connsiteX8" fmla="*/ 3563550 w 3591840"/>
              <a:gd name="connsiteY8" fmla="*/ 723617 h 1423588"/>
              <a:gd name="connsiteX9" fmla="*/ 3169802 w 3591840"/>
              <a:gd name="connsiteY9" fmla="*/ 1225497 h 1423588"/>
              <a:gd name="connsiteX10" fmla="*/ 2269517 w 3591840"/>
              <a:gd name="connsiteY10" fmla="*/ 1204361 h 1423588"/>
              <a:gd name="connsiteX11" fmla="*/ 1388240 w 3591840"/>
              <a:gd name="connsiteY11" fmla="*/ 1394005 h 1423588"/>
              <a:gd name="connsiteX0" fmla="*/ 1388240 w 3568710"/>
              <a:gd name="connsiteY0" fmla="*/ 1734542 h 1764125"/>
              <a:gd name="connsiteX1" fmla="*/ 849226 w 3568710"/>
              <a:gd name="connsiteY1" fmla="*/ 1709047 h 1764125"/>
              <a:gd name="connsiteX2" fmla="*/ 240171 w 3568710"/>
              <a:gd name="connsiteY2" fmla="*/ 1222059 h 1764125"/>
              <a:gd name="connsiteX3" fmla="*/ 4866 w 3568710"/>
              <a:gd name="connsiteY3" fmla="*/ 734681 h 1764125"/>
              <a:gd name="connsiteX4" fmla="*/ 149854 w 3568710"/>
              <a:gd name="connsiteY4" fmla="*/ 419322 h 1764125"/>
              <a:gd name="connsiteX5" fmla="*/ 890111 w 3568710"/>
              <a:gd name="connsiteY5" fmla="*/ 366448 h 1764125"/>
              <a:gd name="connsiteX6" fmla="*/ 1859878 w 3568710"/>
              <a:gd name="connsiteY6" fmla="*/ 355395 h 1764125"/>
              <a:gd name="connsiteX7" fmla="*/ 2971414 w 3568710"/>
              <a:gd name="connsiteY7" fmla="*/ 21963 h 1764125"/>
              <a:gd name="connsiteX8" fmla="*/ 3563550 w 3568710"/>
              <a:gd name="connsiteY8" fmla="*/ 1064154 h 1764125"/>
              <a:gd name="connsiteX9" fmla="*/ 3169802 w 3568710"/>
              <a:gd name="connsiteY9" fmla="*/ 1566034 h 1764125"/>
              <a:gd name="connsiteX10" fmla="*/ 2269517 w 3568710"/>
              <a:gd name="connsiteY10" fmla="*/ 1544898 h 1764125"/>
              <a:gd name="connsiteX11" fmla="*/ 1388240 w 3568710"/>
              <a:gd name="connsiteY11" fmla="*/ 1734542 h 1764125"/>
              <a:gd name="connsiteX0" fmla="*/ 1388240 w 3568709"/>
              <a:gd name="connsiteY0" fmla="*/ 1769505 h 1799088"/>
              <a:gd name="connsiteX1" fmla="*/ 849226 w 3568709"/>
              <a:gd name="connsiteY1" fmla="*/ 1744010 h 1799088"/>
              <a:gd name="connsiteX2" fmla="*/ 240171 w 3568709"/>
              <a:gd name="connsiteY2" fmla="*/ 1257022 h 1799088"/>
              <a:gd name="connsiteX3" fmla="*/ 4866 w 3568709"/>
              <a:gd name="connsiteY3" fmla="*/ 769644 h 1799088"/>
              <a:gd name="connsiteX4" fmla="*/ 149854 w 3568709"/>
              <a:gd name="connsiteY4" fmla="*/ 454285 h 1799088"/>
              <a:gd name="connsiteX5" fmla="*/ 890111 w 3568709"/>
              <a:gd name="connsiteY5" fmla="*/ 401411 h 1799088"/>
              <a:gd name="connsiteX6" fmla="*/ 1859878 w 3568709"/>
              <a:gd name="connsiteY6" fmla="*/ 165337 h 1799088"/>
              <a:gd name="connsiteX7" fmla="*/ 2971414 w 3568709"/>
              <a:gd name="connsiteY7" fmla="*/ 56926 h 1799088"/>
              <a:gd name="connsiteX8" fmla="*/ 3563550 w 3568709"/>
              <a:gd name="connsiteY8" fmla="*/ 1099117 h 1799088"/>
              <a:gd name="connsiteX9" fmla="*/ 3169802 w 3568709"/>
              <a:gd name="connsiteY9" fmla="*/ 1600997 h 1799088"/>
              <a:gd name="connsiteX10" fmla="*/ 2269517 w 3568709"/>
              <a:gd name="connsiteY10" fmla="*/ 1579861 h 1799088"/>
              <a:gd name="connsiteX11" fmla="*/ 1388240 w 3568709"/>
              <a:gd name="connsiteY11" fmla="*/ 1769505 h 1799088"/>
              <a:gd name="connsiteX0" fmla="*/ 1387271 w 3567740"/>
              <a:gd name="connsiteY0" fmla="*/ 1769505 h 1799088"/>
              <a:gd name="connsiteX1" fmla="*/ 848257 w 3567740"/>
              <a:gd name="connsiteY1" fmla="*/ 1744010 h 1799088"/>
              <a:gd name="connsiteX2" fmla="*/ 239202 w 3567740"/>
              <a:gd name="connsiteY2" fmla="*/ 1257022 h 1799088"/>
              <a:gd name="connsiteX3" fmla="*/ 3897 w 3567740"/>
              <a:gd name="connsiteY3" fmla="*/ 769644 h 1799088"/>
              <a:gd name="connsiteX4" fmla="*/ 148885 w 3567740"/>
              <a:gd name="connsiteY4" fmla="*/ 454285 h 1799088"/>
              <a:gd name="connsiteX5" fmla="*/ 816849 w 3567740"/>
              <a:gd name="connsiteY5" fmla="*/ 241559 h 1799088"/>
              <a:gd name="connsiteX6" fmla="*/ 889142 w 3567740"/>
              <a:gd name="connsiteY6" fmla="*/ 401411 h 1799088"/>
              <a:gd name="connsiteX7" fmla="*/ 1858909 w 3567740"/>
              <a:gd name="connsiteY7" fmla="*/ 165337 h 1799088"/>
              <a:gd name="connsiteX8" fmla="*/ 2970445 w 3567740"/>
              <a:gd name="connsiteY8" fmla="*/ 56926 h 1799088"/>
              <a:gd name="connsiteX9" fmla="*/ 3562581 w 3567740"/>
              <a:gd name="connsiteY9" fmla="*/ 1099117 h 1799088"/>
              <a:gd name="connsiteX10" fmla="*/ 3168833 w 3567740"/>
              <a:gd name="connsiteY10" fmla="*/ 1600997 h 1799088"/>
              <a:gd name="connsiteX11" fmla="*/ 2268548 w 3567740"/>
              <a:gd name="connsiteY11" fmla="*/ 1579861 h 1799088"/>
              <a:gd name="connsiteX12" fmla="*/ 1387271 w 3567740"/>
              <a:gd name="connsiteY12" fmla="*/ 1769505 h 1799088"/>
              <a:gd name="connsiteX0" fmla="*/ 1387271 w 3567740"/>
              <a:gd name="connsiteY0" fmla="*/ 1765635 h 1795218"/>
              <a:gd name="connsiteX1" fmla="*/ 848257 w 3567740"/>
              <a:gd name="connsiteY1" fmla="*/ 1740140 h 1795218"/>
              <a:gd name="connsiteX2" fmla="*/ 239202 w 3567740"/>
              <a:gd name="connsiteY2" fmla="*/ 1253152 h 1795218"/>
              <a:gd name="connsiteX3" fmla="*/ 3897 w 3567740"/>
              <a:gd name="connsiteY3" fmla="*/ 765774 h 1795218"/>
              <a:gd name="connsiteX4" fmla="*/ 148885 w 3567740"/>
              <a:gd name="connsiteY4" fmla="*/ 450415 h 1795218"/>
              <a:gd name="connsiteX5" fmla="*/ 816849 w 3567740"/>
              <a:gd name="connsiteY5" fmla="*/ 237689 h 1795218"/>
              <a:gd name="connsiteX6" fmla="*/ 1858909 w 3567740"/>
              <a:gd name="connsiteY6" fmla="*/ 161467 h 1795218"/>
              <a:gd name="connsiteX7" fmla="*/ 2970445 w 3567740"/>
              <a:gd name="connsiteY7" fmla="*/ 53056 h 1795218"/>
              <a:gd name="connsiteX8" fmla="*/ 3562581 w 3567740"/>
              <a:gd name="connsiteY8" fmla="*/ 1095247 h 1795218"/>
              <a:gd name="connsiteX9" fmla="*/ 3168833 w 3567740"/>
              <a:gd name="connsiteY9" fmla="*/ 1597127 h 1795218"/>
              <a:gd name="connsiteX10" fmla="*/ 2268548 w 3567740"/>
              <a:gd name="connsiteY10" fmla="*/ 1575991 h 1795218"/>
              <a:gd name="connsiteX11" fmla="*/ 1387271 w 3567740"/>
              <a:gd name="connsiteY11" fmla="*/ 1765635 h 1795218"/>
              <a:gd name="connsiteX0" fmla="*/ 1535809 w 3567740"/>
              <a:gd name="connsiteY0" fmla="*/ 1675626 h 1763651"/>
              <a:gd name="connsiteX1" fmla="*/ 848257 w 3567740"/>
              <a:gd name="connsiteY1" fmla="*/ 1740140 h 1763651"/>
              <a:gd name="connsiteX2" fmla="*/ 239202 w 3567740"/>
              <a:gd name="connsiteY2" fmla="*/ 1253152 h 1763651"/>
              <a:gd name="connsiteX3" fmla="*/ 3897 w 3567740"/>
              <a:gd name="connsiteY3" fmla="*/ 765774 h 1763651"/>
              <a:gd name="connsiteX4" fmla="*/ 148885 w 3567740"/>
              <a:gd name="connsiteY4" fmla="*/ 450415 h 1763651"/>
              <a:gd name="connsiteX5" fmla="*/ 816849 w 3567740"/>
              <a:gd name="connsiteY5" fmla="*/ 237689 h 1763651"/>
              <a:gd name="connsiteX6" fmla="*/ 1858909 w 3567740"/>
              <a:gd name="connsiteY6" fmla="*/ 161467 h 1763651"/>
              <a:gd name="connsiteX7" fmla="*/ 2970445 w 3567740"/>
              <a:gd name="connsiteY7" fmla="*/ 53056 h 1763651"/>
              <a:gd name="connsiteX8" fmla="*/ 3562581 w 3567740"/>
              <a:gd name="connsiteY8" fmla="*/ 1095247 h 1763651"/>
              <a:gd name="connsiteX9" fmla="*/ 3168833 w 3567740"/>
              <a:gd name="connsiteY9" fmla="*/ 1597127 h 1763651"/>
              <a:gd name="connsiteX10" fmla="*/ 2268548 w 3567740"/>
              <a:gd name="connsiteY10" fmla="*/ 1575991 h 1763651"/>
              <a:gd name="connsiteX11" fmla="*/ 1535809 w 3567740"/>
              <a:gd name="connsiteY11" fmla="*/ 1675626 h 1763651"/>
              <a:gd name="connsiteX0" fmla="*/ 1535809 w 3567740"/>
              <a:gd name="connsiteY0" fmla="*/ 1675626 h 1701030"/>
              <a:gd name="connsiteX1" fmla="*/ 769619 w 3567740"/>
              <a:gd name="connsiteY1" fmla="*/ 1661383 h 1701030"/>
              <a:gd name="connsiteX2" fmla="*/ 239202 w 3567740"/>
              <a:gd name="connsiteY2" fmla="*/ 1253152 h 1701030"/>
              <a:gd name="connsiteX3" fmla="*/ 3897 w 3567740"/>
              <a:gd name="connsiteY3" fmla="*/ 765774 h 1701030"/>
              <a:gd name="connsiteX4" fmla="*/ 148885 w 3567740"/>
              <a:gd name="connsiteY4" fmla="*/ 450415 h 1701030"/>
              <a:gd name="connsiteX5" fmla="*/ 816849 w 3567740"/>
              <a:gd name="connsiteY5" fmla="*/ 237689 h 1701030"/>
              <a:gd name="connsiteX6" fmla="*/ 1858909 w 3567740"/>
              <a:gd name="connsiteY6" fmla="*/ 161467 h 1701030"/>
              <a:gd name="connsiteX7" fmla="*/ 2970445 w 3567740"/>
              <a:gd name="connsiteY7" fmla="*/ 53056 h 1701030"/>
              <a:gd name="connsiteX8" fmla="*/ 3562581 w 3567740"/>
              <a:gd name="connsiteY8" fmla="*/ 1095247 h 1701030"/>
              <a:gd name="connsiteX9" fmla="*/ 3168833 w 3567740"/>
              <a:gd name="connsiteY9" fmla="*/ 1597127 h 1701030"/>
              <a:gd name="connsiteX10" fmla="*/ 2268548 w 3567740"/>
              <a:gd name="connsiteY10" fmla="*/ 1575991 h 1701030"/>
              <a:gd name="connsiteX11" fmla="*/ 1535809 w 3567740"/>
              <a:gd name="connsiteY11" fmla="*/ 1675626 h 1701030"/>
              <a:gd name="connsiteX0" fmla="*/ 1535809 w 3567740"/>
              <a:gd name="connsiteY0" fmla="*/ 1675626 h 1708024"/>
              <a:gd name="connsiteX1" fmla="*/ 769619 w 3567740"/>
              <a:gd name="connsiteY1" fmla="*/ 1661383 h 1708024"/>
              <a:gd name="connsiteX2" fmla="*/ 239202 w 3567740"/>
              <a:gd name="connsiteY2" fmla="*/ 1253152 h 1708024"/>
              <a:gd name="connsiteX3" fmla="*/ 3897 w 3567740"/>
              <a:gd name="connsiteY3" fmla="*/ 765774 h 1708024"/>
              <a:gd name="connsiteX4" fmla="*/ 148885 w 3567740"/>
              <a:gd name="connsiteY4" fmla="*/ 450415 h 1708024"/>
              <a:gd name="connsiteX5" fmla="*/ 816849 w 3567740"/>
              <a:gd name="connsiteY5" fmla="*/ 237689 h 1708024"/>
              <a:gd name="connsiteX6" fmla="*/ 1858909 w 3567740"/>
              <a:gd name="connsiteY6" fmla="*/ 161467 h 1708024"/>
              <a:gd name="connsiteX7" fmla="*/ 2970445 w 3567740"/>
              <a:gd name="connsiteY7" fmla="*/ 53056 h 1708024"/>
              <a:gd name="connsiteX8" fmla="*/ 3562581 w 3567740"/>
              <a:gd name="connsiteY8" fmla="*/ 1095247 h 1708024"/>
              <a:gd name="connsiteX9" fmla="*/ 3168833 w 3567740"/>
              <a:gd name="connsiteY9" fmla="*/ 1597127 h 1708024"/>
              <a:gd name="connsiteX10" fmla="*/ 2294761 w 3567740"/>
              <a:gd name="connsiteY10" fmla="*/ 1452229 h 1708024"/>
              <a:gd name="connsiteX11" fmla="*/ 1535809 w 3567740"/>
              <a:gd name="connsiteY11" fmla="*/ 1675626 h 1708024"/>
              <a:gd name="connsiteX0" fmla="*/ 1535809 w 3585169"/>
              <a:gd name="connsiteY0" fmla="*/ 1675626 h 1708025"/>
              <a:gd name="connsiteX1" fmla="*/ 769619 w 3585169"/>
              <a:gd name="connsiteY1" fmla="*/ 1661383 h 1708025"/>
              <a:gd name="connsiteX2" fmla="*/ 239202 w 3585169"/>
              <a:gd name="connsiteY2" fmla="*/ 1253152 h 1708025"/>
              <a:gd name="connsiteX3" fmla="*/ 3897 w 3585169"/>
              <a:gd name="connsiteY3" fmla="*/ 765774 h 1708025"/>
              <a:gd name="connsiteX4" fmla="*/ 148885 w 3585169"/>
              <a:gd name="connsiteY4" fmla="*/ 450415 h 1708025"/>
              <a:gd name="connsiteX5" fmla="*/ 816849 w 3585169"/>
              <a:gd name="connsiteY5" fmla="*/ 237689 h 1708025"/>
              <a:gd name="connsiteX6" fmla="*/ 1858909 w 3585169"/>
              <a:gd name="connsiteY6" fmla="*/ 161467 h 1708025"/>
              <a:gd name="connsiteX7" fmla="*/ 2970445 w 3585169"/>
              <a:gd name="connsiteY7" fmla="*/ 53056 h 1708025"/>
              <a:gd name="connsiteX8" fmla="*/ 3562581 w 3585169"/>
              <a:gd name="connsiteY8" fmla="*/ 1095247 h 1708025"/>
              <a:gd name="connsiteX9" fmla="*/ 3291159 w 3585169"/>
              <a:gd name="connsiteY9" fmla="*/ 1552123 h 1708025"/>
              <a:gd name="connsiteX10" fmla="*/ 2294761 w 3585169"/>
              <a:gd name="connsiteY10" fmla="*/ 1452229 h 1708025"/>
              <a:gd name="connsiteX11" fmla="*/ 1535809 w 3585169"/>
              <a:gd name="connsiteY11" fmla="*/ 1675626 h 1708025"/>
              <a:gd name="connsiteX0" fmla="*/ 1535809 w 3490171"/>
              <a:gd name="connsiteY0" fmla="*/ 1656292 h 1688691"/>
              <a:gd name="connsiteX1" fmla="*/ 769619 w 3490171"/>
              <a:gd name="connsiteY1" fmla="*/ 1642049 h 1688691"/>
              <a:gd name="connsiteX2" fmla="*/ 239202 w 3490171"/>
              <a:gd name="connsiteY2" fmla="*/ 1233818 h 1688691"/>
              <a:gd name="connsiteX3" fmla="*/ 3897 w 3490171"/>
              <a:gd name="connsiteY3" fmla="*/ 746440 h 1688691"/>
              <a:gd name="connsiteX4" fmla="*/ 148885 w 3490171"/>
              <a:gd name="connsiteY4" fmla="*/ 431081 h 1688691"/>
              <a:gd name="connsiteX5" fmla="*/ 816849 w 3490171"/>
              <a:gd name="connsiteY5" fmla="*/ 218355 h 1688691"/>
              <a:gd name="connsiteX6" fmla="*/ 1858909 w 3490171"/>
              <a:gd name="connsiteY6" fmla="*/ 142133 h 1688691"/>
              <a:gd name="connsiteX7" fmla="*/ 2970445 w 3490171"/>
              <a:gd name="connsiteY7" fmla="*/ 33722 h 1688691"/>
              <a:gd name="connsiteX8" fmla="*/ 3422780 w 3490171"/>
              <a:gd name="connsiteY8" fmla="*/ 794636 h 1688691"/>
              <a:gd name="connsiteX9" fmla="*/ 3291159 w 3490171"/>
              <a:gd name="connsiteY9" fmla="*/ 1532789 h 1688691"/>
              <a:gd name="connsiteX10" fmla="*/ 2294761 w 3490171"/>
              <a:gd name="connsiteY10" fmla="*/ 1432895 h 1688691"/>
              <a:gd name="connsiteX11" fmla="*/ 1535809 w 3490171"/>
              <a:gd name="connsiteY11" fmla="*/ 1656292 h 1688691"/>
              <a:gd name="connsiteX0" fmla="*/ 1535809 w 3490171"/>
              <a:gd name="connsiteY0" fmla="*/ 1656292 h 1656292"/>
              <a:gd name="connsiteX1" fmla="*/ 239202 w 3490171"/>
              <a:gd name="connsiteY1" fmla="*/ 1233818 h 1656292"/>
              <a:gd name="connsiteX2" fmla="*/ 3897 w 3490171"/>
              <a:gd name="connsiteY2" fmla="*/ 746440 h 1656292"/>
              <a:gd name="connsiteX3" fmla="*/ 148885 w 3490171"/>
              <a:gd name="connsiteY3" fmla="*/ 431081 h 1656292"/>
              <a:gd name="connsiteX4" fmla="*/ 816849 w 3490171"/>
              <a:gd name="connsiteY4" fmla="*/ 218355 h 1656292"/>
              <a:gd name="connsiteX5" fmla="*/ 1858909 w 3490171"/>
              <a:gd name="connsiteY5" fmla="*/ 142133 h 1656292"/>
              <a:gd name="connsiteX6" fmla="*/ 2970445 w 3490171"/>
              <a:gd name="connsiteY6" fmla="*/ 33722 h 1656292"/>
              <a:gd name="connsiteX7" fmla="*/ 3422780 w 3490171"/>
              <a:gd name="connsiteY7" fmla="*/ 794636 h 1656292"/>
              <a:gd name="connsiteX8" fmla="*/ 3291159 w 3490171"/>
              <a:gd name="connsiteY8" fmla="*/ 1532789 h 1656292"/>
              <a:gd name="connsiteX9" fmla="*/ 2294761 w 3490171"/>
              <a:gd name="connsiteY9" fmla="*/ 1432895 h 1656292"/>
              <a:gd name="connsiteX10" fmla="*/ 1535809 w 3490171"/>
              <a:gd name="connsiteY10" fmla="*/ 1656292 h 1656292"/>
              <a:gd name="connsiteX0" fmla="*/ 1574171 w 3528533"/>
              <a:gd name="connsiteY0" fmla="*/ 1656292 h 2207918"/>
              <a:gd name="connsiteX1" fmla="*/ 835282 w 3528533"/>
              <a:gd name="connsiteY1" fmla="*/ 2181782 h 2207918"/>
              <a:gd name="connsiteX2" fmla="*/ 42259 w 3528533"/>
              <a:gd name="connsiteY2" fmla="*/ 746440 h 2207918"/>
              <a:gd name="connsiteX3" fmla="*/ 187247 w 3528533"/>
              <a:gd name="connsiteY3" fmla="*/ 431081 h 2207918"/>
              <a:gd name="connsiteX4" fmla="*/ 855211 w 3528533"/>
              <a:gd name="connsiteY4" fmla="*/ 218355 h 2207918"/>
              <a:gd name="connsiteX5" fmla="*/ 1897271 w 3528533"/>
              <a:gd name="connsiteY5" fmla="*/ 142133 h 2207918"/>
              <a:gd name="connsiteX6" fmla="*/ 3008807 w 3528533"/>
              <a:gd name="connsiteY6" fmla="*/ 33722 h 2207918"/>
              <a:gd name="connsiteX7" fmla="*/ 3461142 w 3528533"/>
              <a:gd name="connsiteY7" fmla="*/ 794636 h 2207918"/>
              <a:gd name="connsiteX8" fmla="*/ 3329521 w 3528533"/>
              <a:gd name="connsiteY8" fmla="*/ 1532789 h 2207918"/>
              <a:gd name="connsiteX9" fmla="*/ 2333123 w 3528533"/>
              <a:gd name="connsiteY9" fmla="*/ 1432895 h 2207918"/>
              <a:gd name="connsiteX10" fmla="*/ 1574171 w 3528533"/>
              <a:gd name="connsiteY10" fmla="*/ 1656292 h 2207918"/>
              <a:gd name="connsiteX0" fmla="*/ 1628141 w 3582503"/>
              <a:gd name="connsiteY0" fmla="*/ 1656292 h 1656292"/>
              <a:gd name="connsiteX1" fmla="*/ 96229 w 3582503"/>
              <a:gd name="connsiteY1" fmla="*/ 746440 h 1656292"/>
              <a:gd name="connsiteX2" fmla="*/ 241217 w 3582503"/>
              <a:gd name="connsiteY2" fmla="*/ 431081 h 1656292"/>
              <a:gd name="connsiteX3" fmla="*/ 909181 w 3582503"/>
              <a:gd name="connsiteY3" fmla="*/ 218355 h 1656292"/>
              <a:gd name="connsiteX4" fmla="*/ 1951241 w 3582503"/>
              <a:gd name="connsiteY4" fmla="*/ 142133 h 1656292"/>
              <a:gd name="connsiteX5" fmla="*/ 3062777 w 3582503"/>
              <a:gd name="connsiteY5" fmla="*/ 33722 h 1656292"/>
              <a:gd name="connsiteX6" fmla="*/ 3515112 w 3582503"/>
              <a:gd name="connsiteY6" fmla="*/ 794636 h 1656292"/>
              <a:gd name="connsiteX7" fmla="*/ 3383491 w 3582503"/>
              <a:gd name="connsiteY7" fmla="*/ 1532789 h 1656292"/>
              <a:gd name="connsiteX8" fmla="*/ 2387093 w 3582503"/>
              <a:gd name="connsiteY8" fmla="*/ 1432895 h 1656292"/>
              <a:gd name="connsiteX9" fmla="*/ 1628141 w 3582503"/>
              <a:gd name="connsiteY9" fmla="*/ 1656292 h 1656292"/>
              <a:gd name="connsiteX0" fmla="*/ 1389048 w 3343410"/>
              <a:gd name="connsiteY0" fmla="*/ 1656292 h 2473686"/>
              <a:gd name="connsiteX1" fmla="*/ 883337 w 3343410"/>
              <a:gd name="connsiteY1" fmla="*/ 2441284 h 2473686"/>
              <a:gd name="connsiteX2" fmla="*/ 2124 w 3343410"/>
              <a:gd name="connsiteY2" fmla="*/ 431081 h 2473686"/>
              <a:gd name="connsiteX3" fmla="*/ 670088 w 3343410"/>
              <a:gd name="connsiteY3" fmla="*/ 218355 h 2473686"/>
              <a:gd name="connsiteX4" fmla="*/ 1712148 w 3343410"/>
              <a:gd name="connsiteY4" fmla="*/ 142133 h 2473686"/>
              <a:gd name="connsiteX5" fmla="*/ 2823684 w 3343410"/>
              <a:gd name="connsiteY5" fmla="*/ 33722 h 2473686"/>
              <a:gd name="connsiteX6" fmla="*/ 3276019 w 3343410"/>
              <a:gd name="connsiteY6" fmla="*/ 794636 h 2473686"/>
              <a:gd name="connsiteX7" fmla="*/ 3144398 w 3343410"/>
              <a:gd name="connsiteY7" fmla="*/ 1532789 h 2473686"/>
              <a:gd name="connsiteX8" fmla="*/ 2148000 w 3343410"/>
              <a:gd name="connsiteY8" fmla="*/ 1432895 h 2473686"/>
              <a:gd name="connsiteX9" fmla="*/ 1389048 w 3343410"/>
              <a:gd name="connsiteY9" fmla="*/ 1656292 h 2473686"/>
              <a:gd name="connsiteX0" fmla="*/ 1812913 w 3343410"/>
              <a:gd name="connsiteY0" fmla="*/ 2087183 h 2527278"/>
              <a:gd name="connsiteX1" fmla="*/ 883337 w 3343410"/>
              <a:gd name="connsiteY1" fmla="*/ 2441284 h 2527278"/>
              <a:gd name="connsiteX2" fmla="*/ 2124 w 3343410"/>
              <a:gd name="connsiteY2" fmla="*/ 431081 h 2527278"/>
              <a:gd name="connsiteX3" fmla="*/ 670088 w 3343410"/>
              <a:gd name="connsiteY3" fmla="*/ 218355 h 2527278"/>
              <a:gd name="connsiteX4" fmla="*/ 1712148 w 3343410"/>
              <a:gd name="connsiteY4" fmla="*/ 142133 h 2527278"/>
              <a:gd name="connsiteX5" fmla="*/ 2823684 w 3343410"/>
              <a:gd name="connsiteY5" fmla="*/ 33722 h 2527278"/>
              <a:gd name="connsiteX6" fmla="*/ 3276019 w 3343410"/>
              <a:gd name="connsiteY6" fmla="*/ 794636 h 2527278"/>
              <a:gd name="connsiteX7" fmla="*/ 3144398 w 3343410"/>
              <a:gd name="connsiteY7" fmla="*/ 1532789 h 2527278"/>
              <a:gd name="connsiteX8" fmla="*/ 2148000 w 3343410"/>
              <a:gd name="connsiteY8" fmla="*/ 1432895 h 2527278"/>
              <a:gd name="connsiteX9" fmla="*/ 1812913 w 3343410"/>
              <a:gd name="connsiteY9" fmla="*/ 2087183 h 2527278"/>
              <a:gd name="connsiteX0" fmla="*/ 1812913 w 3343410"/>
              <a:gd name="connsiteY0" fmla="*/ 2087183 h 2513408"/>
              <a:gd name="connsiteX1" fmla="*/ 883337 w 3343410"/>
              <a:gd name="connsiteY1" fmla="*/ 2441284 h 2513408"/>
              <a:gd name="connsiteX2" fmla="*/ 2124 w 3343410"/>
              <a:gd name="connsiteY2" fmla="*/ 431081 h 2513408"/>
              <a:gd name="connsiteX3" fmla="*/ 670088 w 3343410"/>
              <a:gd name="connsiteY3" fmla="*/ 218355 h 2513408"/>
              <a:gd name="connsiteX4" fmla="*/ 1712148 w 3343410"/>
              <a:gd name="connsiteY4" fmla="*/ 142133 h 2513408"/>
              <a:gd name="connsiteX5" fmla="*/ 2823684 w 3343410"/>
              <a:gd name="connsiteY5" fmla="*/ 33722 h 2513408"/>
              <a:gd name="connsiteX6" fmla="*/ 3276019 w 3343410"/>
              <a:gd name="connsiteY6" fmla="*/ 794636 h 2513408"/>
              <a:gd name="connsiteX7" fmla="*/ 3144398 w 3343410"/>
              <a:gd name="connsiteY7" fmla="*/ 1532789 h 2513408"/>
              <a:gd name="connsiteX8" fmla="*/ 3051503 w 3343410"/>
              <a:gd name="connsiteY8" fmla="*/ 2280317 h 2513408"/>
              <a:gd name="connsiteX9" fmla="*/ 1812913 w 3343410"/>
              <a:gd name="connsiteY9" fmla="*/ 2087183 h 2513408"/>
              <a:gd name="connsiteX0" fmla="*/ 1812913 w 4249543"/>
              <a:gd name="connsiteY0" fmla="*/ 2087183 h 2513408"/>
              <a:gd name="connsiteX1" fmla="*/ 883337 w 4249543"/>
              <a:gd name="connsiteY1" fmla="*/ 2441284 h 2513408"/>
              <a:gd name="connsiteX2" fmla="*/ 2124 w 4249543"/>
              <a:gd name="connsiteY2" fmla="*/ 431081 h 2513408"/>
              <a:gd name="connsiteX3" fmla="*/ 670088 w 4249543"/>
              <a:gd name="connsiteY3" fmla="*/ 218355 h 2513408"/>
              <a:gd name="connsiteX4" fmla="*/ 1712148 w 4249543"/>
              <a:gd name="connsiteY4" fmla="*/ 142133 h 2513408"/>
              <a:gd name="connsiteX5" fmla="*/ 2823684 w 4249543"/>
              <a:gd name="connsiteY5" fmla="*/ 33722 h 2513408"/>
              <a:gd name="connsiteX6" fmla="*/ 3276019 w 4249543"/>
              <a:gd name="connsiteY6" fmla="*/ 794636 h 2513408"/>
              <a:gd name="connsiteX7" fmla="*/ 4192908 w 4249543"/>
              <a:gd name="connsiteY7" fmla="*/ 1906229 h 2513408"/>
              <a:gd name="connsiteX8" fmla="*/ 3051503 w 4249543"/>
              <a:gd name="connsiteY8" fmla="*/ 2280317 h 2513408"/>
              <a:gd name="connsiteX9" fmla="*/ 1812913 w 4249543"/>
              <a:gd name="connsiteY9" fmla="*/ 2087183 h 2513408"/>
              <a:gd name="connsiteX0" fmla="*/ 1812913 w 3291254"/>
              <a:gd name="connsiteY0" fmla="*/ 2087183 h 2513408"/>
              <a:gd name="connsiteX1" fmla="*/ 883337 w 3291254"/>
              <a:gd name="connsiteY1" fmla="*/ 2441284 h 2513408"/>
              <a:gd name="connsiteX2" fmla="*/ 2124 w 3291254"/>
              <a:gd name="connsiteY2" fmla="*/ 431081 h 2513408"/>
              <a:gd name="connsiteX3" fmla="*/ 670088 w 3291254"/>
              <a:gd name="connsiteY3" fmla="*/ 218355 h 2513408"/>
              <a:gd name="connsiteX4" fmla="*/ 1712148 w 3291254"/>
              <a:gd name="connsiteY4" fmla="*/ 142133 h 2513408"/>
              <a:gd name="connsiteX5" fmla="*/ 2823684 w 3291254"/>
              <a:gd name="connsiteY5" fmla="*/ 33722 h 2513408"/>
              <a:gd name="connsiteX6" fmla="*/ 3276019 w 3291254"/>
              <a:gd name="connsiteY6" fmla="*/ 794636 h 2513408"/>
              <a:gd name="connsiteX7" fmla="*/ 3051503 w 3291254"/>
              <a:gd name="connsiteY7" fmla="*/ 2280317 h 2513408"/>
              <a:gd name="connsiteX8" fmla="*/ 1812913 w 3291254"/>
              <a:gd name="connsiteY8" fmla="*/ 2087183 h 2513408"/>
              <a:gd name="connsiteX0" fmla="*/ 1812913 w 3372061"/>
              <a:gd name="connsiteY0" fmla="*/ 1980537 h 2406762"/>
              <a:gd name="connsiteX1" fmla="*/ 883337 w 3372061"/>
              <a:gd name="connsiteY1" fmla="*/ 2334638 h 2406762"/>
              <a:gd name="connsiteX2" fmla="*/ 2124 w 3372061"/>
              <a:gd name="connsiteY2" fmla="*/ 324435 h 2406762"/>
              <a:gd name="connsiteX3" fmla="*/ 670088 w 3372061"/>
              <a:gd name="connsiteY3" fmla="*/ 111709 h 2406762"/>
              <a:gd name="connsiteX4" fmla="*/ 1712148 w 3372061"/>
              <a:gd name="connsiteY4" fmla="*/ 35487 h 2406762"/>
              <a:gd name="connsiteX5" fmla="*/ 3276019 w 3372061"/>
              <a:gd name="connsiteY5" fmla="*/ 687990 h 2406762"/>
              <a:gd name="connsiteX6" fmla="*/ 3051503 w 3372061"/>
              <a:gd name="connsiteY6" fmla="*/ 2173671 h 2406762"/>
              <a:gd name="connsiteX7" fmla="*/ 1812913 w 3372061"/>
              <a:gd name="connsiteY7" fmla="*/ 1980537 h 2406762"/>
              <a:gd name="connsiteX0" fmla="*/ 1815546 w 3451572"/>
              <a:gd name="connsiteY0" fmla="*/ 1927198 h 2353423"/>
              <a:gd name="connsiteX1" fmla="*/ 885970 w 3451572"/>
              <a:gd name="connsiteY1" fmla="*/ 2281299 h 2353423"/>
              <a:gd name="connsiteX2" fmla="*/ 4757 w 3451572"/>
              <a:gd name="connsiteY2" fmla="*/ 271096 h 2353423"/>
              <a:gd name="connsiteX3" fmla="*/ 672721 w 3451572"/>
              <a:gd name="connsiteY3" fmla="*/ 58370 h 2353423"/>
              <a:gd name="connsiteX4" fmla="*/ 3278652 w 3451572"/>
              <a:gd name="connsiteY4" fmla="*/ 634651 h 2353423"/>
              <a:gd name="connsiteX5" fmla="*/ 3054136 w 3451572"/>
              <a:gd name="connsiteY5" fmla="*/ 2120332 h 2353423"/>
              <a:gd name="connsiteX6" fmla="*/ 1815546 w 3451572"/>
              <a:gd name="connsiteY6" fmla="*/ 1927198 h 2353423"/>
              <a:gd name="connsiteX0" fmla="*/ 1811382 w 3421869"/>
              <a:gd name="connsiteY0" fmla="*/ 1868593 h 2294818"/>
              <a:gd name="connsiteX1" fmla="*/ 881806 w 3421869"/>
              <a:gd name="connsiteY1" fmla="*/ 2222694 h 2294818"/>
              <a:gd name="connsiteX2" fmla="*/ 593 w 3421869"/>
              <a:gd name="connsiteY2" fmla="*/ 212491 h 2294818"/>
              <a:gd name="connsiteX3" fmla="*/ 1014342 w 3421869"/>
              <a:gd name="connsiteY3" fmla="*/ 100307 h 2294818"/>
              <a:gd name="connsiteX4" fmla="*/ 3274488 w 3421869"/>
              <a:gd name="connsiteY4" fmla="*/ 576046 h 2294818"/>
              <a:gd name="connsiteX5" fmla="*/ 3049972 w 3421869"/>
              <a:gd name="connsiteY5" fmla="*/ 2061727 h 2294818"/>
              <a:gd name="connsiteX6" fmla="*/ 1811382 w 3421869"/>
              <a:gd name="connsiteY6" fmla="*/ 1868593 h 2294818"/>
              <a:gd name="connsiteX0" fmla="*/ 1833106 w 3382754"/>
              <a:gd name="connsiteY0" fmla="*/ 2088927 h 2515152"/>
              <a:gd name="connsiteX1" fmla="*/ 903530 w 3382754"/>
              <a:gd name="connsiteY1" fmla="*/ 2443028 h 2515152"/>
              <a:gd name="connsiteX2" fmla="*/ 22317 w 3382754"/>
              <a:gd name="connsiteY2" fmla="*/ 432825 h 2515152"/>
              <a:gd name="connsiteX3" fmla="*/ 1861489 w 3382754"/>
              <a:gd name="connsiteY3" fmla="*/ 19016 h 2515152"/>
              <a:gd name="connsiteX4" fmla="*/ 3296212 w 3382754"/>
              <a:gd name="connsiteY4" fmla="*/ 796380 h 2515152"/>
              <a:gd name="connsiteX5" fmla="*/ 3071696 w 3382754"/>
              <a:gd name="connsiteY5" fmla="*/ 2282061 h 2515152"/>
              <a:gd name="connsiteX6" fmla="*/ 1833106 w 3382754"/>
              <a:gd name="connsiteY6" fmla="*/ 2088927 h 2515152"/>
              <a:gd name="connsiteX0" fmla="*/ 1876800 w 3426448"/>
              <a:gd name="connsiteY0" fmla="*/ 2077119 h 2497206"/>
              <a:gd name="connsiteX1" fmla="*/ 947224 w 3426448"/>
              <a:gd name="connsiteY1" fmla="*/ 2431220 h 2497206"/>
              <a:gd name="connsiteX2" fmla="*/ 21394 w 3426448"/>
              <a:gd name="connsiteY2" fmla="*/ 521560 h 2497206"/>
              <a:gd name="connsiteX3" fmla="*/ 1905183 w 3426448"/>
              <a:gd name="connsiteY3" fmla="*/ 7208 h 2497206"/>
              <a:gd name="connsiteX4" fmla="*/ 3339906 w 3426448"/>
              <a:gd name="connsiteY4" fmla="*/ 784572 h 2497206"/>
              <a:gd name="connsiteX5" fmla="*/ 3115390 w 3426448"/>
              <a:gd name="connsiteY5" fmla="*/ 2270253 h 2497206"/>
              <a:gd name="connsiteX6" fmla="*/ 1876800 w 3426448"/>
              <a:gd name="connsiteY6" fmla="*/ 2077119 h 2497206"/>
              <a:gd name="connsiteX0" fmla="*/ 1876800 w 3914385"/>
              <a:gd name="connsiteY0" fmla="*/ 2096711 h 2516798"/>
              <a:gd name="connsiteX1" fmla="*/ 947224 w 3914385"/>
              <a:gd name="connsiteY1" fmla="*/ 2450812 h 2516798"/>
              <a:gd name="connsiteX2" fmla="*/ 21394 w 3914385"/>
              <a:gd name="connsiteY2" fmla="*/ 541152 h 2516798"/>
              <a:gd name="connsiteX3" fmla="*/ 1905183 w 3914385"/>
              <a:gd name="connsiteY3" fmla="*/ 26800 h 2516798"/>
              <a:gd name="connsiteX4" fmla="*/ 3875315 w 3914385"/>
              <a:gd name="connsiteY4" fmla="*/ 1177605 h 2516798"/>
              <a:gd name="connsiteX5" fmla="*/ 3115390 w 3914385"/>
              <a:gd name="connsiteY5" fmla="*/ 2289845 h 2516798"/>
              <a:gd name="connsiteX6" fmla="*/ 1876800 w 3914385"/>
              <a:gd name="connsiteY6" fmla="*/ 2096711 h 2516798"/>
              <a:gd name="connsiteX0" fmla="*/ 1876800 w 3818587"/>
              <a:gd name="connsiteY0" fmla="*/ 2083975 h 2504062"/>
              <a:gd name="connsiteX1" fmla="*/ 947224 w 3818587"/>
              <a:gd name="connsiteY1" fmla="*/ 2438076 h 2504062"/>
              <a:gd name="connsiteX2" fmla="*/ 21394 w 3818587"/>
              <a:gd name="connsiteY2" fmla="*/ 528416 h 2504062"/>
              <a:gd name="connsiteX3" fmla="*/ 1905183 w 3818587"/>
              <a:gd name="connsiteY3" fmla="*/ 14064 h 2504062"/>
              <a:gd name="connsiteX4" fmla="*/ 3774925 w 3818587"/>
              <a:gd name="connsiteY4" fmla="*/ 935059 h 2504062"/>
              <a:gd name="connsiteX5" fmla="*/ 3115390 w 3818587"/>
              <a:gd name="connsiteY5" fmla="*/ 2277109 h 2504062"/>
              <a:gd name="connsiteX6" fmla="*/ 1876800 w 3818587"/>
              <a:gd name="connsiteY6" fmla="*/ 2083975 h 2504062"/>
              <a:gd name="connsiteX0" fmla="*/ 1876800 w 3916854"/>
              <a:gd name="connsiteY0" fmla="*/ 2083974 h 2613413"/>
              <a:gd name="connsiteX1" fmla="*/ 947224 w 3916854"/>
              <a:gd name="connsiteY1" fmla="*/ 2438075 h 2613413"/>
              <a:gd name="connsiteX2" fmla="*/ 21394 w 3916854"/>
              <a:gd name="connsiteY2" fmla="*/ 528415 h 2613413"/>
              <a:gd name="connsiteX3" fmla="*/ 1905183 w 3916854"/>
              <a:gd name="connsiteY3" fmla="*/ 14063 h 2613413"/>
              <a:gd name="connsiteX4" fmla="*/ 3774925 w 3916854"/>
              <a:gd name="connsiteY4" fmla="*/ 935058 h 2613413"/>
              <a:gd name="connsiteX5" fmla="*/ 3572720 w 3916854"/>
              <a:gd name="connsiteY5" fmla="*/ 2578732 h 2613413"/>
              <a:gd name="connsiteX6" fmla="*/ 1876800 w 3916854"/>
              <a:gd name="connsiteY6" fmla="*/ 2083974 h 2613413"/>
              <a:gd name="connsiteX0" fmla="*/ 1966381 w 3913609"/>
              <a:gd name="connsiteY0" fmla="*/ 2974486 h 2978289"/>
              <a:gd name="connsiteX1" fmla="*/ 947569 w 3913609"/>
              <a:gd name="connsiteY1" fmla="*/ 2438075 h 2978289"/>
              <a:gd name="connsiteX2" fmla="*/ 21739 w 3913609"/>
              <a:gd name="connsiteY2" fmla="*/ 528415 h 2978289"/>
              <a:gd name="connsiteX3" fmla="*/ 1905528 w 3913609"/>
              <a:gd name="connsiteY3" fmla="*/ 14063 h 2978289"/>
              <a:gd name="connsiteX4" fmla="*/ 3775270 w 3913609"/>
              <a:gd name="connsiteY4" fmla="*/ 935058 h 2978289"/>
              <a:gd name="connsiteX5" fmla="*/ 3573065 w 3913609"/>
              <a:gd name="connsiteY5" fmla="*/ 2578732 h 2978289"/>
              <a:gd name="connsiteX6" fmla="*/ 1966381 w 3913609"/>
              <a:gd name="connsiteY6" fmla="*/ 2974486 h 2978289"/>
              <a:gd name="connsiteX0" fmla="*/ 1854410 w 3917684"/>
              <a:gd name="connsiteY0" fmla="*/ 3060664 h 3063016"/>
              <a:gd name="connsiteX1" fmla="*/ 947140 w 3917684"/>
              <a:gd name="connsiteY1" fmla="*/ 2438075 h 3063016"/>
              <a:gd name="connsiteX2" fmla="*/ 21310 w 3917684"/>
              <a:gd name="connsiteY2" fmla="*/ 528415 h 3063016"/>
              <a:gd name="connsiteX3" fmla="*/ 1905099 w 3917684"/>
              <a:gd name="connsiteY3" fmla="*/ 14063 h 3063016"/>
              <a:gd name="connsiteX4" fmla="*/ 3774841 w 3917684"/>
              <a:gd name="connsiteY4" fmla="*/ 935058 h 3063016"/>
              <a:gd name="connsiteX5" fmla="*/ 3572636 w 3917684"/>
              <a:gd name="connsiteY5" fmla="*/ 2578732 h 3063016"/>
              <a:gd name="connsiteX6" fmla="*/ 1854410 w 3917684"/>
              <a:gd name="connsiteY6" fmla="*/ 3060664 h 3063016"/>
              <a:gd name="connsiteX0" fmla="*/ 3581694 w 3969385"/>
              <a:gd name="connsiteY0" fmla="*/ 2578732 h 2736203"/>
              <a:gd name="connsiteX1" fmla="*/ 956198 w 3969385"/>
              <a:gd name="connsiteY1" fmla="*/ 2438075 h 2736203"/>
              <a:gd name="connsiteX2" fmla="*/ 30368 w 3969385"/>
              <a:gd name="connsiteY2" fmla="*/ 528415 h 2736203"/>
              <a:gd name="connsiteX3" fmla="*/ 1914157 w 3969385"/>
              <a:gd name="connsiteY3" fmla="*/ 14063 h 2736203"/>
              <a:gd name="connsiteX4" fmla="*/ 3783899 w 3969385"/>
              <a:gd name="connsiteY4" fmla="*/ 935058 h 2736203"/>
              <a:gd name="connsiteX5" fmla="*/ 3581694 w 3969385"/>
              <a:gd name="connsiteY5" fmla="*/ 2578732 h 2736203"/>
              <a:gd name="connsiteX0" fmla="*/ 3577705 w 3963067"/>
              <a:gd name="connsiteY0" fmla="*/ 2577030 h 2656840"/>
              <a:gd name="connsiteX1" fmla="*/ 996825 w 3963067"/>
              <a:gd name="connsiteY1" fmla="*/ 2206564 h 2656840"/>
              <a:gd name="connsiteX2" fmla="*/ 26379 w 3963067"/>
              <a:gd name="connsiteY2" fmla="*/ 526713 h 2656840"/>
              <a:gd name="connsiteX3" fmla="*/ 1910168 w 3963067"/>
              <a:gd name="connsiteY3" fmla="*/ 12361 h 2656840"/>
              <a:gd name="connsiteX4" fmla="*/ 3779910 w 3963067"/>
              <a:gd name="connsiteY4" fmla="*/ 933356 h 2656840"/>
              <a:gd name="connsiteX5" fmla="*/ 3577705 w 3963067"/>
              <a:gd name="connsiteY5" fmla="*/ 2577030 h 2656840"/>
              <a:gd name="connsiteX0" fmla="*/ 3584027 w 3969389"/>
              <a:gd name="connsiteY0" fmla="*/ 2594626 h 2674437"/>
              <a:gd name="connsiteX1" fmla="*/ 1003147 w 3969389"/>
              <a:gd name="connsiteY1" fmla="*/ 2224160 h 2674437"/>
              <a:gd name="connsiteX2" fmla="*/ 32701 w 3969389"/>
              <a:gd name="connsiteY2" fmla="*/ 544309 h 2674437"/>
              <a:gd name="connsiteX3" fmla="*/ 1916490 w 3969389"/>
              <a:gd name="connsiteY3" fmla="*/ 29957 h 2674437"/>
              <a:gd name="connsiteX4" fmla="*/ 3786232 w 3969389"/>
              <a:gd name="connsiteY4" fmla="*/ 950952 h 2674437"/>
              <a:gd name="connsiteX5" fmla="*/ 3584027 w 3969389"/>
              <a:gd name="connsiteY5" fmla="*/ 2594626 h 2674437"/>
              <a:gd name="connsiteX0" fmla="*/ 3685347 w 4206134"/>
              <a:gd name="connsiteY0" fmla="*/ 2124424 h 2204235"/>
              <a:gd name="connsiteX1" fmla="*/ 1104467 w 4206134"/>
              <a:gd name="connsiteY1" fmla="*/ 1753958 h 2204235"/>
              <a:gd name="connsiteX2" fmla="*/ 134021 w 4206134"/>
              <a:gd name="connsiteY2" fmla="*/ 74107 h 2204235"/>
              <a:gd name="connsiteX3" fmla="*/ 3887552 w 4206134"/>
              <a:gd name="connsiteY3" fmla="*/ 480750 h 2204235"/>
              <a:gd name="connsiteX4" fmla="*/ 3685347 w 4206134"/>
              <a:gd name="connsiteY4" fmla="*/ 2124424 h 2204235"/>
              <a:gd name="connsiteX0" fmla="*/ 3644842 w 4162378"/>
              <a:gd name="connsiteY0" fmla="*/ 2400513 h 2488442"/>
              <a:gd name="connsiteX1" fmla="*/ 1063962 w 4162378"/>
              <a:gd name="connsiteY1" fmla="*/ 2030047 h 2488442"/>
              <a:gd name="connsiteX2" fmla="*/ 138133 w 4162378"/>
              <a:gd name="connsiteY2" fmla="*/ 48572 h 2488442"/>
              <a:gd name="connsiteX3" fmla="*/ 3847047 w 4162378"/>
              <a:gd name="connsiteY3" fmla="*/ 756839 h 2488442"/>
              <a:gd name="connsiteX4" fmla="*/ 3644842 w 4162378"/>
              <a:gd name="connsiteY4" fmla="*/ 2400513 h 2488442"/>
              <a:gd name="connsiteX0" fmla="*/ 3653611 w 4171147"/>
              <a:gd name="connsiteY0" fmla="*/ 2622239 h 2710168"/>
              <a:gd name="connsiteX1" fmla="*/ 1072731 w 4171147"/>
              <a:gd name="connsiteY1" fmla="*/ 2251773 h 2710168"/>
              <a:gd name="connsiteX2" fmla="*/ 146902 w 4171147"/>
              <a:gd name="connsiteY2" fmla="*/ 270298 h 2710168"/>
              <a:gd name="connsiteX3" fmla="*/ 3855816 w 4171147"/>
              <a:gd name="connsiteY3" fmla="*/ 978565 h 2710168"/>
              <a:gd name="connsiteX4" fmla="*/ 3653611 w 4171147"/>
              <a:gd name="connsiteY4" fmla="*/ 2622239 h 2710168"/>
              <a:gd name="connsiteX0" fmla="*/ 3693988 w 4214774"/>
              <a:gd name="connsiteY0" fmla="*/ 2426917 h 2508561"/>
              <a:gd name="connsiteX1" fmla="*/ 1113108 w 4214774"/>
              <a:gd name="connsiteY1" fmla="*/ 2056451 h 2508561"/>
              <a:gd name="connsiteX2" fmla="*/ 142662 w 4214774"/>
              <a:gd name="connsiteY2" fmla="*/ 304784 h 2508561"/>
              <a:gd name="connsiteX3" fmla="*/ 3896193 w 4214774"/>
              <a:gd name="connsiteY3" fmla="*/ 783243 h 2508561"/>
              <a:gd name="connsiteX4" fmla="*/ 3693988 w 4214774"/>
              <a:gd name="connsiteY4" fmla="*/ 2426917 h 2508561"/>
              <a:gd name="connsiteX0" fmla="*/ 3683915 w 4188827"/>
              <a:gd name="connsiteY0" fmla="*/ 2300796 h 2408305"/>
              <a:gd name="connsiteX1" fmla="*/ 1103035 w 4188827"/>
              <a:gd name="connsiteY1" fmla="*/ 1930330 h 2408305"/>
              <a:gd name="connsiteX2" fmla="*/ 132589 w 4188827"/>
              <a:gd name="connsiteY2" fmla="*/ 178663 h 2408305"/>
              <a:gd name="connsiteX3" fmla="*/ 3863811 w 4188827"/>
              <a:gd name="connsiteY3" fmla="*/ 298043 h 2408305"/>
              <a:gd name="connsiteX4" fmla="*/ 3683915 w 4188827"/>
              <a:gd name="connsiteY4" fmla="*/ 2300796 h 2408305"/>
              <a:gd name="connsiteX0" fmla="*/ 3695249 w 4193640"/>
              <a:gd name="connsiteY0" fmla="*/ 2058956 h 2217803"/>
              <a:gd name="connsiteX1" fmla="*/ 1103215 w 4193640"/>
              <a:gd name="connsiteY1" fmla="*/ 1918299 h 2217803"/>
              <a:gd name="connsiteX2" fmla="*/ 132769 w 4193640"/>
              <a:gd name="connsiteY2" fmla="*/ 166632 h 2217803"/>
              <a:gd name="connsiteX3" fmla="*/ 3863991 w 4193640"/>
              <a:gd name="connsiteY3" fmla="*/ 286012 h 2217803"/>
              <a:gd name="connsiteX4" fmla="*/ 3695249 w 4193640"/>
              <a:gd name="connsiteY4" fmla="*/ 2058956 h 2217803"/>
              <a:gd name="connsiteX0" fmla="*/ 3731619 w 4239113"/>
              <a:gd name="connsiteY0" fmla="*/ 2060991 h 2232494"/>
              <a:gd name="connsiteX1" fmla="*/ 949961 w 4239113"/>
              <a:gd name="connsiteY1" fmla="*/ 1949060 h 2232494"/>
              <a:gd name="connsiteX2" fmla="*/ 169139 w 4239113"/>
              <a:gd name="connsiteY2" fmla="*/ 168667 h 2232494"/>
              <a:gd name="connsiteX3" fmla="*/ 3900361 w 4239113"/>
              <a:gd name="connsiteY3" fmla="*/ 288047 h 2232494"/>
              <a:gd name="connsiteX4" fmla="*/ 3731619 w 4239113"/>
              <a:gd name="connsiteY4" fmla="*/ 2060991 h 2232494"/>
              <a:gd name="connsiteX0" fmla="*/ 3690237 w 4197731"/>
              <a:gd name="connsiteY0" fmla="*/ 2179321 h 2350824"/>
              <a:gd name="connsiteX1" fmla="*/ 908579 w 4197731"/>
              <a:gd name="connsiteY1" fmla="*/ 2067390 h 2350824"/>
              <a:gd name="connsiteX2" fmla="*/ 127757 w 4197731"/>
              <a:gd name="connsiteY2" fmla="*/ 286997 h 2350824"/>
              <a:gd name="connsiteX3" fmla="*/ 3858979 w 4197731"/>
              <a:gd name="connsiteY3" fmla="*/ 406377 h 2350824"/>
              <a:gd name="connsiteX4" fmla="*/ 3690237 w 4197731"/>
              <a:gd name="connsiteY4" fmla="*/ 2179321 h 2350824"/>
              <a:gd name="connsiteX0" fmla="*/ 3667743 w 4175237"/>
              <a:gd name="connsiteY0" fmla="*/ 2236133 h 2407636"/>
              <a:gd name="connsiteX1" fmla="*/ 886085 w 4175237"/>
              <a:gd name="connsiteY1" fmla="*/ 2124202 h 2407636"/>
              <a:gd name="connsiteX2" fmla="*/ 105263 w 4175237"/>
              <a:gd name="connsiteY2" fmla="*/ 343809 h 2407636"/>
              <a:gd name="connsiteX3" fmla="*/ 3836485 w 4175237"/>
              <a:gd name="connsiteY3" fmla="*/ 463189 h 2407636"/>
              <a:gd name="connsiteX4" fmla="*/ 3667743 w 4175237"/>
              <a:gd name="connsiteY4" fmla="*/ 2236133 h 2407636"/>
              <a:gd name="connsiteX0" fmla="*/ 3588450 w 4089547"/>
              <a:gd name="connsiteY0" fmla="*/ 2246695 h 2418940"/>
              <a:gd name="connsiteX1" fmla="*/ 806792 w 4089547"/>
              <a:gd name="connsiteY1" fmla="*/ 2134764 h 2418940"/>
              <a:gd name="connsiteX2" fmla="*/ 115204 w 4089547"/>
              <a:gd name="connsiteY2" fmla="*/ 340009 h 2418940"/>
              <a:gd name="connsiteX3" fmla="*/ 3757192 w 4089547"/>
              <a:gd name="connsiteY3" fmla="*/ 473751 h 2418940"/>
              <a:gd name="connsiteX4" fmla="*/ 3588450 w 4089547"/>
              <a:gd name="connsiteY4" fmla="*/ 2246695 h 2418940"/>
              <a:gd name="connsiteX0" fmla="*/ 3625806 w 4126903"/>
              <a:gd name="connsiteY0" fmla="*/ 2272059 h 2444304"/>
              <a:gd name="connsiteX1" fmla="*/ 844148 w 4126903"/>
              <a:gd name="connsiteY1" fmla="*/ 2160128 h 2444304"/>
              <a:gd name="connsiteX2" fmla="*/ 152560 w 4126903"/>
              <a:gd name="connsiteY2" fmla="*/ 365373 h 2444304"/>
              <a:gd name="connsiteX3" fmla="*/ 3794548 w 4126903"/>
              <a:gd name="connsiteY3" fmla="*/ 499115 h 2444304"/>
              <a:gd name="connsiteX4" fmla="*/ 3625806 w 4126903"/>
              <a:gd name="connsiteY4" fmla="*/ 2272059 h 2444304"/>
              <a:gd name="connsiteX0" fmla="*/ 3625806 w 4201676"/>
              <a:gd name="connsiteY0" fmla="*/ 2272059 h 2314180"/>
              <a:gd name="connsiteX1" fmla="*/ 844148 w 4201676"/>
              <a:gd name="connsiteY1" fmla="*/ 2160128 h 2314180"/>
              <a:gd name="connsiteX2" fmla="*/ 152560 w 4201676"/>
              <a:gd name="connsiteY2" fmla="*/ 365373 h 2314180"/>
              <a:gd name="connsiteX3" fmla="*/ 3794548 w 4201676"/>
              <a:gd name="connsiteY3" fmla="*/ 499115 h 2314180"/>
              <a:gd name="connsiteX4" fmla="*/ 3625806 w 4201676"/>
              <a:gd name="connsiteY4" fmla="*/ 2272059 h 2314180"/>
              <a:gd name="connsiteX0" fmla="*/ 3625806 w 4203691"/>
              <a:gd name="connsiteY0" fmla="*/ 2272059 h 2332322"/>
              <a:gd name="connsiteX1" fmla="*/ 844148 w 4203691"/>
              <a:gd name="connsiteY1" fmla="*/ 2160128 h 2332322"/>
              <a:gd name="connsiteX2" fmla="*/ 152560 w 4203691"/>
              <a:gd name="connsiteY2" fmla="*/ 365373 h 2332322"/>
              <a:gd name="connsiteX3" fmla="*/ 3794548 w 4203691"/>
              <a:gd name="connsiteY3" fmla="*/ 499115 h 2332322"/>
              <a:gd name="connsiteX4" fmla="*/ 3625806 w 4203691"/>
              <a:gd name="connsiteY4" fmla="*/ 2272059 h 2332322"/>
              <a:gd name="connsiteX0" fmla="*/ 3625806 w 4207741"/>
              <a:gd name="connsiteY0" fmla="*/ 2272059 h 2358077"/>
              <a:gd name="connsiteX1" fmla="*/ 844148 w 4207741"/>
              <a:gd name="connsiteY1" fmla="*/ 2160128 h 2358077"/>
              <a:gd name="connsiteX2" fmla="*/ 152560 w 4207741"/>
              <a:gd name="connsiteY2" fmla="*/ 365373 h 2358077"/>
              <a:gd name="connsiteX3" fmla="*/ 3794548 w 4207741"/>
              <a:gd name="connsiteY3" fmla="*/ 499115 h 2358077"/>
              <a:gd name="connsiteX4" fmla="*/ 3625806 w 4207741"/>
              <a:gd name="connsiteY4" fmla="*/ 2272059 h 2358077"/>
              <a:gd name="connsiteX0" fmla="*/ 3524475 w 4156670"/>
              <a:gd name="connsiteY0" fmla="*/ 2301205 h 2374786"/>
              <a:gd name="connsiteX1" fmla="*/ 841843 w 4156670"/>
              <a:gd name="connsiteY1" fmla="*/ 2161309 h 2374786"/>
              <a:gd name="connsiteX2" fmla="*/ 150255 w 4156670"/>
              <a:gd name="connsiteY2" fmla="*/ 366554 h 2374786"/>
              <a:gd name="connsiteX3" fmla="*/ 3792243 w 4156670"/>
              <a:gd name="connsiteY3" fmla="*/ 500296 h 2374786"/>
              <a:gd name="connsiteX4" fmla="*/ 3524475 w 4156670"/>
              <a:gd name="connsiteY4" fmla="*/ 2301205 h 2374786"/>
              <a:gd name="connsiteX0" fmla="*/ 3464892 w 4128905"/>
              <a:gd name="connsiteY0" fmla="*/ 2301205 h 2374786"/>
              <a:gd name="connsiteX1" fmla="*/ 840511 w 4128905"/>
              <a:gd name="connsiteY1" fmla="*/ 2161309 h 2374786"/>
              <a:gd name="connsiteX2" fmla="*/ 148923 w 4128905"/>
              <a:gd name="connsiteY2" fmla="*/ 366554 h 2374786"/>
              <a:gd name="connsiteX3" fmla="*/ 3790911 w 4128905"/>
              <a:gd name="connsiteY3" fmla="*/ 500296 h 2374786"/>
              <a:gd name="connsiteX4" fmla="*/ 3464892 w 4128905"/>
              <a:gd name="connsiteY4" fmla="*/ 2301205 h 2374786"/>
              <a:gd name="connsiteX0" fmla="*/ 3435108 w 4115652"/>
              <a:gd name="connsiteY0" fmla="*/ 2293918 h 2370488"/>
              <a:gd name="connsiteX1" fmla="*/ 839852 w 4115652"/>
              <a:gd name="connsiteY1" fmla="*/ 2161014 h 2370488"/>
              <a:gd name="connsiteX2" fmla="*/ 148264 w 4115652"/>
              <a:gd name="connsiteY2" fmla="*/ 366259 h 2370488"/>
              <a:gd name="connsiteX3" fmla="*/ 3790252 w 4115652"/>
              <a:gd name="connsiteY3" fmla="*/ 500001 h 2370488"/>
              <a:gd name="connsiteX4" fmla="*/ 3435108 w 4115652"/>
              <a:gd name="connsiteY4" fmla="*/ 2293918 h 2370488"/>
              <a:gd name="connsiteX0" fmla="*/ 2876987 w 3935229"/>
              <a:gd name="connsiteY0" fmla="*/ 1875810 h 2220255"/>
              <a:gd name="connsiteX1" fmla="*/ 828295 w 3935229"/>
              <a:gd name="connsiteY1" fmla="*/ 2144538 h 2220255"/>
              <a:gd name="connsiteX2" fmla="*/ 136707 w 3935229"/>
              <a:gd name="connsiteY2" fmla="*/ 349783 h 2220255"/>
              <a:gd name="connsiteX3" fmla="*/ 3778695 w 3935229"/>
              <a:gd name="connsiteY3" fmla="*/ 483525 h 2220255"/>
              <a:gd name="connsiteX4" fmla="*/ 2876987 w 3935229"/>
              <a:gd name="connsiteY4" fmla="*/ 1875810 h 2220255"/>
              <a:gd name="connsiteX0" fmla="*/ 2876987 w 4046083"/>
              <a:gd name="connsiteY0" fmla="*/ 1875809 h 2182028"/>
              <a:gd name="connsiteX1" fmla="*/ 828295 w 4046083"/>
              <a:gd name="connsiteY1" fmla="*/ 2144537 h 2182028"/>
              <a:gd name="connsiteX2" fmla="*/ 136707 w 4046083"/>
              <a:gd name="connsiteY2" fmla="*/ 349782 h 2182028"/>
              <a:gd name="connsiteX3" fmla="*/ 3778695 w 4046083"/>
              <a:gd name="connsiteY3" fmla="*/ 483524 h 2182028"/>
              <a:gd name="connsiteX4" fmla="*/ 2876987 w 4046083"/>
              <a:gd name="connsiteY4" fmla="*/ 1875809 h 2182028"/>
              <a:gd name="connsiteX0" fmla="*/ 3138775 w 4159643"/>
              <a:gd name="connsiteY0" fmla="*/ 1889731 h 2183521"/>
              <a:gd name="connsiteX1" fmla="*/ 833533 w 4159643"/>
              <a:gd name="connsiteY1" fmla="*/ 2145070 h 2183521"/>
              <a:gd name="connsiteX2" fmla="*/ 141945 w 4159643"/>
              <a:gd name="connsiteY2" fmla="*/ 350315 h 2183521"/>
              <a:gd name="connsiteX3" fmla="*/ 3783933 w 4159643"/>
              <a:gd name="connsiteY3" fmla="*/ 484057 h 2183521"/>
              <a:gd name="connsiteX4" fmla="*/ 3138775 w 4159643"/>
              <a:gd name="connsiteY4" fmla="*/ 1889731 h 2183521"/>
              <a:gd name="connsiteX0" fmla="*/ 3161554 w 4170747"/>
              <a:gd name="connsiteY0" fmla="*/ 1959352 h 2191331"/>
              <a:gd name="connsiteX1" fmla="*/ 834003 w 4170747"/>
              <a:gd name="connsiteY1" fmla="*/ 2147752 h 2191331"/>
              <a:gd name="connsiteX2" fmla="*/ 142415 w 4170747"/>
              <a:gd name="connsiteY2" fmla="*/ 352997 h 2191331"/>
              <a:gd name="connsiteX3" fmla="*/ 3784403 w 4170747"/>
              <a:gd name="connsiteY3" fmla="*/ 486739 h 2191331"/>
              <a:gd name="connsiteX4" fmla="*/ 3161554 w 4170747"/>
              <a:gd name="connsiteY4" fmla="*/ 1959352 h 2191331"/>
              <a:gd name="connsiteX0" fmla="*/ 3124893 w 3923762"/>
              <a:gd name="connsiteY0" fmla="*/ 1959352 h 2193783"/>
              <a:gd name="connsiteX1" fmla="*/ 1143128 w 3923762"/>
              <a:gd name="connsiteY1" fmla="*/ 2027263 h 2193783"/>
              <a:gd name="connsiteX2" fmla="*/ 105754 w 3923762"/>
              <a:gd name="connsiteY2" fmla="*/ 352997 h 2193783"/>
              <a:gd name="connsiteX3" fmla="*/ 3747742 w 3923762"/>
              <a:gd name="connsiteY3" fmla="*/ 486739 h 2193783"/>
              <a:gd name="connsiteX4" fmla="*/ 3124893 w 3923762"/>
              <a:gd name="connsiteY4" fmla="*/ 1959352 h 2193783"/>
              <a:gd name="connsiteX0" fmla="*/ 3134581 w 3936058"/>
              <a:gd name="connsiteY0" fmla="*/ 1959352 h 2193783"/>
              <a:gd name="connsiteX1" fmla="*/ 1041272 w 3936058"/>
              <a:gd name="connsiteY1" fmla="*/ 2027264 h 2193783"/>
              <a:gd name="connsiteX2" fmla="*/ 115442 w 3936058"/>
              <a:gd name="connsiteY2" fmla="*/ 352997 h 2193783"/>
              <a:gd name="connsiteX3" fmla="*/ 3757430 w 3936058"/>
              <a:gd name="connsiteY3" fmla="*/ 486739 h 2193783"/>
              <a:gd name="connsiteX4" fmla="*/ 3134581 w 3936058"/>
              <a:gd name="connsiteY4" fmla="*/ 1959352 h 2193783"/>
              <a:gd name="connsiteX0" fmla="*/ 3143984 w 3945460"/>
              <a:gd name="connsiteY0" fmla="*/ 1959352 h 2068592"/>
              <a:gd name="connsiteX1" fmla="*/ 1050675 w 3945460"/>
              <a:gd name="connsiteY1" fmla="*/ 2027264 h 2068592"/>
              <a:gd name="connsiteX2" fmla="*/ 124845 w 3945460"/>
              <a:gd name="connsiteY2" fmla="*/ 352997 h 2068592"/>
              <a:gd name="connsiteX3" fmla="*/ 3766833 w 3945460"/>
              <a:gd name="connsiteY3" fmla="*/ 486739 h 2068592"/>
              <a:gd name="connsiteX4" fmla="*/ 3143984 w 3945460"/>
              <a:gd name="connsiteY4" fmla="*/ 1959352 h 2068592"/>
              <a:gd name="connsiteX0" fmla="*/ 3083435 w 3880985"/>
              <a:gd name="connsiteY0" fmla="*/ 1890132 h 2118049"/>
              <a:gd name="connsiteX1" fmla="*/ 990126 w 3880985"/>
              <a:gd name="connsiteY1" fmla="*/ 1958044 h 2118049"/>
              <a:gd name="connsiteX2" fmla="*/ 120068 w 3880985"/>
              <a:gd name="connsiteY2" fmla="*/ 377490 h 2118049"/>
              <a:gd name="connsiteX3" fmla="*/ 3706284 w 3880985"/>
              <a:gd name="connsiteY3" fmla="*/ 417519 h 2118049"/>
              <a:gd name="connsiteX4" fmla="*/ 3083435 w 3880985"/>
              <a:gd name="connsiteY4" fmla="*/ 1890132 h 2118049"/>
              <a:gd name="connsiteX0" fmla="*/ 3083435 w 3880985"/>
              <a:gd name="connsiteY0" fmla="*/ 1833464 h 2055830"/>
              <a:gd name="connsiteX1" fmla="*/ 990126 w 3880985"/>
              <a:gd name="connsiteY1" fmla="*/ 1901376 h 2055830"/>
              <a:gd name="connsiteX2" fmla="*/ 120068 w 3880985"/>
              <a:gd name="connsiteY2" fmla="*/ 401148 h 2055830"/>
              <a:gd name="connsiteX3" fmla="*/ 3706284 w 3880985"/>
              <a:gd name="connsiteY3" fmla="*/ 360851 h 2055830"/>
              <a:gd name="connsiteX4" fmla="*/ 3083435 w 3880985"/>
              <a:gd name="connsiteY4" fmla="*/ 1833464 h 2055830"/>
              <a:gd name="connsiteX0" fmla="*/ 3083435 w 3880985"/>
              <a:gd name="connsiteY0" fmla="*/ 1839221 h 2061587"/>
              <a:gd name="connsiteX1" fmla="*/ 990126 w 3880985"/>
              <a:gd name="connsiteY1" fmla="*/ 1907133 h 2061587"/>
              <a:gd name="connsiteX2" fmla="*/ 120068 w 3880985"/>
              <a:gd name="connsiteY2" fmla="*/ 406905 h 2061587"/>
              <a:gd name="connsiteX3" fmla="*/ 3706284 w 3880985"/>
              <a:gd name="connsiteY3" fmla="*/ 366608 h 2061587"/>
              <a:gd name="connsiteX4" fmla="*/ 3083435 w 3880985"/>
              <a:gd name="connsiteY4" fmla="*/ 1839221 h 2061587"/>
              <a:gd name="connsiteX0" fmla="*/ 3071892 w 3869442"/>
              <a:gd name="connsiteY0" fmla="*/ 1839221 h 1961982"/>
              <a:gd name="connsiteX1" fmla="*/ 978583 w 3869442"/>
              <a:gd name="connsiteY1" fmla="*/ 1907133 h 1961982"/>
              <a:gd name="connsiteX2" fmla="*/ 108525 w 3869442"/>
              <a:gd name="connsiteY2" fmla="*/ 406905 h 1961982"/>
              <a:gd name="connsiteX3" fmla="*/ 3694741 w 3869442"/>
              <a:gd name="connsiteY3" fmla="*/ 366608 h 1961982"/>
              <a:gd name="connsiteX4" fmla="*/ 3071892 w 3869442"/>
              <a:gd name="connsiteY4" fmla="*/ 1839221 h 1961982"/>
              <a:gd name="connsiteX0" fmla="*/ 3050525 w 3840979"/>
              <a:gd name="connsiteY0" fmla="*/ 1839221 h 2013444"/>
              <a:gd name="connsiteX1" fmla="*/ 1269538 w 3840979"/>
              <a:gd name="connsiteY1" fmla="*/ 1960684 h 2013444"/>
              <a:gd name="connsiteX2" fmla="*/ 87158 w 3840979"/>
              <a:gd name="connsiteY2" fmla="*/ 406905 h 2013444"/>
              <a:gd name="connsiteX3" fmla="*/ 3673374 w 3840979"/>
              <a:gd name="connsiteY3" fmla="*/ 366608 h 2013444"/>
              <a:gd name="connsiteX4" fmla="*/ 3050525 w 3840979"/>
              <a:gd name="connsiteY4" fmla="*/ 1839221 h 2013444"/>
              <a:gd name="connsiteX0" fmla="*/ 3066110 w 3856564"/>
              <a:gd name="connsiteY0" fmla="*/ 1839221 h 1986899"/>
              <a:gd name="connsiteX1" fmla="*/ 1285123 w 3856564"/>
              <a:gd name="connsiteY1" fmla="*/ 1960684 h 1986899"/>
              <a:gd name="connsiteX2" fmla="*/ 102743 w 3856564"/>
              <a:gd name="connsiteY2" fmla="*/ 406905 h 1986899"/>
              <a:gd name="connsiteX3" fmla="*/ 3688959 w 3856564"/>
              <a:gd name="connsiteY3" fmla="*/ 366608 h 1986899"/>
              <a:gd name="connsiteX4" fmla="*/ 3066110 w 3856564"/>
              <a:gd name="connsiteY4" fmla="*/ 1839221 h 1986899"/>
              <a:gd name="connsiteX0" fmla="*/ 3067811 w 3858755"/>
              <a:gd name="connsiteY0" fmla="*/ 1839221 h 1934566"/>
              <a:gd name="connsiteX1" fmla="*/ 1264516 w 3858755"/>
              <a:gd name="connsiteY1" fmla="*/ 1907134 h 1934566"/>
              <a:gd name="connsiteX2" fmla="*/ 104444 w 3858755"/>
              <a:gd name="connsiteY2" fmla="*/ 406905 h 1934566"/>
              <a:gd name="connsiteX3" fmla="*/ 3690660 w 3858755"/>
              <a:gd name="connsiteY3" fmla="*/ 366608 h 1934566"/>
              <a:gd name="connsiteX4" fmla="*/ 3067811 w 3858755"/>
              <a:gd name="connsiteY4" fmla="*/ 1839221 h 1934566"/>
              <a:gd name="connsiteX0" fmla="*/ 3067811 w 3961725"/>
              <a:gd name="connsiteY0" fmla="*/ 1839221 h 1934566"/>
              <a:gd name="connsiteX1" fmla="*/ 1264516 w 3961725"/>
              <a:gd name="connsiteY1" fmla="*/ 1907134 h 1934566"/>
              <a:gd name="connsiteX2" fmla="*/ 104444 w 3961725"/>
              <a:gd name="connsiteY2" fmla="*/ 406905 h 1934566"/>
              <a:gd name="connsiteX3" fmla="*/ 3690660 w 3961725"/>
              <a:gd name="connsiteY3" fmla="*/ 366608 h 1934566"/>
              <a:gd name="connsiteX4" fmla="*/ 3067811 w 3961725"/>
              <a:gd name="connsiteY4" fmla="*/ 1839221 h 1934566"/>
              <a:gd name="connsiteX0" fmla="*/ 3067811 w 3937744"/>
              <a:gd name="connsiteY0" fmla="*/ 1839221 h 1946915"/>
              <a:gd name="connsiteX1" fmla="*/ 1264516 w 3937744"/>
              <a:gd name="connsiteY1" fmla="*/ 1907134 h 1946915"/>
              <a:gd name="connsiteX2" fmla="*/ 104444 w 3937744"/>
              <a:gd name="connsiteY2" fmla="*/ 406905 h 1946915"/>
              <a:gd name="connsiteX3" fmla="*/ 3690660 w 3937744"/>
              <a:gd name="connsiteY3" fmla="*/ 366608 h 1946915"/>
              <a:gd name="connsiteX4" fmla="*/ 3067811 w 3937744"/>
              <a:gd name="connsiteY4" fmla="*/ 1839221 h 1946915"/>
              <a:gd name="connsiteX0" fmla="*/ 3067811 w 3878265"/>
              <a:gd name="connsiteY0" fmla="*/ 1925537 h 2047176"/>
              <a:gd name="connsiteX1" fmla="*/ 1264516 w 3878265"/>
              <a:gd name="connsiteY1" fmla="*/ 1993450 h 2047176"/>
              <a:gd name="connsiteX2" fmla="*/ 104444 w 3878265"/>
              <a:gd name="connsiteY2" fmla="*/ 493221 h 2047176"/>
              <a:gd name="connsiteX3" fmla="*/ 3690660 w 3878265"/>
              <a:gd name="connsiteY3" fmla="*/ 452924 h 2047176"/>
              <a:gd name="connsiteX4" fmla="*/ 3067811 w 3878265"/>
              <a:gd name="connsiteY4" fmla="*/ 1925537 h 2047176"/>
              <a:gd name="connsiteX0" fmla="*/ 3067811 w 3952614"/>
              <a:gd name="connsiteY0" fmla="*/ 1916240 h 2036339"/>
              <a:gd name="connsiteX1" fmla="*/ 1264516 w 3952614"/>
              <a:gd name="connsiteY1" fmla="*/ 1984153 h 2036339"/>
              <a:gd name="connsiteX2" fmla="*/ 104444 w 3952614"/>
              <a:gd name="connsiteY2" fmla="*/ 483924 h 2036339"/>
              <a:gd name="connsiteX3" fmla="*/ 3690660 w 3952614"/>
              <a:gd name="connsiteY3" fmla="*/ 443627 h 2036339"/>
              <a:gd name="connsiteX4" fmla="*/ 3067811 w 3952614"/>
              <a:gd name="connsiteY4" fmla="*/ 1916240 h 2036339"/>
              <a:gd name="connsiteX0" fmla="*/ 3067811 w 3952614"/>
              <a:gd name="connsiteY0" fmla="*/ 1916240 h 2036339"/>
              <a:gd name="connsiteX1" fmla="*/ 1264516 w 3952614"/>
              <a:gd name="connsiteY1" fmla="*/ 1984153 h 2036339"/>
              <a:gd name="connsiteX2" fmla="*/ 104444 w 3952614"/>
              <a:gd name="connsiteY2" fmla="*/ 483924 h 2036339"/>
              <a:gd name="connsiteX3" fmla="*/ 3690660 w 3952614"/>
              <a:gd name="connsiteY3" fmla="*/ 443627 h 2036339"/>
              <a:gd name="connsiteX4" fmla="*/ 3067811 w 3952614"/>
              <a:gd name="connsiteY4" fmla="*/ 1916240 h 2036339"/>
              <a:gd name="connsiteX0" fmla="*/ 3067811 w 3962528"/>
              <a:gd name="connsiteY0" fmla="*/ 1934962 h 2058180"/>
              <a:gd name="connsiteX1" fmla="*/ 1264516 w 3962528"/>
              <a:gd name="connsiteY1" fmla="*/ 2002875 h 2058180"/>
              <a:gd name="connsiteX2" fmla="*/ 104444 w 3962528"/>
              <a:gd name="connsiteY2" fmla="*/ 502646 h 2058180"/>
              <a:gd name="connsiteX3" fmla="*/ 3690660 w 3962528"/>
              <a:gd name="connsiteY3" fmla="*/ 462349 h 2058180"/>
              <a:gd name="connsiteX4" fmla="*/ 3067811 w 3962528"/>
              <a:gd name="connsiteY4" fmla="*/ 1934962 h 2058180"/>
              <a:gd name="connsiteX0" fmla="*/ 3100043 w 3994760"/>
              <a:gd name="connsiteY0" fmla="*/ 1934963 h 2058181"/>
              <a:gd name="connsiteX1" fmla="*/ 1296748 w 3994760"/>
              <a:gd name="connsiteY1" fmla="*/ 2002876 h 2058181"/>
              <a:gd name="connsiteX2" fmla="*/ 136676 w 3994760"/>
              <a:gd name="connsiteY2" fmla="*/ 502647 h 2058181"/>
              <a:gd name="connsiteX3" fmla="*/ 3722892 w 3994760"/>
              <a:gd name="connsiteY3" fmla="*/ 462350 h 2058181"/>
              <a:gd name="connsiteX4" fmla="*/ 3100043 w 3994760"/>
              <a:gd name="connsiteY4" fmla="*/ 1934963 h 2058181"/>
              <a:gd name="connsiteX0" fmla="*/ 3133588 w 4028305"/>
              <a:gd name="connsiteY0" fmla="*/ 1966913 h 2090131"/>
              <a:gd name="connsiteX1" fmla="*/ 1330293 w 4028305"/>
              <a:gd name="connsiteY1" fmla="*/ 2034826 h 2090131"/>
              <a:gd name="connsiteX2" fmla="*/ 170221 w 4028305"/>
              <a:gd name="connsiteY2" fmla="*/ 534597 h 2090131"/>
              <a:gd name="connsiteX3" fmla="*/ 3756437 w 4028305"/>
              <a:gd name="connsiteY3" fmla="*/ 494300 h 2090131"/>
              <a:gd name="connsiteX4" fmla="*/ 3133588 w 4028305"/>
              <a:gd name="connsiteY4" fmla="*/ 1966913 h 2090131"/>
              <a:gd name="connsiteX0" fmla="*/ 3133588 w 4028305"/>
              <a:gd name="connsiteY0" fmla="*/ 1983116 h 2106334"/>
              <a:gd name="connsiteX1" fmla="*/ 1330293 w 4028305"/>
              <a:gd name="connsiteY1" fmla="*/ 2051029 h 2106334"/>
              <a:gd name="connsiteX2" fmla="*/ 170221 w 4028305"/>
              <a:gd name="connsiteY2" fmla="*/ 550800 h 2106334"/>
              <a:gd name="connsiteX3" fmla="*/ 3756437 w 4028305"/>
              <a:gd name="connsiteY3" fmla="*/ 510503 h 2106334"/>
              <a:gd name="connsiteX4" fmla="*/ 3133588 w 4028305"/>
              <a:gd name="connsiteY4" fmla="*/ 1983116 h 2106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8305" h="2106334">
                <a:moveTo>
                  <a:pt x="3133588" y="1983116"/>
                </a:moveTo>
                <a:cubicBezTo>
                  <a:pt x="2283056" y="1423222"/>
                  <a:pt x="1946887" y="1847952"/>
                  <a:pt x="1330293" y="2051029"/>
                </a:cubicBezTo>
                <a:cubicBezTo>
                  <a:pt x="713699" y="2254106"/>
                  <a:pt x="-433056" y="1421129"/>
                  <a:pt x="170221" y="550800"/>
                </a:cubicBezTo>
                <a:cubicBezTo>
                  <a:pt x="773498" y="-319529"/>
                  <a:pt x="3206771" y="-22745"/>
                  <a:pt x="3756437" y="510503"/>
                </a:cubicBezTo>
                <a:cubicBezTo>
                  <a:pt x="4306103" y="1043751"/>
                  <a:pt x="3984120" y="2543010"/>
                  <a:pt x="3133588" y="1983116"/>
                </a:cubicBezTo>
                <a:close/>
              </a:path>
            </a:pathLst>
          </a:custGeom>
          <a:noFill/>
          <a:ln w="19050">
            <a:solidFill>
              <a:schemeClr val="bg1">
                <a:lumMod val="65000"/>
              </a:schemeClr>
            </a:solidFill>
            <a:prstDash val="sysDot"/>
          </a:ln>
          <a:effectLst/>
          <a:ex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defRPr/>
            </a:pPr>
            <a:endParaRPr lang="en-US" altLang="zh-CN" sz="1400" kern="0" dirty="0" smtClean="0">
              <a:solidFill>
                <a:srgbClr val="99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任意多边形 123"/>
          <p:cNvSpPr/>
          <p:nvPr/>
        </p:nvSpPr>
        <p:spPr bwMode="gray">
          <a:xfrm>
            <a:off x="477281" y="2057340"/>
            <a:ext cx="417169" cy="279140"/>
          </a:xfrm>
          <a:custGeom>
            <a:avLst/>
            <a:gdLst>
              <a:gd name="connsiteX0" fmla="*/ 1445348 w 3650295"/>
              <a:gd name="connsiteY0" fmla="*/ 2411363 h 2422073"/>
              <a:gd name="connsiteX1" fmla="*/ 906334 w 3650295"/>
              <a:gd name="connsiteY1" fmla="*/ 2295860 h 2422073"/>
              <a:gd name="connsiteX2" fmla="*/ 271066 w 3650295"/>
              <a:gd name="connsiteY2" fmla="*/ 1448836 h 2422073"/>
              <a:gd name="connsiteX3" fmla="*/ 88186 w 3650295"/>
              <a:gd name="connsiteY3" fmla="*/ 803944 h 2422073"/>
              <a:gd name="connsiteX4" fmla="*/ 49685 w 3650295"/>
              <a:gd name="connsiteY4" fmla="*/ 139801 h 2422073"/>
              <a:gd name="connsiteX5" fmla="*/ 781205 w 3650295"/>
              <a:gd name="connsiteY5" fmla="*/ 53173 h 2422073"/>
              <a:gd name="connsiteX6" fmla="*/ 1916986 w 3650295"/>
              <a:gd name="connsiteY6" fmla="*/ 784693 h 2422073"/>
              <a:gd name="connsiteX7" fmla="*/ 2600380 w 3650295"/>
              <a:gd name="connsiteY7" fmla="*/ 1160079 h 2422073"/>
              <a:gd name="connsiteX8" fmla="*/ 3620658 w 3650295"/>
              <a:gd name="connsiteY8" fmla="*/ 1650967 h 2422073"/>
              <a:gd name="connsiteX9" fmla="*/ 3235647 w 3650295"/>
              <a:gd name="connsiteY9" fmla="*/ 2276609 h 2422073"/>
              <a:gd name="connsiteX10" fmla="*/ 1811108 w 3650295"/>
              <a:gd name="connsiteY10" fmla="*/ 2401737 h 2422073"/>
              <a:gd name="connsiteX11" fmla="*/ 1445348 w 3650295"/>
              <a:gd name="connsiteY11" fmla="*/ 2411363 h 2422073"/>
              <a:gd name="connsiteX0" fmla="*/ 1454242 w 3659189"/>
              <a:gd name="connsiteY0" fmla="*/ 2435890 h 2446600"/>
              <a:gd name="connsiteX1" fmla="*/ 915228 w 3659189"/>
              <a:gd name="connsiteY1" fmla="*/ 2320387 h 2446600"/>
              <a:gd name="connsiteX2" fmla="*/ 279960 w 3659189"/>
              <a:gd name="connsiteY2" fmla="*/ 1473363 h 2446600"/>
              <a:gd name="connsiteX3" fmla="*/ 70868 w 3659189"/>
              <a:gd name="connsiteY3" fmla="*/ 1346021 h 2446600"/>
              <a:gd name="connsiteX4" fmla="*/ 58579 w 3659189"/>
              <a:gd name="connsiteY4" fmla="*/ 164328 h 2446600"/>
              <a:gd name="connsiteX5" fmla="*/ 790099 w 3659189"/>
              <a:gd name="connsiteY5" fmla="*/ 77700 h 2446600"/>
              <a:gd name="connsiteX6" fmla="*/ 1925880 w 3659189"/>
              <a:gd name="connsiteY6" fmla="*/ 809220 h 2446600"/>
              <a:gd name="connsiteX7" fmla="*/ 2609274 w 3659189"/>
              <a:gd name="connsiteY7" fmla="*/ 1184606 h 2446600"/>
              <a:gd name="connsiteX8" fmla="*/ 3629552 w 3659189"/>
              <a:gd name="connsiteY8" fmla="*/ 1675494 h 2446600"/>
              <a:gd name="connsiteX9" fmla="*/ 3244541 w 3659189"/>
              <a:gd name="connsiteY9" fmla="*/ 2301136 h 2446600"/>
              <a:gd name="connsiteX10" fmla="*/ 1820002 w 3659189"/>
              <a:gd name="connsiteY10" fmla="*/ 2426264 h 2446600"/>
              <a:gd name="connsiteX11" fmla="*/ 1454242 w 3659189"/>
              <a:gd name="connsiteY11" fmla="*/ 2435890 h 2446600"/>
              <a:gd name="connsiteX0" fmla="*/ 1455350 w 3660297"/>
              <a:gd name="connsiteY0" fmla="*/ 2435890 h 2446600"/>
              <a:gd name="connsiteX1" fmla="*/ 916336 w 3660297"/>
              <a:gd name="connsiteY1" fmla="*/ 2320387 h 2446600"/>
              <a:gd name="connsiteX2" fmla="*/ 307281 w 3660297"/>
              <a:gd name="connsiteY2" fmla="*/ 1833399 h 2446600"/>
              <a:gd name="connsiteX3" fmla="*/ 71976 w 3660297"/>
              <a:gd name="connsiteY3" fmla="*/ 1346021 h 2446600"/>
              <a:gd name="connsiteX4" fmla="*/ 59687 w 3660297"/>
              <a:gd name="connsiteY4" fmla="*/ 164328 h 2446600"/>
              <a:gd name="connsiteX5" fmla="*/ 791207 w 3660297"/>
              <a:gd name="connsiteY5" fmla="*/ 77700 h 2446600"/>
              <a:gd name="connsiteX6" fmla="*/ 1926988 w 3660297"/>
              <a:gd name="connsiteY6" fmla="*/ 809220 h 2446600"/>
              <a:gd name="connsiteX7" fmla="*/ 2610382 w 3660297"/>
              <a:gd name="connsiteY7" fmla="*/ 1184606 h 2446600"/>
              <a:gd name="connsiteX8" fmla="*/ 3630660 w 3660297"/>
              <a:gd name="connsiteY8" fmla="*/ 1675494 h 2446600"/>
              <a:gd name="connsiteX9" fmla="*/ 3245649 w 3660297"/>
              <a:gd name="connsiteY9" fmla="*/ 2301136 h 2446600"/>
              <a:gd name="connsiteX10" fmla="*/ 1821110 w 3660297"/>
              <a:gd name="connsiteY10" fmla="*/ 2426264 h 2446600"/>
              <a:gd name="connsiteX11" fmla="*/ 1455350 w 3660297"/>
              <a:gd name="connsiteY11" fmla="*/ 2435890 h 2446600"/>
              <a:gd name="connsiteX0" fmla="*/ 1455350 w 3660297"/>
              <a:gd name="connsiteY0" fmla="*/ 2345882 h 2426816"/>
              <a:gd name="connsiteX1" fmla="*/ 916336 w 3660297"/>
              <a:gd name="connsiteY1" fmla="*/ 2320387 h 2426816"/>
              <a:gd name="connsiteX2" fmla="*/ 307281 w 3660297"/>
              <a:gd name="connsiteY2" fmla="*/ 1833399 h 2426816"/>
              <a:gd name="connsiteX3" fmla="*/ 71976 w 3660297"/>
              <a:gd name="connsiteY3" fmla="*/ 1346021 h 2426816"/>
              <a:gd name="connsiteX4" fmla="*/ 59687 w 3660297"/>
              <a:gd name="connsiteY4" fmla="*/ 164328 h 2426816"/>
              <a:gd name="connsiteX5" fmla="*/ 791207 w 3660297"/>
              <a:gd name="connsiteY5" fmla="*/ 77700 h 2426816"/>
              <a:gd name="connsiteX6" fmla="*/ 1926988 w 3660297"/>
              <a:gd name="connsiteY6" fmla="*/ 809220 h 2426816"/>
              <a:gd name="connsiteX7" fmla="*/ 2610382 w 3660297"/>
              <a:gd name="connsiteY7" fmla="*/ 1184606 h 2426816"/>
              <a:gd name="connsiteX8" fmla="*/ 3630660 w 3660297"/>
              <a:gd name="connsiteY8" fmla="*/ 1675494 h 2426816"/>
              <a:gd name="connsiteX9" fmla="*/ 3245649 w 3660297"/>
              <a:gd name="connsiteY9" fmla="*/ 2301136 h 2426816"/>
              <a:gd name="connsiteX10" fmla="*/ 1821110 w 3660297"/>
              <a:gd name="connsiteY10" fmla="*/ 2426264 h 2426816"/>
              <a:gd name="connsiteX11" fmla="*/ 1455350 w 3660297"/>
              <a:gd name="connsiteY11" fmla="*/ 2345882 h 2426816"/>
              <a:gd name="connsiteX0" fmla="*/ 1455350 w 3658950"/>
              <a:gd name="connsiteY0" fmla="*/ 2345882 h 2431610"/>
              <a:gd name="connsiteX1" fmla="*/ 916336 w 3658950"/>
              <a:gd name="connsiteY1" fmla="*/ 2320387 h 2431610"/>
              <a:gd name="connsiteX2" fmla="*/ 307281 w 3658950"/>
              <a:gd name="connsiteY2" fmla="*/ 1833399 h 2431610"/>
              <a:gd name="connsiteX3" fmla="*/ 71976 w 3658950"/>
              <a:gd name="connsiteY3" fmla="*/ 1346021 h 2431610"/>
              <a:gd name="connsiteX4" fmla="*/ 59687 w 3658950"/>
              <a:gd name="connsiteY4" fmla="*/ 164328 h 2431610"/>
              <a:gd name="connsiteX5" fmla="*/ 791207 w 3658950"/>
              <a:gd name="connsiteY5" fmla="*/ 77700 h 2431610"/>
              <a:gd name="connsiteX6" fmla="*/ 1926988 w 3658950"/>
              <a:gd name="connsiteY6" fmla="*/ 809220 h 2431610"/>
              <a:gd name="connsiteX7" fmla="*/ 2610382 w 3658950"/>
              <a:gd name="connsiteY7" fmla="*/ 1184606 h 2431610"/>
              <a:gd name="connsiteX8" fmla="*/ 3630660 w 3658950"/>
              <a:gd name="connsiteY8" fmla="*/ 1675494 h 2431610"/>
              <a:gd name="connsiteX9" fmla="*/ 3236912 w 3658950"/>
              <a:gd name="connsiteY9" fmla="*/ 2177374 h 2431610"/>
              <a:gd name="connsiteX10" fmla="*/ 1821110 w 3658950"/>
              <a:gd name="connsiteY10" fmla="*/ 2426264 h 2431610"/>
              <a:gd name="connsiteX11" fmla="*/ 1455350 w 3658950"/>
              <a:gd name="connsiteY11" fmla="*/ 2345882 h 2431610"/>
              <a:gd name="connsiteX0" fmla="*/ 1386393 w 3589993"/>
              <a:gd name="connsiteY0" fmla="*/ 2269856 h 2355585"/>
              <a:gd name="connsiteX1" fmla="*/ 847379 w 3589993"/>
              <a:gd name="connsiteY1" fmla="*/ 2244361 h 2355585"/>
              <a:gd name="connsiteX2" fmla="*/ 238324 w 3589993"/>
              <a:gd name="connsiteY2" fmla="*/ 1757373 h 2355585"/>
              <a:gd name="connsiteX3" fmla="*/ 3019 w 3589993"/>
              <a:gd name="connsiteY3" fmla="*/ 1269995 h 2355585"/>
              <a:gd name="connsiteX4" fmla="*/ 148007 w 3589993"/>
              <a:gd name="connsiteY4" fmla="*/ 954636 h 2355585"/>
              <a:gd name="connsiteX5" fmla="*/ 722250 w 3589993"/>
              <a:gd name="connsiteY5" fmla="*/ 1674 h 2355585"/>
              <a:gd name="connsiteX6" fmla="*/ 1858031 w 3589993"/>
              <a:gd name="connsiteY6" fmla="*/ 733194 h 2355585"/>
              <a:gd name="connsiteX7" fmla="*/ 2541425 w 3589993"/>
              <a:gd name="connsiteY7" fmla="*/ 1108580 h 2355585"/>
              <a:gd name="connsiteX8" fmla="*/ 3561703 w 3589993"/>
              <a:gd name="connsiteY8" fmla="*/ 1599468 h 2355585"/>
              <a:gd name="connsiteX9" fmla="*/ 3167955 w 3589993"/>
              <a:gd name="connsiteY9" fmla="*/ 2101348 h 2355585"/>
              <a:gd name="connsiteX10" fmla="*/ 1752153 w 3589993"/>
              <a:gd name="connsiteY10" fmla="*/ 2350238 h 2355585"/>
              <a:gd name="connsiteX11" fmla="*/ 1386393 w 3589993"/>
              <a:gd name="connsiteY11" fmla="*/ 2269856 h 2355585"/>
              <a:gd name="connsiteX0" fmla="*/ 1388240 w 3591840"/>
              <a:gd name="connsiteY0" fmla="*/ 1541340 h 1627069"/>
              <a:gd name="connsiteX1" fmla="*/ 849226 w 3591840"/>
              <a:gd name="connsiteY1" fmla="*/ 1515845 h 1627069"/>
              <a:gd name="connsiteX2" fmla="*/ 240171 w 3591840"/>
              <a:gd name="connsiteY2" fmla="*/ 1028857 h 1627069"/>
              <a:gd name="connsiteX3" fmla="*/ 4866 w 3591840"/>
              <a:gd name="connsiteY3" fmla="*/ 541479 h 1627069"/>
              <a:gd name="connsiteX4" fmla="*/ 149854 w 3591840"/>
              <a:gd name="connsiteY4" fmla="*/ 226120 h 1627069"/>
              <a:gd name="connsiteX5" fmla="*/ 890111 w 3591840"/>
              <a:gd name="connsiteY5" fmla="*/ 173246 h 1627069"/>
              <a:gd name="connsiteX6" fmla="*/ 1859878 w 3591840"/>
              <a:gd name="connsiteY6" fmla="*/ 4678 h 1627069"/>
              <a:gd name="connsiteX7" fmla="*/ 2543272 w 3591840"/>
              <a:gd name="connsiteY7" fmla="*/ 380064 h 1627069"/>
              <a:gd name="connsiteX8" fmla="*/ 3563550 w 3591840"/>
              <a:gd name="connsiteY8" fmla="*/ 870952 h 1627069"/>
              <a:gd name="connsiteX9" fmla="*/ 3169802 w 3591840"/>
              <a:gd name="connsiteY9" fmla="*/ 1372832 h 1627069"/>
              <a:gd name="connsiteX10" fmla="*/ 1754000 w 3591840"/>
              <a:gd name="connsiteY10" fmla="*/ 1621722 h 1627069"/>
              <a:gd name="connsiteX11" fmla="*/ 1388240 w 3591840"/>
              <a:gd name="connsiteY11" fmla="*/ 1541340 h 1627069"/>
              <a:gd name="connsiteX0" fmla="*/ 1388240 w 3591840"/>
              <a:gd name="connsiteY0" fmla="*/ 1394005 h 1479734"/>
              <a:gd name="connsiteX1" fmla="*/ 849226 w 3591840"/>
              <a:gd name="connsiteY1" fmla="*/ 1368510 h 1479734"/>
              <a:gd name="connsiteX2" fmla="*/ 240171 w 3591840"/>
              <a:gd name="connsiteY2" fmla="*/ 881522 h 1479734"/>
              <a:gd name="connsiteX3" fmla="*/ 4866 w 3591840"/>
              <a:gd name="connsiteY3" fmla="*/ 394144 h 1479734"/>
              <a:gd name="connsiteX4" fmla="*/ 149854 w 3591840"/>
              <a:gd name="connsiteY4" fmla="*/ 78785 h 1479734"/>
              <a:gd name="connsiteX5" fmla="*/ 890111 w 3591840"/>
              <a:gd name="connsiteY5" fmla="*/ 25911 h 1479734"/>
              <a:gd name="connsiteX6" fmla="*/ 1859878 w 3591840"/>
              <a:gd name="connsiteY6" fmla="*/ 14858 h 1479734"/>
              <a:gd name="connsiteX7" fmla="*/ 2543272 w 3591840"/>
              <a:gd name="connsiteY7" fmla="*/ 232729 h 1479734"/>
              <a:gd name="connsiteX8" fmla="*/ 3563550 w 3591840"/>
              <a:gd name="connsiteY8" fmla="*/ 723617 h 1479734"/>
              <a:gd name="connsiteX9" fmla="*/ 3169802 w 3591840"/>
              <a:gd name="connsiteY9" fmla="*/ 1225497 h 1479734"/>
              <a:gd name="connsiteX10" fmla="*/ 1754000 w 3591840"/>
              <a:gd name="connsiteY10" fmla="*/ 1474387 h 1479734"/>
              <a:gd name="connsiteX11" fmla="*/ 1388240 w 3591840"/>
              <a:gd name="connsiteY11" fmla="*/ 1394005 h 1479734"/>
              <a:gd name="connsiteX0" fmla="*/ 1388240 w 3591840"/>
              <a:gd name="connsiteY0" fmla="*/ 1394005 h 1423588"/>
              <a:gd name="connsiteX1" fmla="*/ 849226 w 3591840"/>
              <a:gd name="connsiteY1" fmla="*/ 1368510 h 1423588"/>
              <a:gd name="connsiteX2" fmla="*/ 240171 w 3591840"/>
              <a:gd name="connsiteY2" fmla="*/ 881522 h 1423588"/>
              <a:gd name="connsiteX3" fmla="*/ 4866 w 3591840"/>
              <a:gd name="connsiteY3" fmla="*/ 394144 h 1423588"/>
              <a:gd name="connsiteX4" fmla="*/ 149854 w 3591840"/>
              <a:gd name="connsiteY4" fmla="*/ 78785 h 1423588"/>
              <a:gd name="connsiteX5" fmla="*/ 890111 w 3591840"/>
              <a:gd name="connsiteY5" fmla="*/ 25911 h 1423588"/>
              <a:gd name="connsiteX6" fmla="*/ 1859878 w 3591840"/>
              <a:gd name="connsiteY6" fmla="*/ 14858 h 1423588"/>
              <a:gd name="connsiteX7" fmla="*/ 2543272 w 3591840"/>
              <a:gd name="connsiteY7" fmla="*/ 232729 h 1423588"/>
              <a:gd name="connsiteX8" fmla="*/ 3563550 w 3591840"/>
              <a:gd name="connsiteY8" fmla="*/ 723617 h 1423588"/>
              <a:gd name="connsiteX9" fmla="*/ 3169802 w 3591840"/>
              <a:gd name="connsiteY9" fmla="*/ 1225497 h 1423588"/>
              <a:gd name="connsiteX10" fmla="*/ 2269517 w 3591840"/>
              <a:gd name="connsiteY10" fmla="*/ 1204361 h 1423588"/>
              <a:gd name="connsiteX11" fmla="*/ 1388240 w 3591840"/>
              <a:gd name="connsiteY11" fmla="*/ 1394005 h 1423588"/>
              <a:gd name="connsiteX0" fmla="*/ 1388240 w 3568710"/>
              <a:gd name="connsiteY0" fmla="*/ 1734542 h 1764125"/>
              <a:gd name="connsiteX1" fmla="*/ 849226 w 3568710"/>
              <a:gd name="connsiteY1" fmla="*/ 1709047 h 1764125"/>
              <a:gd name="connsiteX2" fmla="*/ 240171 w 3568710"/>
              <a:gd name="connsiteY2" fmla="*/ 1222059 h 1764125"/>
              <a:gd name="connsiteX3" fmla="*/ 4866 w 3568710"/>
              <a:gd name="connsiteY3" fmla="*/ 734681 h 1764125"/>
              <a:gd name="connsiteX4" fmla="*/ 149854 w 3568710"/>
              <a:gd name="connsiteY4" fmla="*/ 419322 h 1764125"/>
              <a:gd name="connsiteX5" fmla="*/ 890111 w 3568710"/>
              <a:gd name="connsiteY5" fmla="*/ 366448 h 1764125"/>
              <a:gd name="connsiteX6" fmla="*/ 1859878 w 3568710"/>
              <a:gd name="connsiteY6" fmla="*/ 355395 h 1764125"/>
              <a:gd name="connsiteX7" fmla="*/ 2971414 w 3568710"/>
              <a:gd name="connsiteY7" fmla="*/ 21963 h 1764125"/>
              <a:gd name="connsiteX8" fmla="*/ 3563550 w 3568710"/>
              <a:gd name="connsiteY8" fmla="*/ 1064154 h 1764125"/>
              <a:gd name="connsiteX9" fmla="*/ 3169802 w 3568710"/>
              <a:gd name="connsiteY9" fmla="*/ 1566034 h 1764125"/>
              <a:gd name="connsiteX10" fmla="*/ 2269517 w 3568710"/>
              <a:gd name="connsiteY10" fmla="*/ 1544898 h 1764125"/>
              <a:gd name="connsiteX11" fmla="*/ 1388240 w 3568710"/>
              <a:gd name="connsiteY11" fmla="*/ 1734542 h 1764125"/>
              <a:gd name="connsiteX0" fmla="*/ 1388240 w 3568709"/>
              <a:gd name="connsiteY0" fmla="*/ 1769505 h 1799088"/>
              <a:gd name="connsiteX1" fmla="*/ 849226 w 3568709"/>
              <a:gd name="connsiteY1" fmla="*/ 1744010 h 1799088"/>
              <a:gd name="connsiteX2" fmla="*/ 240171 w 3568709"/>
              <a:gd name="connsiteY2" fmla="*/ 1257022 h 1799088"/>
              <a:gd name="connsiteX3" fmla="*/ 4866 w 3568709"/>
              <a:gd name="connsiteY3" fmla="*/ 769644 h 1799088"/>
              <a:gd name="connsiteX4" fmla="*/ 149854 w 3568709"/>
              <a:gd name="connsiteY4" fmla="*/ 454285 h 1799088"/>
              <a:gd name="connsiteX5" fmla="*/ 890111 w 3568709"/>
              <a:gd name="connsiteY5" fmla="*/ 401411 h 1799088"/>
              <a:gd name="connsiteX6" fmla="*/ 1859878 w 3568709"/>
              <a:gd name="connsiteY6" fmla="*/ 165337 h 1799088"/>
              <a:gd name="connsiteX7" fmla="*/ 2971414 w 3568709"/>
              <a:gd name="connsiteY7" fmla="*/ 56926 h 1799088"/>
              <a:gd name="connsiteX8" fmla="*/ 3563550 w 3568709"/>
              <a:gd name="connsiteY8" fmla="*/ 1099117 h 1799088"/>
              <a:gd name="connsiteX9" fmla="*/ 3169802 w 3568709"/>
              <a:gd name="connsiteY9" fmla="*/ 1600997 h 1799088"/>
              <a:gd name="connsiteX10" fmla="*/ 2269517 w 3568709"/>
              <a:gd name="connsiteY10" fmla="*/ 1579861 h 1799088"/>
              <a:gd name="connsiteX11" fmla="*/ 1388240 w 3568709"/>
              <a:gd name="connsiteY11" fmla="*/ 1769505 h 1799088"/>
              <a:gd name="connsiteX0" fmla="*/ 1387271 w 3567740"/>
              <a:gd name="connsiteY0" fmla="*/ 1769505 h 1799088"/>
              <a:gd name="connsiteX1" fmla="*/ 848257 w 3567740"/>
              <a:gd name="connsiteY1" fmla="*/ 1744010 h 1799088"/>
              <a:gd name="connsiteX2" fmla="*/ 239202 w 3567740"/>
              <a:gd name="connsiteY2" fmla="*/ 1257022 h 1799088"/>
              <a:gd name="connsiteX3" fmla="*/ 3897 w 3567740"/>
              <a:gd name="connsiteY3" fmla="*/ 769644 h 1799088"/>
              <a:gd name="connsiteX4" fmla="*/ 148885 w 3567740"/>
              <a:gd name="connsiteY4" fmla="*/ 454285 h 1799088"/>
              <a:gd name="connsiteX5" fmla="*/ 816849 w 3567740"/>
              <a:gd name="connsiteY5" fmla="*/ 241559 h 1799088"/>
              <a:gd name="connsiteX6" fmla="*/ 889142 w 3567740"/>
              <a:gd name="connsiteY6" fmla="*/ 401411 h 1799088"/>
              <a:gd name="connsiteX7" fmla="*/ 1858909 w 3567740"/>
              <a:gd name="connsiteY7" fmla="*/ 165337 h 1799088"/>
              <a:gd name="connsiteX8" fmla="*/ 2970445 w 3567740"/>
              <a:gd name="connsiteY8" fmla="*/ 56926 h 1799088"/>
              <a:gd name="connsiteX9" fmla="*/ 3562581 w 3567740"/>
              <a:gd name="connsiteY9" fmla="*/ 1099117 h 1799088"/>
              <a:gd name="connsiteX10" fmla="*/ 3168833 w 3567740"/>
              <a:gd name="connsiteY10" fmla="*/ 1600997 h 1799088"/>
              <a:gd name="connsiteX11" fmla="*/ 2268548 w 3567740"/>
              <a:gd name="connsiteY11" fmla="*/ 1579861 h 1799088"/>
              <a:gd name="connsiteX12" fmla="*/ 1387271 w 3567740"/>
              <a:gd name="connsiteY12" fmla="*/ 1769505 h 1799088"/>
              <a:gd name="connsiteX0" fmla="*/ 1387271 w 3567740"/>
              <a:gd name="connsiteY0" fmla="*/ 1765635 h 1795218"/>
              <a:gd name="connsiteX1" fmla="*/ 848257 w 3567740"/>
              <a:gd name="connsiteY1" fmla="*/ 1740140 h 1795218"/>
              <a:gd name="connsiteX2" fmla="*/ 239202 w 3567740"/>
              <a:gd name="connsiteY2" fmla="*/ 1253152 h 1795218"/>
              <a:gd name="connsiteX3" fmla="*/ 3897 w 3567740"/>
              <a:gd name="connsiteY3" fmla="*/ 765774 h 1795218"/>
              <a:gd name="connsiteX4" fmla="*/ 148885 w 3567740"/>
              <a:gd name="connsiteY4" fmla="*/ 450415 h 1795218"/>
              <a:gd name="connsiteX5" fmla="*/ 816849 w 3567740"/>
              <a:gd name="connsiteY5" fmla="*/ 237689 h 1795218"/>
              <a:gd name="connsiteX6" fmla="*/ 1858909 w 3567740"/>
              <a:gd name="connsiteY6" fmla="*/ 161467 h 1795218"/>
              <a:gd name="connsiteX7" fmla="*/ 2970445 w 3567740"/>
              <a:gd name="connsiteY7" fmla="*/ 53056 h 1795218"/>
              <a:gd name="connsiteX8" fmla="*/ 3562581 w 3567740"/>
              <a:gd name="connsiteY8" fmla="*/ 1095247 h 1795218"/>
              <a:gd name="connsiteX9" fmla="*/ 3168833 w 3567740"/>
              <a:gd name="connsiteY9" fmla="*/ 1597127 h 1795218"/>
              <a:gd name="connsiteX10" fmla="*/ 2268548 w 3567740"/>
              <a:gd name="connsiteY10" fmla="*/ 1575991 h 1795218"/>
              <a:gd name="connsiteX11" fmla="*/ 1387271 w 3567740"/>
              <a:gd name="connsiteY11" fmla="*/ 1765635 h 1795218"/>
              <a:gd name="connsiteX0" fmla="*/ 1535809 w 3567740"/>
              <a:gd name="connsiteY0" fmla="*/ 1675626 h 1763651"/>
              <a:gd name="connsiteX1" fmla="*/ 848257 w 3567740"/>
              <a:gd name="connsiteY1" fmla="*/ 1740140 h 1763651"/>
              <a:gd name="connsiteX2" fmla="*/ 239202 w 3567740"/>
              <a:gd name="connsiteY2" fmla="*/ 1253152 h 1763651"/>
              <a:gd name="connsiteX3" fmla="*/ 3897 w 3567740"/>
              <a:gd name="connsiteY3" fmla="*/ 765774 h 1763651"/>
              <a:gd name="connsiteX4" fmla="*/ 148885 w 3567740"/>
              <a:gd name="connsiteY4" fmla="*/ 450415 h 1763651"/>
              <a:gd name="connsiteX5" fmla="*/ 816849 w 3567740"/>
              <a:gd name="connsiteY5" fmla="*/ 237689 h 1763651"/>
              <a:gd name="connsiteX6" fmla="*/ 1858909 w 3567740"/>
              <a:gd name="connsiteY6" fmla="*/ 161467 h 1763651"/>
              <a:gd name="connsiteX7" fmla="*/ 2970445 w 3567740"/>
              <a:gd name="connsiteY7" fmla="*/ 53056 h 1763651"/>
              <a:gd name="connsiteX8" fmla="*/ 3562581 w 3567740"/>
              <a:gd name="connsiteY8" fmla="*/ 1095247 h 1763651"/>
              <a:gd name="connsiteX9" fmla="*/ 3168833 w 3567740"/>
              <a:gd name="connsiteY9" fmla="*/ 1597127 h 1763651"/>
              <a:gd name="connsiteX10" fmla="*/ 2268548 w 3567740"/>
              <a:gd name="connsiteY10" fmla="*/ 1575991 h 1763651"/>
              <a:gd name="connsiteX11" fmla="*/ 1535809 w 3567740"/>
              <a:gd name="connsiteY11" fmla="*/ 1675626 h 1763651"/>
              <a:gd name="connsiteX0" fmla="*/ 1535809 w 3567740"/>
              <a:gd name="connsiteY0" fmla="*/ 1675626 h 1701030"/>
              <a:gd name="connsiteX1" fmla="*/ 769619 w 3567740"/>
              <a:gd name="connsiteY1" fmla="*/ 1661383 h 1701030"/>
              <a:gd name="connsiteX2" fmla="*/ 239202 w 3567740"/>
              <a:gd name="connsiteY2" fmla="*/ 1253152 h 1701030"/>
              <a:gd name="connsiteX3" fmla="*/ 3897 w 3567740"/>
              <a:gd name="connsiteY3" fmla="*/ 765774 h 1701030"/>
              <a:gd name="connsiteX4" fmla="*/ 148885 w 3567740"/>
              <a:gd name="connsiteY4" fmla="*/ 450415 h 1701030"/>
              <a:gd name="connsiteX5" fmla="*/ 816849 w 3567740"/>
              <a:gd name="connsiteY5" fmla="*/ 237689 h 1701030"/>
              <a:gd name="connsiteX6" fmla="*/ 1858909 w 3567740"/>
              <a:gd name="connsiteY6" fmla="*/ 161467 h 1701030"/>
              <a:gd name="connsiteX7" fmla="*/ 2970445 w 3567740"/>
              <a:gd name="connsiteY7" fmla="*/ 53056 h 1701030"/>
              <a:gd name="connsiteX8" fmla="*/ 3562581 w 3567740"/>
              <a:gd name="connsiteY8" fmla="*/ 1095247 h 1701030"/>
              <a:gd name="connsiteX9" fmla="*/ 3168833 w 3567740"/>
              <a:gd name="connsiteY9" fmla="*/ 1597127 h 1701030"/>
              <a:gd name="connsiteX10" fmla="*/ 2268548 w 3567740"/>
              <a:gd name="connsiteY10" fmla="*/ 1575991 h 1701030"/>
              <a:gd name="connsiteX11" fmla="*/ 1535809 w 3567740"/>
              <a:gd name="connsiteY11" fmla="*/ 1675626 h 1701030"/>
              <a:gd name="connsiteX0" fmla="*/ 1535809 w 3567740"/>
              <a:gd name="connsiteY0" fmla="*/ 1675626 h 1708024"/>
              <a:gd name="connsiteX1" fmla="*/ 769619 w 3567740"/>
              <a:gd name="connsiteY1" fmla="*/ 1661383 h 1708024"/>
              <a:gd name="connsiteX2" fmla="*/ 239202 w 3567740"/>
              <a:gd name="connsiteY2" fmla="*/ 1253152 h 1708024"/>
              <a:gd name="connsiteX3" fmla="*/ 3897 w 3567740"/>
              <a:gd name="connsiteY3" fmla="*/ 765774 h 1708024"/>
              <a:gd name="connsiteX4" fmla="*/ 148885 w 3567740"/>
              <a:gd name="connsiteY4" fmla="*/ 450415 h 1708024"/>
              <a:gd name="connsiteX5" fmla="*/ 816849 w 3567740"/>
              <a:gd name="connsiteY5" fmla="*/ 237689 h 1708024"/>
              <a:gd name="connsiteX6" fmla="*/ 1858909 w 3567740"/>
              <a:gd name="connsiteY6" fmla="*/ 161467 h 1708024"/>
              <a:gd name="connsiteX7" fmla="*/ 2970445 w 3567740"/>
              <a:gd name="connsiteY7" fmla="*/ 53056 h 1708024"/>
              <a:gd name="connsiteX8" fmla="*/ 3562581 w 3567740"/>
              <a:gd name="connsiteY8" fmla="*/ 1095247 h 1708024"/>
              <a:gd name="connsiteX9" fmla="*/ 3168833 w 3567740"/>
              <a:gd name="connsiteY9" fmla="*/ 1597127 h 1708024"/>
              <a:gd name="connsiteX10" fmla="*/ 2294761 w 3567740"/>
              <a:gd name="connsiteY10" fmla="*/ 1452229 h 1708024"/>
              <a:gd name="connsiteX11" fmla="*/ 1535809 w 3567740"/>
              <a:gd name="connsiteY11" fmla="*/ 1675626 h 1708024"/>
              <a:gd name="connsiteX0" fmla="*/ 1535809 w 3585169"/>
              <a:gd name="connsiteY0" fmla="*/ 1675626 h 1708025"/>
              <a:gd name="connsiteX1" fmla="*/ 769619 w 3585169"/>
              <a:gd name="connsiteY1" fmla="*/ 1661383 h 1708025"/>
              <a:gd name="connsiteX2" fmla="*/ 239202 w 3585169"/>
              <a:gd name="connsiteY2" fmla="*/ 1253152 h 1708025"/>
              <a:gd name="connsiteX3" fmla="*/ 3897 w 3585169"/>
              <a:gd name="connsiteY3" fmla="*/ 765774 h 1708025"/>
              <a:gd name="connsiteX4" fmla="*/ 148885 w 3585169"/>
              <a:gd name="connsiteY4" fmla="*/ 450415 h 1708025"/>
              <a:gd name="connsiteX5" fmla="*/ 816849 w 3585169"/>
              <a:gd name="connsiteY5" fmla="*/ 237689 h 1708025"/>
              <a:gd name="connsiteX6" fmla="*/ 1858909 w 3585169"/>
              <a:gd name="connsiteY6" fmla="*/ 161467 h 1708025"/>
              <a:gd name="connsiteX7" fmla="*/ 2970445 w 3585169"/>
              <a:gd name="connsiteY7" fmla="*/ 53056 h 1708025"/>
              <a:gd name="connsiteX8" fmla="*/ 3562581 w 3585169"/>
              <a:gd name="connsiteY8" fmla="*/ 1095247 h 1708025"/>
              <a:gd name="connsiteX9" fmla="*/ 3291159 w 3585169"/>
              <a:gd name="connsiteY9" fmla="*/ 1552123 h 1708025"/>
              <a:gd name="connsiteX10" fmla="*/ 2294761 w 3585169"/>
              <a:gd name="connsiteY10" fmla="*/ 1452229 h 1708025"/>
              <a:gd name="connsiteX11" fmla="*/ 1535809 w 3585169"/>
              <a:gd name="connsiteY11" fmla="*/ 1675626 h 1708025"/>
              <a:gd name="connsiteX0" fmla="*/ 1535809 w 3490171"/>
              <a:gd name="connsiteY0" fmla="*/ 1656292 h 1688691"/>
              <a:gd name="connsiteX1" fmla="*/ 769619 w 3490171"/>
              <a:gd name="connsiteY1" fmla="*/ 1642049 h 1688691"/>
              <a:gd name="connsiteX2" fmla="*/ 239202 w 3490171"/>
              <a:gd name="connsiteY2" fmla="*/ 1233818 h 1688691"/>
              <a:gd name="connsiteX3" fmla="*/ 3897 w 3490171"/>
              <a:gd name="connsiteY3" fmla="*/ 746440 h 1688691"/>
              <a:gd name="connsiteX4" fmla="*/ 148885 w 3490171"/>
              <a:gd name="connsiteY4" fmla="*/ 431081 h 1688691"/>
              <a:gd name="connsiteX5" fmla="*/ 816849 w 3490171"/>
              <a:gd name="connsiteY5" fmla="*/ 218355 h 1688691"/>
              <a:gd name="connsiteX6" fmla="*/ 1858909 w 3490171"/>
              <a:gd name="connsiteY6" fmla="*/ 142133 h 1688691"/>
              <a:gd name="connsiteX7" fmla="*/ 2970445 w 3490171"/>
              <a:gd name="connsiteY7" fmla="*/ 33722 h 1688691"/>
              <a:gd name="connsiteX8" fmla="*/ 3422780 w 3490171"/>
              <a:gd name="connsiteY8" fmla="*/ 794636 h 1688691"/>
              <a:gd name="connsiteX9" fmla="*/ 3291159 w 3490171"/>
              <a:gd name="connsiteY9" fmla="*/ 1532789 h 1688691"/>
              <a:gd name="connsiteX10" fmla="*/ 2294761 w 3490171"/>
              <a:gd name="connsiteY10" fmla="*/ 1432895 h 1688691"/>
              <a:gd name="connsiteX11" fmla="*/ 1535809 w 3490171"/>
              <a:gd name="connsiteY11" fmla="*/ 1656292 h 1688691"/>
              <a:gd name="connsiteX0" fmla="*/ 1535809 w 3490171"/>
              <a:gd name="connsiteY0" fmla="*/ 1656292 h 1656292"/>
              <a:gd name="connsiteX1" fmla="*/ 239202 w 3490171"/>
              <a:gd name="connsiteY1" fmla="*/ 1233818 h 1656292"/>
              <a:gd name="connsiteX2" fmla="*/ 3897 w 3490171"/>
              <a:gd name="connsiteY2" fmla="*/ 746440 h 1656292"/>
              <a:gd name="connsiteX3" fmla="*/ 148885 w 3490171"/>
              <a:gd name="connsiteY3" fmla="*/ 431081 h 1656292"/>
              <a:gd name="connsiteX4" fmla="*/ 816849 w 3490171"/>
              <a:gd name="connsiteY4" fmla="*/ 218355 h 1656292"/>
              <a:gd name="connsiteX5" fmla="*/ 1858909 w 3490171"/>
              <a:gd name="connsiteY5" fmla="*/ 142133 h 1656292"/>
              <a:gd name="connsiteX6" fmla="*/ 2970445 w 3490171"/>
              <a:gd name="connsiteY6" fmla="*/ 33722 h 1656292"/>
              <a:gd name="connsiteX7" fmla="*/ 3422780 w 3490171"/>
              <a:gd name="connsiteY7" fmla="*/ 794636 h 1656292"/>
              <a:gd name="connsiteX8" fmla="*/ 3291159 w 3490171"/>
              <a:gd name="connsiteY8" fmla="*/ 1532789 h 1656292"/>
              <a:gd name="connsiteX9" fmla="*/ 2294761 w 3490171"/>
              <a:gd name="connsiteY9" fmla="*/ 1432895 h 1656292"/>
              <a:gd name="connsiteX10" fmla="*/ 1535809 w 3490171"/>
              <a:gd name="connsiteY10" fmla="*/ 1656292 h 1656292"/>
              <a:gd name="connsiteX0" fmla="*/ 1574171 w 3528533"/>
              <a:gd name="connsiteY0" fmla="*/ 1656292 h 2207918"/>
              <a:gd name="connsiteX1" fmla="*/ 835282 w 3528533"/>
              <a:gd name="connsiteY1" fmla="*/ 2181782 h 2207918"/>
              <a:gd name="connsiteX2" fmla="*/ 42259 w 3528533"/>
              <a:gd name="connsiteY2" fmla="*/ 746440 h 2207918"/>
              <a:gd name="connsiteX3" fmla="*/ 187247 w 3528533"/>
              <a:gd name="connsiteY3" fmla="*/ 431081 h 2207918"/>
              <a:gd name="connsiteX4" fmla="*/ 855211 w 3528533"/>
              <a:gd name="connsiteY4" fmla="*/ 218355 h 2207918"/>
              <a:gd name="connsiteX5" fmla="*/ 1897271 w 3528533"/>
              <a:gd name="connsiteY5" fmla="*/ 142133 h 2207918"/>
              <a:gd name="connsiteX6" fmla="*/ 3008807 w 3528533"/>
              <a:gd name="connsiteY6" fmla="*/ 33722 h 2207918"/>
              <a:gd name="connsiteX7" fmla="*/ 3461142 w 3528533"/>
              <a:gd name="connsiteY7" fmla="*/ 794636 h 2207918"/>
              <a:gd name="connsiteX8" fmla="*/ 3329521 w 3528533"/>
              <a:gd name="connsiteY8" fmla="*/ 1532789 h 2207918"/>
              <a:gd name="connsiteX9" fmla="*/ 2333123 w 3528533"/>
              <a:gd name="connsiteY9" fmla="*/ 1432895 h 2207918"/>
              <a:gd name="connsiteX10" fmla="*/ 1574171 w 3528533"/>
              <a:gd name="connsiteY10" fmla="*/ 1656292 h 2207918"/>
              <a:gd name="connsiteX0" fmla="*/ 1628141 w 3582503"/>
              <a:gd name="connsiteY0" fmla="*/ 1656292 h 1656292"/>
              <a:gd name="connsiteX1" fmla="*/ 96229 w 3582503"/>
              <a:gd name="connsiteY1" fmla="*/ 746440 h 1656292"/>
              <a:gd name="connsiteX2" fmla="*/ 241217 w 3582503"/>
              <a:gd name="connsiteY2" fmla="*/ 431081 h 1656292"/>
              <a:gd name="connsiteX3" fmla="*/ 909181 w 3582503"/>
              <a:gd name="connsiteY3" fmla="*/ 218355 h 1656292"/>
              <a:gd name="connsiteX4" fmla="*/ 1951241 w 3582503"/>
              <a:gd name="connsiteY4" fmla="*/ 142133 h 1656292"/>
              <a:gd name="connsiteX5" fmla="*/ 3062777 w 3582503"/>
              <a:gd name="connsiteY5" fmla="*/ 33722 h 1656292"/>
              <a:gd name="connsiteX6" fmla="*/ 3515112 w 3582503"/>
              <a:gd name="connsiteY6" fmla="*/ 794636 h 1656292"/>
              <a:gd name="connsiteX7" fmla="*/ 3383491 w 3582503"/>
              <a:gd name="connsiteY7" fmla="*/ 1532789 h 1656292"/>
              <a:gd name="connsiteX8" fmla="*/ 2387093 w 3582503"/>
              <a:gd name="connsiteY8" fmla="*/ 1432895 h 1656292"/>
              <a:gd name="connsiteX9" fmla="*/ 1628141 w 3582503"/>
              <a:gd name="connsiteY9" fmla="*/ 1656292 h 1656292"/>
              <a:gd name="connsiteX0" fmla="*/ 1389048 w 3343410"/>
              <a:gd name="connsiteY0" fmla="*/ 1656292 h 2473686"/>
              <a:gd name="connsiteX1" fmla="*/ 883337 w 3343410"/>
              <a:gd name="connsiteY1" fmla="*/ 2441284 h 2473686"/>
              <a:gd name="connsiteX2" fmla="*/ 2124 w 3343410"/>
              <a:gd name="connsiteY2" fmla="*/ 431081 h 2473686"/>
              <a:gd name="connsiteX3" fmla="*/ 670088 w 3343410"/>
              <a:gd name="connsiteY3" fmla="*/ 218355 h 2473686"/>
              <a:gd name="connsiteX4" fmla="*/ 1712148 w 3343410"/>
              <a:gd name="connsiteY4" fmla="*/ 142133 h 2473686"/>
              <a:gd name="connsiteX5" fmla="*/ 2823684 w 3343410"/>
              <a:gd name="connsiteY5" fmla="*/ 33722 h 2473686"/>
              <a:gd name="connsiteX6" fmla="*/ 3276019 w 3343410"/>
              <a:gd name="connsiteY6" fmla="*/ 794636 h 2473686"/>
              <a:gd name="connsiteX7" fmla="*/ 3144398 w 3343410"/>
              <a:gd name="connsiteY7" fmla="*/ 1532789 h 2473686"/>
              <a:gd name="connsiteX8" fmla="*/ 2148000 w 3343410"/>
              <a:gd name="connsiteY8" fmla="*/ 1432895 h 2473686"/>
              <a:gd name="connsiteX9" fmla="*/ 1389048 w 3343410"/>
              <a:gd name="connsiteY9" fmla="*/ 1656292 h 2473686"/>
              <a:gd name="connsiteX0" fmla="*/ 1812913 w 3343410"/>
              <a:gd name="connsiteY0" fmla="*/ 2087183 h 2527278"/>
              <a:gd name="connsiteX1" fmla="*/ 883337 w 3343410"/>
              <a:gd name="connsiteY1" fmla="*/ 2441284 h 2527278"/>
              <a:gd name="connsiteX2" fmla="*/ 2124 w 3343410"/>
              <a:gd name="connsiteY2" fmla="*/ 431081 h 2527278"/>
              <a:gd name="connsiteX3" fmla="*/ 670088 w 3343410"/>
              <a:gd name="connsiteY3" fmla="*/ 218355 h 2527278"/>
              <a:gd name="connsiteX4" fmla="*/ 1712148 w 3343410"/>
              <a:gd name="connsiteY4" fmla="*/ 142133 h 2527278"/>
              <a:gd name="connsiteX5" fmla="*/ 2823684 w 3343410"/>
              <a:gd name="connsiteY5" fmla="*/ 33722 h 2527278"/>
              <a:gd name="connsiteX6" fmla="*/ 3276019 w 3343410"/>
              <a:gd name="connsiteY6" fmla="*/ 794636 h 2527278"/>
              <a:gd name="connsiteX7" fmla="*/ 3144398 w 3343410"/>
              <a:gd name="connsiteY7" fmla="*/ 1532789 h 2527278"/>
              <a:gd name="connsiteX8" fmla="*/ 2148000 w 3343410"/>
              <a:gd name="connsiteY8" fmla="*/ 1432895 h 2527278"/>
              <a:gd name="connsiteX9" fmla="*/ 1812913 w 3343410"/>
              <a:gd name="connsiteY9" fmla="*/ 2087183 h 2527278"/>
              <a:gd name="connsiteX0" fmla="*/ 1812913 w 3343410"/>
              <a:gd name="connsiteY0" fmla="*/ 2087183 h 2513408"/>
              <a:gd name="connsiteX1" fmla="*/ 883337 w 3343410"/>
              <a:gd name="connsiteY1" fmla="*/ 2441284 h 2513408"/>
              <a:gd name="connsiteX2" fmla="*/ 2124 w 3343410"/>
              <a:gd name="connsiteY2" fmla="*/ 431081 h 2513408"/>
              <a:gd name="connsiteX3" fmla="*/ 670088 w 3343410"/>
              <a:gd name="connsiteY3" fmla="*/ 218355 h 2513408"/>
              <a:gd name="connsiteX4" fmla="*/ 1712148 w 3343410"/>
              <a:gd name="connsiteY4" fmla="*/ 142133 h 2513408"/>
              <a:gd name="connsiteX5" fmla="*/ 2823684 w 3343410"/>
              <a:gd name="connsiteY5" fmla="*/ 33722 h 2513408"/>
              <a:gd name="connsiteX6" fmla="*/ 3276019 w 3343410"/>
              <a:gd name="connsiteY6" fmla="*/ 794636 h 2513408"/>
              <a:gd name="connsiteX7" fmla="*/ 3144398 w 3343410"/>
              <a:gd name="connsiteY7" fmla="*/ 1532789 h 2513408"/>
              <a:gd name="connsiteX8" fmla="*/ 3051503 w 3343410"/>
              <a:gd name="connsiteY8" fmla="*/ 2280317 h 2513408"/>
              <a:gd name="connsiteX9" fmla="*/ 1812913 w 3343410"/>
              <a:gd name="connsiteY9" fmla="*/ 2087183 h 2513408"/>
              <a:gd name="connsiteX0" fmla="*/ 1812913 w 4249543"/>
              <a:gd name="connsiteY0" fmla="*/ 2087183 h 2513408"/>
              <a:gd name="connsiteX1" fmla="*/ 883337 w 4249543"/>
              <a:gd name="connsiteY1" fmla="*/ 2441284 h 2513408"/>
              <a:gd name="connsiteX2" fmla="*/ 2124 w 4249543"/>
              <a:gd name="connsiteY2" fmla="*/ 431081 h 2513408"/>
              <a:gd name="connsiteX3" fmla="*/ 670088 w 4249543"/>
              <a:gd name="connsiteY3" fmla="*/ 218355 h 2513408"/>
              <a:gd name="connsiteX4" fmla="*/ 1712148 w 4249543"/>
              <a:gd name="connsiteY4" fmla="*/ 142133 h 2513408"/>
              <a:gd name="connsiteX5" fmla="*/ 2823684 w 4249543"/>
              <a:gd name="connsiteY5" fmla="*/ 33722 h 2513408"/>
              <a:gd name="connsiteX6" fmla="*/ 3276019 w 4249543"/>
              <a:gd name="connsiteY6" fmla="*/ 794636 h 2513408"/>
              <a:gd name="connsiteX7" fmla="*/ 4192908 w 4249543"/>
              <a:gd name="connsiteY7" fmla="*/ 1906229 h 2513408"/>
              <a:gd name="connsiteX8" fmla="*/ 3051503 w 4249543"/>
              <a:gd name="connsiteY8" fmla="*/ 2280317 h 2513408"/>
              <a:gd name="connsiteX9" fmla="*/ 1812913 w 4249543"/>
              <a:gd name="connsiteY9" fmla="*/ 2087183 h 2513408"/>
              <a:gd name="connsiteX0" fmla="*/ 1812913 w 3291254"/>
              <a:gd name="connsiteY0" fmla="*/ 2087183 h 2513408"/>
              <a:gd name="connsiteX1" fmla="*/ 883337 w 3291254"/>
              <a:gd name="connsiteY1" fmla="*/ 2441284 h 2513408"/>
              <a:gd name="connsiteX2" fmla="*/ 2124 w 3291254"/>
              <a:gd name="connsiteY2" fmla="*/ 431081 h 2513408"/>
              <a:gd name="connsiteX3" fmla="*/ 670088 w 3291254"/>
              <a:gd name="connsiteY3" fmla="*/ 218355 h 2513408"/>
              <a:gd name="connsiteX4" fmla="*/ 1712148 w 3291254"/>
              <a:gd name="connsiteY4" fmla="*/ 142133 h 2513408"/>
              <a:gd name="connsiteX5" fmla="*/ 2823684 w 3291254"/>
              <a:gd name="connsiteY5" fmla="*/ 33722 h 2513408"/>
              <a:gd name="connsiteX6" fmla="*/ 3276019 w 3291254"/>
              <a:gd name="connsiteY6" fmla="*/ 794636 h 2513408"/>
              <a:gd name="connsiteX7" fmla="*/ 3051503 w 3291254"/>
              <a:gd name="connsiteY7" fmla="*/ 2280317 h 2513408"/>
              <a:gd name="connsiteX8" fmla="*/ 1812913 w 3291254"/>
              <a:gd name="connsiteY8" fmla="*/ 2087183 h 2513408"/>
              <a:gd name="connsiteX0" fmla="*/ 1812913 w 3372061"/>
              <a:gd name="connsiteY0" fmla="*/ 1980537 h 2406762"/>
              <a:gd name="connsiteX1" fmla="*/ 883337 w 3372061"/>
              <a:gd name="connsiteY1" fmla="*/ 2334638 h 2406762"/>
              <a:gd name="connsiteX2" fmla="*/ 2124 w 3372061"/>
              <a:gd name="connsiteY2" fmla="*/ 324435 h 2406762"/>
              <a:gd name="connsiteX3" fmla="*/ 670088 w 3372061"/>
              <a:gd name="connsiteY3" fmla="*/ 111709 h 2406762"/>
              <a:gd name="connsiteX4" fmla="*/ 1712148 w 3372061"/>
              <a:gd name="connsiteY4" fmla="*/ 35487 h 2406762"/>
              <a:gd name="connsiteX5" fmla="*/ 3276019 w 3372061"/>
              <a:gd name="connsiteY5" fmla="*/ 687990 h 2406762"/>
              <a:gd name="connsiteX6" fmla="*/ 3051503 w 3372061"/>
              <a:gd name="connsiteY6" fmla="*/ 2173671 h 2406762"/>
              <a:gd name="connsiteX7" fmla="*/ 1812913 w 3372061"/>
              <a:gd name="connsiteY7" fmla="*/ 1980537 h 2406762"/>
              <a:gd name="connsiteX0" fmla="*/ 1815546 w 3451572"/>
              <a:gd name="connsiteY0" fmla="*/ 1927198 h 2353423"/>
              <a:gd name="connsiteX1" fmla="*/ 885970 w 3451572"/>
              <a:gd name="connsiteY1" fmla="*/ 2281299 h 2353423"/>
              <a:gd name="connsiteX2" fmla="*/ 4757 w 3451572"/>
              <a:gd name="connsiteY2" fmla="*/ 271096 h 2353423"/>
              <a:gd name="connsiteX3" fmla="*/ 672721 w 3451572"/>
              <a:gd name="connsiteY3" fmla="*/ 58370 h 2353423"/>
              <a:gd name="connsiteX4" fmla="*/ 3278652 w 3451572"/>
              <a:gd name="connsiteY4" fmla="*/ 634651 h 2353423"/>
              <a:gd name="connsiteX5" fmla="*/ 3054136 w 3451572"/>
              <a:gd name="connsiteY5" fmla="*/ 2120332 h 2353423"/>
              <a:gd name="connsiteX6" fmla="*/ 1815546 w 3451572"/>
              <a:gd name="connsiteY6" fmla="*/ 1927198 h 2353423"/>
              <a:gd name="connsiteX0" fmla="*/ 1811382 w 3421869"/>
              <a:gd name="connsiteY0" fmla="*/ 1868593 h 2294818"/>
              <a:gd name="connsiteX1" fmla="*/ 881806 w 3421869"/>
              <a:gd name="connsiteY1" fmla="*/ 2222694 h 2294818"/>
              <a:gd name="connsiteX2" fmla="*/ 593 w 3421869"/>
              <a:gd name="connsiteY2" fmla="*/ 212491 h 2294818"/>
              <a:gd name="connsiteX3" fmla="*/ 1014342 w 3421869"/>
              <a:gd name="connsiteY3" fmla="*/ 100307 h 2294818"/>
              <a:gd name="connsiteX4" fmla="*/ 3274488 w 3421869"/>
              <a:gd name="connsiteY4" fmla="*/ 576046 h 2294818"/>
              <a:gd name="connsiteX5" fmla="*/ 3049972 w 3421869"/>
              <a:gd name="connsiteY5" fmla="*/ 2061727 h 2294818"/>
              <a:gd name="connsiteX6" fmla="*/ 1811382 w 3421869"/>
              <a:gd name="connsiteY6" fmla="*/ 1868593 h 2294818"/>
              <a:gd name="connsiteX0" fmla="*/ 1833106 w 3382754"/>
              <a:gd name="connsiteY0" fmla="*/ 2088927 h 2515152"/>
              <a:gd name="connsiteX1" fmla="*/ 903530 w 3382754"/>
              <a:gd name="connsiteY1" fmla="*/ 2443028 h 2515152"/>
              <a:gd name="connsiteX2" fmla="*/ 22317 w 3382754"/>
              <a:gd name="connsiteY2" fmla="*/ 432825 h 2515152"/>
              <a:gd name="connsiteX3" fmla="*/ 1861489 w 3382754"/>
              <a:gd name="connsiteY3" fmla="*/ 19016 h 2515152"/>
              <a:gd name="connsiteX4" fmla="*/ 3296212 w 3382754"/>
              <a:gd name="connsiteY4" fmla="*/ 796380 h 2515152"/>
              <a:gd name="connsiteX5" fmla="*/ 3071696 w 3382754"/>
              <a:gd name="connsiteY5" fmla="*/ 2282061 h 2515152"/>
              <a:gd name="connsiteX6" fmla="*/ 1833106 w 3382754"/>
              <a:gd name="connsiteY6" fmla="*/ 2088927 h 2515152"/>
              <a:gd name="connsiteX0" fmla="*/ 1876800 w 3426448"/>
              <a:gd name="connsiteY0" fmla="*/ 2077119 h 2497206"/>
              <a:gd name="connsiteX1" fmla="*/ 947224 w 3426448"/>
              <a:gd name="connsiteY1" fmla="*/ 2431220 h 2497206"/>
              <a:gd name="connsiteX2" fmla="*/ 21394 w 3426448"/>
              <a:gd name="connsiteY2" fmla="*/ 521560 h 2497206"/>
              <a:gd name="connsiteX3" fmla="*/ 1905183 w 3426448"/>
              <a:gd name="connsiteY3" fmla="*/ 7208 h 2497206"/>
              <a:gd name="connsiteX4" fmla="*/ 3339906 w 3426448"/>
              <a:gd name="connsiteY4" fmla="*/ 784572 h 2497206"/>
              <a:gd name="connsiteX5" fmla="*/ 3115390 w 3426448"/>
              <a:gd name="connsiteY5" fmla="*/ 2270253 h 2497206"/>
              <a:gd name="connsiteX6" fmla="*/ 1876800 w 3426448"/>
              <a:gd name="connsiteY6" fmla="*/ 2077119 h 2497206"/>
              <a:gd name="connsiteX0" fmla="*/ 1876800 w 3914385"/>
              <a:gd name="connsiteY0" fmla="*/ 2096711 h 2516798"/>
              <a:gd name="connsiteX1" fmla="*/ 947224 w 3914385"/>
              <a:gd name="connsiteY1" fmla="*/ 2450812 h 2516798"/>
              <a:gd name="connsiteX2" fmla="*/ 21394 w 3914385"/>
              <a:gd name="connsiteY2" fmla="*/ 541152 h 2516798"/>
              <a:gd name="connsiteX3" fmla="*/ 1905183 w 3914385"/>
              <a:gd name="connsiteY3" fmla="*/ 26800 h 2516798"/>
              <a:gd name="connsiteX4" fmla="*/ 3875315 w 3914385"/>
              <a:gd name="connsiteY4" fmla="*/ 1177605 h 2516798"/>
              <a:gd name="connsiteX5" fmla="*/ 3115390 w 3914385"/>
              <a:gd name="connsiteY5" fmla="*/ 2289845 h 2516798"/>
              <a:gd name="connsiteX6" fmla="*/ 1876800 w 3914385"/>
              <a:gd name="connsiteY6" fmla="*/ 2096711 h 2516798"/>
              <a:gd name="connsiteX0" fmla="*/ 1876800 w 3818587"/>
              <a:gd name="connsiteY0" fmla="*/ 2083975 h 2504062"/>
              <a:gd name="connsiteX1" fmla="*/ 947224 w 3818587"/>
              <a:gd name="connsiteY1" fmla="*/ 2438076 h 2504062"/>
              <a:gd name="connsiteX2" fmla="*/ 21394 w 3818587"/>
              <a:gd name="connsiteY2" fmla="*/ 528416 h 2504062"/>
              <a:gd name="connsiteX3" fmla="*/ 1905183 w 3818587"/>
              <a:gd name="connsiteY3" fmla="*/ 14064 h 2504062"/>
              <a:gd name="connsiteX4" fmla="*/ 3774925 w 3818587"/>
              <a:gd name="connsiteY4" fmla="*/ 935059 h 2504062"/>
              <a:gd name="connsiteX5" fmla="*/ 3115390 w 3818587"/>
              <a:gd name="connsiteY5" fmla="*/ 2277109 h 2504062"/>
              <a:gd name="connsiteX6" fmla="*/ 1876800 w 3818587"/>
              <a:gd name="connsiteY6" fmla="*/ 2083975 h 2504062"/>
              <a:gd name="connsiteX0" fmla="*/ 1876800 w 3916854"/>
              <a:gd name="connsiteY0" fmla="*/ 2083974 h 2613413"/>
              <a:gd name="connsiteX1" fmla="*/ 947224 w 3916854"/>
              <a:gd name="connsiteY1" fmla="*/ 2438075 h 2613413"/>
              <a:gd name="connsiteX2" fmla="*/ 21394 w 3916854"/>
              <a:gd name="connsiteY2" fmla="*/ 528415 h 2613413"/>
              <a:gd name="connsiteX3" fmla="*/ 1905183 w 3916854"/>
              <a:gd name="connsiteY3" fmla="*/ 14063 h 2613413"/>
              <a:gd name="connsiteX4" fmla="*/ 3774925 w 3916854"/>
              <a:gd name="connsiteY4" fmla="*/ 935058 h 2613413"/>
              <a:gd name="connsiteX5" fmla="*/ 3572720 w 3916854"/>
              <a:gd name="connsiteY5" fmla="*/ 2578732 h 2613413"/>
              <a:gd name="connsiteX6" fmla="*/ 1876800 w 3916854"/>
              <a:gd name="connsiteY6" fmla="*/ 2083974 h 2613413"/>
              <a:gd name="connsiteX0" fmla="*/ 1966381 w 3913609"/>
              <a:gd name="connsiteY0" fmla="*/ 2974486 h 2978289"/>
              <a:gd name="connsiteX1" fmla="*/ 947569 w 3913609"/>
              <a:gd name="connsiteY1" fmla="*/ 2438075 h 2978289"/>
              <a:gd name="connsiteX2" fmla="*/ 21739 w 3913609"/>
              <a:gd name="connsiteY2" fmla="*/ 528415 h 2978289"/>
              <a:gd name="connsiteX3" fmla="*/ 1905528 w 3913609"/>
              <a:gd name="connsiteY3" fmla="*/ 14063 h 2978289"/>
              <a:gd name="connsiteX4" fmla="*/ 3775270 w 3913609"/>
              <a:gd name="connsiteY4" fmla="*/ 935058 h 2978289"/>
              <a:gd name="connsiteX5" fmla="*/ 3573065 w 3913609"/>
              <a:gd name="connsiteY5" fmla="*/ 2578732 h 2978289"/>
              <a:gd name="connsiteX6" fmla="*/ 1966381 w 3913609"/>
              <a:gd name="connsiteY6" fmla="*/ 2974486 h 2978289"/>
              <a:gd name="connsiteX0" fmla="*/ 1854410 w 3917684"/>
              <a:gd name="connsiteY0" fmla="*/ 3060664 h 3063016"/>
              <a:gd name="connsiteX1" fmla="*/ 947140 w 3917684"/>
              <a:gd name="connsiteY1" fmla="*/ 2438075 h 3063016"/>
              <a:gd name="connsiteX2" fmla="*/ 21310 w 3917684"/>
              <a:gd name="connsiteY2" fmla="*/ 528415 h 3063016"/>
              <a:gd name="connsiteX3" fmla="*/ 1905099 w 3917684"/>
              <a:gd name="connsiteY3" fmla="*/ 14063 h 3063016"/>
              <a:gd name="connsiteX4" fmla="*/ 3774841 w 3917684"/>
              <a:gd name="connsiteY4" fmla="*/ 935058 h 3063016"/>
              <a:gd name="connsiteX5" fmla="*/ 3572636 w 3917684"/>
              <a:gd name="connsiteY5" fmla="*/ 2578732 h 3063016"/>
              <a:gd name="connsiteX6" fmla="*/ 1854410 w 3917684"/>
              <a:gd name="connsiteY6" fmla="*/ 3060664 h 3063016"/>
              <a:gd name="connsiteX0" fmla="*/ 3581694 w 3969385"/>
              <a:gd name="connsiteY0" fmla="*/ 2578732 h 2736203"/>
              <a:gd name="connsiteX1" fmla="*/ 956198 w 3969385"/>
              <a:gd name="connsiteY1" fmla="*/ 2438075 h 2736203"/>
              <a:gd name="connsiteX2" fmla="*/ 30368 w 3969385"/>
              <a:gd name="connsiteY2" fmla="*/ 528415 h 2736203"/>
              <a:gd name="connsiteX3" fmla="*/ 1914157 w 3969385"/>
              <a:gd name="connsiteY3" fmla="*/ 14063 h 2736203"/>
              <a:gd name="connsiteX4" fmla="*/ 3783899 w 3969385"/>
              <a:gd name="connsiteY4" fmla="*/ 935058 h 2736203"/>
              <a:gd name="connsiteX5" fmla="*/ 3581694 w 3969385"/>
              <a:gd name="connsiteY5" fmla="*/ 2578732 h 2736203"/>
              <a:gd name="connsiteX0" fmla="*/ 3577705 w 3963067"/>
              <a:gd name="connsiteY0" fmla="*/ 2577030 h 2656840"/>
              <a:gd name="connsiteX1" fmla="*/ 996825 w 3963067"/>
              <a:gd name="connsiteY1" fmla="*/ 2206564 h 2656840"/>
              <a:gd name="connsiteX2" fmla="*/ 26379 w 3963067"/>
              <a:gd name="connsiteY2" fmla="*/ 526713 h 2656840"/>
              <a:gd name="connsiteX3" fmla="*/ 1910168 w 3963067"/>
              <a:gd name="connsiteY3" fmla="*/ 12361 h 2656840"/>
              <a:gd name="connsiteX4" fmla="*/ 3779910 w 3963067"/>
              <a:gd name="connsiteY4" fmla="*/ 933356 h 2656840"/>
              <a:gd name="connsiteX5" fmla="*/ 3577705 w 3963067"/>
              <a:gd name="connsiteY5" fmla="*/ 2577030 h 2656840"/>
              <a:gd name="connsiteX0" fmla="*/ 3584027 w 3969389"/>
              <a:gd name="connsiteY0" fmla="*/ 2594626 h 2674437"/>
              <a:gd name="connsiteX1" fmla="*/ 1003147 w 3969389"/>
              <a:gd name="connsiteY1" fmla="*/ 2224160 h 2674437"/>
              <a:gd name="connsiteX2" fmla="*/ 32701 w 3969389"/>
              <a:gd name="connsiteY2" fmla="*/ 544309 h 2674437"/>
              <a:gd name="connsiteX3" fmla="*/ 1916490 w 3969389"/>
              <a:gd name="connsiteY3" fmla="*/ 29957 h 2674437"/>
              <a:gd name="connsiteX4" fmla="*/ 3786232 w 3969389"/>
              <a:gd name="connsiteY4" fmla="*/ 950952 h 2674437"/>
              <a:gd name="connsiteX5" fmla="*/ 3584027 w 3969389"/>
              <a:gd name="connsiteY5" fmla="*/ 2594626 h 2674437"/>
              <a:gd name="connsiteX0" fmla="*/ 3685347 w 4206134"/>
              <a:gd name="connsiteY0" fmla="*/ 2124424 h 2204235"/>
              <a:gd name="connsiteX1" fmla="*/ 1104467 w 4206134"/>
              <a:gd name="connsiteY1" fmla="*/ 1753958 h 2204235"/>
              <a:gd name="connsiteX2" fmla="*/ 134021 w 4206134"/>
              <a:gd name="connsiteY2" fmla="*/ 74107 h 2204235"/>
              <a:gd name="connsiteX3" fmla="*/ 3887552 w 4206134"/>
              <a:gd name="connsiteY3" fmla="*/ 480750 h 2204235"/>
              <a:gd name="connsiteX4" fmla="*/ 3685347 w 4206134"/>
              <a:gd name="connsiteY4" fmla="*/ 2124424 h 2204235"/>
              <a:gd name="connsiteX0" fmla="*/ 3644842 w 4162378"/>
              <a:gd name="connsiteY0" fmla="*/ 2400513 h 2488442"/>
              <a:gd name="connsiteX1" fmla="*/ 1063962 w 4162378"/>
              <a:gd name="connsiteY1" fmla="*/ 2030047 h 2488442"/>
              <a:gd name="connsiteX2" fmla="*/ 138133 w 4162378"/>
              <a:gd name="connsiteY2" fmla="*/ 48572 h 2488442"/>
              <a:gd name="connsiteX3" fmla="*/ 3847047 w 4162378"/>
              <a:gd name="connsiteY3" fmla="*/ 756839 h 2488442"/>
              <a:gd name="connsiteX4" fmla="*/ 3644842 w 4162378"/>
              <a:gd name="connsiteY4" fmla="*/ 2400513 h 2488442"/>
              <a:gd name="connsiteX0" fmla="*/ 3653611 w 4171147"/>
              <a:gd name="connsiteY0" fmla="*/ 2622239 h 2710168"/>
              <a:gd name="connsiteX1" fmla="*/ 1072731 w 4171147"/>
              <a:gd name="connsiteY1" fmla="*/ 2251773 h 2710168"/>
              <a:gd name="connsiteX2" fmla="*/ 146902 w 4171147"/>
              <a:gd name="connsiteY2" fmla="*/ 270298 h 2710168"/>
              <a:gd name="connsiteX3" fmla="*/ 3855816 w 4171147"/>
              <a:gd name="connsiteY3" fmla="*/ 978565 h 2710168"/>
              <a:gd name="connsiteX4" fmla="*/ 3653611 w 4171147"/>
              <a:gd name="connsiteY4" fmla="*/ 2622239 h 2710168"/>
              <a:gd name="connsiteX0" fmla="*/ 3693988 w 4214774"/>
              <a:gd name="connsiteY0" fmla="*/ 2426917 h 2508561"/>
              <a:gd name="connsiteX1" fmla="*/ 1113108 w 4214774"/>
              <a:gd name="connsiteY1" fmla="*/ 2056451 h 2508561"/>
              <a:gd name="connsiteX2" fmla="*/ 142662 w 4214774"/>
              <a:gd name="connsiteY2" fmla="*/ 304784 h 2508561"/>
              <a:gd name="connsiteX3" fmla="*/ 3896193 w 4214774"/>
              <a:gd name="connsiteY3" fmla="*/ 783243 h 2508561"/>
              <a:gd name="connsiteX4" fmla="*/ 3693988 w 4214774"/>
              <a:gd name="connsiteY4" fmla="*/ 2426917 h 2508561"/>
              <a:gd name="connsiteX0" fmla="*/ 3683915 w 4188827"/>
              <a:gd name="connsiteY0" fmla="*/ 2300796 h 2408305"/>
              <a:gd name="connsiteX1" fmla="*/ 1103035 w 4188827"/>
              <a:gd name="connsiteY1" fmla="*/ 1930330 h 2408305"/>
              <a:gd name="connsiteX2" fmla="*/ 132589 w 4188827"/>
              <a:gd name="connsiteY2" fmla="*/ 178663 h 2408305"/>
              <a:gd name="connsiteX3" fmla="*/ 3863811 w 4188827"/>
              <a:gd name="connsiteY3" fmla="*/ 298043 h 2408305"/>
              <a:gd name="connsiteX4" fmla="*/ 3683915 w 4188827"/>
              <a:gd name="connsiteY4" fmla="*/ 2300796 h 2408305"/>
              <a:gd name="connsiteX0" fmla="*/ 3695249 w 4193640"/>
              <a:gd name="connsiteY0" fmla="*/ 2058956 h 2217803"/>
              <a:gd name="connsiteX1" fmla="*/ 1103215 w 4193640"/>
              <a:gd name="connsiteY1" fmla="*/ 1918299 h 2217803"/>
              <a:gd name="connsiteX2" fmla="*/ 132769 w 4193640"/>
              <a:gd name="connsiteY2" fmla="*/ 166632 h 2217803"/>
              <a:gd name="connsiteX3" fmla="*/ 3863991 w 4193640"/>
              <a:gd name="connsiteY3" fmla="*/ 286012 h 2217803"/>
              <a:gd name="connsiteX4" fmla="*/ 3695249 w 4193640"/>
              <a:gd name="connsiteY4" fmla="*/ 2058956 h 2217803"/>
              <a:gd name="connsiteX0" fmla="*/ 3731619 w 4239113"/>
              <a:gd name="connsiteY0" fmla="*/ 2060991 h 2232494"/>
              <a:gd name="connsiteX1" fmla="*/ 949961 w 4239113"/>
              <a:gd name="connsiteY1" fmla="*/ 1949060 h 2232494"/>
              <a:gd name="connsiteX2" fmla="*/ 169139 w 4239113"/>
              <a:gd name="connsiteY2" fmla="*/ 168667 h 2232494"/>
              <a:gd name="connsiteX3" fmla="*/ 3900361 w 4239113"/>
              <a:gd name="connsiteY3" fmla="*/ 288047 h 2232494"/>
              <a:gd name="connsiteX4" fmla="*/ 3731619 w 4239113"/>
              <a:gd name="connsiteY4" fmla="*/ 2060991 h 2232494"/>
              <a:gd name="connsiteX0" fmla="*/ 3690237 w 4197731"/>
              <a:gd name="connsiteY0" fmla="*/ 2179321 h 2350824"/>
              <a:gd name="connsiteX1" fmla="*/ 908579 w 4197731"/>
              <a:gd name="connsiteY1" fmla="*/ 2067390 h 2350824"/>
              <a:gd name="connsiteX2" fmla="*/ 127757 w 4197731"/>
              <a:gd name="connsiteY2" fmla="*/ 286997 h 2350824"/>
              <a:gd name="connsiteX3" fmla="*/ 3858979 w 4197731"/>
              <a:gd name="connsiteY3" fmla="*/ 406377 h 2350824"/>
              <a:gd name="connsiteX4" fmla="*/ 3690237 w 4197731"/>
              <a:gd name="connsiteY4" fmla="*/ 2179321 h 2350824"/>
              <a:gd name="connsiteX0" fmla="*/ 3667743 w 4175237"/>
              <a:gd name="connsiteY0" fmla="*/ 2236133 h 2407636"/>
              <a:gd name="connsiteX1" fmla="*/ 886085 w 4175237"/>
              <a:gd name="connsiteY1" fmla="*/ 2124202 h 2407636"/>
              <a:gd name="connsiteX2" fmla="*/ 105263 w 4175237"/>
              <a:gd name="connsiteY2" fmla="*/ 343809 h 2407636"/>
              <a:gd name="connsiteX3" fmla="*/ 3836485 w 4175237"/>
              <a:gd name="connsiteY3" fmla="*/ 463189 h 2407636"/>
              <a:gd name="connsiteX4" fmla="*/ 3667743 w 4175237"/>
              <a:gd name="connsiteY4" fmla="*/ 2236133 h 2407636"/>
              <a:gd name="connsiteX0" fmla="*/ 3588450 w 4089547"/>
              <a:gd name="connsiteY0" fmla="*/ 2246695 h 2418940"/>
              <a:gd name="connsiteX1" fmla="*/ 806792 w 4089547"/>
              <a:gd name="connsiteY1" fmla="*/ 2134764 h 2418940"/>
              <a:gd name="connsiteX2" fmla="*/ 115204 w 4089547"/>
              <a:gd name="connsiteY2" fmla="*/ 340009 h 2418940"/>
              <a:gd name="connsiteX3" fmla="*/ 3757192 w 4089547"/>
              <a:gd name="connsiteY3" fmla="*/ 473751 h 2418940"/>
              <a:gd name="connsiteX4" fmla="*/ 3588450 w 4089547"/>
              <a:gd name="connsiteY4" fmla="*/ 2246695 h 2418940"/>
              <a:gd name="connsiteX0" fmla="*/ 3625806 w 4126903"/>
              <a:gd name="connsiteY0" fmla="*/ 2272059 h 2444304"/>
              <a:gd name="connsiteX1" fmla="*/ 844148 w 4126903"/>
              <a:gd name="connsiteY1" fmla="*/ 2160128 h 2444304"/>
              <a:gd name="connsiteX2" fmla="*/ 152560 w 4126903"/>
              <a:gd name="connsiteY2" fmla="*/ 365373 h 2444304"/>
              <a:gd name="connsiteX3" fmla="*/ 3794548 w 4126903"/>
              <a:gd name="connsiteY3" fmla="*/ 499115 h 2444304"/>
              <a:gd name="connsiteX4" fmla="*/ 3625806 w 4126903"/>
              <a:gd name="connsiteY4" fmla="*/ 2272059 h 2444304"/>
              <a:gd name="connsiteX0" fmla="*/ 3625806 w 4201676"/>
              <a:gd name="connsiteY0" fmla="*/ 2272059 h 2314180"/>
              <a:gd name="connsiteX1" fmla="*/ 844148 w 4201676"/>
              <a:gd name="connsiteY1" fmla="*/ 2160128 h 2314180"/>
              <a:gd name="connsiteX2" fmla="*/ 152560 w 4201676"/>
              <a:gd name="connsiteY2" fmla="*/ 365373 h 2314180"/>
              <a:gd name="connsiteX3" fmla="*/ 3794548 w 4201676"/>
              <a:gd name="connsiteY3" fmla="*/ 499115 h 2314180"/>
              <a:gd name="connsiteX4" fmla="*/ 3625806 w 4201676"/>
              <a:gd name="connsiteY4" fmla="*/ 2272059 h 2314180"/>
              <a:gd name="connsiteX0" fmla="*/ 3625806 w 4203691"/>
              <a:gd name="connsiteY0" fmla="*/ 2272059 h 2332322"/>
              <a:gd name="connsiteX1" fmla="*/ 844148 w 4203691"/>
              <a:gd name="connsiteY1" fmla="*/ 2160128 h 2332322"/>
              <a:gd name="connsiteX2" fmla="*/ 152560 w 4203691"/>
              <a:gd name="connsiteY2" fmla="*/ 365373 h 2332322"/>
              <a:gd name="connsiteX3" fmla="*/ 3794548 w 4203691"/>
              <a:gd name="connsiteY3" fmla="*/ 499115 h 2332322"/>
              <a:gd name="connsiteX4" fmla="*/ 3625806 w 4203691"/>
              <a:gd name="connsiteY4" fmla="*/ 2272059 h 2332322"/>
              <a:gd name="connsiteX0" fmla="*/ 3625806 w 4207741"/>
              <a:gd name="connsiteY0" fmla="*/ 2272059 h 2358077"/>
              <a:gd name="connsiteX1" fmla="*/ 844148 w 4207741"/>
              <a:gd name="connsiteY1" fmla="*/ 2160128 h 2358077"/>
              <a:gd name="connsiteX2" fmla="*/ 152560 w 4207741"/>
              <a:gd name="connsiteY2" fmla="*/ 365373 h 2358077"/>
              <a:gd name="connsiteX3" fmla="*/ 3794548 w 4207741"/>
              <a:gd name="connsiteY3" fmla="*/ 499115 h 2358077"/>
              <a:gd name="connsiteX4" fmla="*/ 3625806 w 4207741"/>
              <a:gd name="connsiteY4" fmla="*/ 2272059 h 2358077"/>
              <a:gd name="connsiteX0" fmla="*/ 3524475 w 4156670"/>
              <a:gd name="connsiteY0" fmla="*/ 2301205 h 2374786"/>
              <a:gd name="connsiteX1" fmla="*/ 841843 w 4156670"/>
              <a:gd name="connsiteY1" fmla="*/ 2161309 h 2374786"/>
              <a:gd name="connsiteX2" fmla="*/ 150255 w 4156670"/>
              <a:gd name="connsiteY2" fmla="*/ 366554 h 2374786"/>
              <a:gd name="connsiteX3" fmla="*/ 3792243 w 4156670"/>
              <a:gd name="connsiteY3" fmla="*/ 500296 h 2374786"/>
              <a:gd name="connsiteX4" fmla="*/ 3524475 w 4156670"/>
              <a:gd name="connsiteY4" fmla="*/ 2301205 h 2374786"/>
              <a:gd name="connsiteX0" fmla="*/ 3464892 w 4128905"/>
              <a:gd name="connsiteY0" fmla="*/ 2301205 h 2374786"/>
              <a:gd name="connsiteX1" fmla="*/ 840511 w 4128905"/>
              <a:gd name="connsiteY1" fmla="*/ 2161309 h 2374786"/>
              <a:gd name="connsiteX2" fmla="*/ 148923 w 4128905"/>
              <a:gd name="connsiteY2" fmla="*/ 366554 h 2374786"/>
              <a:gd name="connsiteX3" fmla="*/ 3790911 w 4128905"/>
              <a:gd name="connsiteY3" fmla="*/ 500296 h 2374786"/>
              <a:gd name="connsiteX4" fmla="*/ 3464892 w 4128905"/>
              <a:gd name="connsiteY4" fmla="*/ 2301205 h 2374786"/>
              <a:gd name="connsiteX0" fmla="*/ 3435108 w 4115652"/>
              <a:gd name="connsiteY0" fmla="*/ 2293918 h 2370488"/>
              <a:gd name="connsiteX1" fmla="*/ 839852 w 4115652"/>
              <a:gd name="connsiteY1" fmla="*/ 2161014 h 2370488"/>
              <a:gd name="connsiteX2" fmla="*/ 148264 w 4115652"/>
              <a:gd name="connsiteY2" fmla="*/ 366259 h 2370488"/>
              <a:gd name="connsiteX3" fmla="*/ 3790252 w 4115652"/>
              <a:gd name="connsiteY3" fmla="*/ 500001 h 2370488"/>
              <a:gd name="connsiteX4" fmla="*/ 3435108 w 4115652"/>
              <a:gd name="connsiteY4" fmla="*/ 2293918 h 2370488"/>
              <a:gd name="connsiteX0" fmla="*/ 2876987 w 3935229"/>
              <a:gd name="connsiteY0" fmla="*/ 1875810 h 2220255"/>
              <a:gd name="connsiteX1" fmla="*/ 828295 w 3935229"/>
              <a:gd name="connsiteY1" fmla="*/ 2144538 h 2220255"/>
              <a:gd name="connsiteX2" fmla="*/ 136707 w 3935229"/>
              <a:gd name="connsiteY2" fmla="*/ 349783 h 2220255"/>
              <a:gd name="connsiteX3" fmla="*/ 3778695 w 3935229"/>
              <a:gd name="connsiteY3" fmla="*/ 483525 h 2220255"/>
              <a:gd name="connsiteX4" fmla="*/ 2876987 w 3935229"/>
              <a:gd name="connsiteY4" fmla="*/ 1875810 h 2220255"/>
              <a:gd name="connsiteX0" fmla="*/ 2876987 w 4046083"/>
              <a:gd name="connsiteY0" fmla="*/ 1875809 h 2182028"/>
              <a:gd name="connsiteX1" fmla="*/ 828295 w 4046083"/>
              <a:gd name="connsiteY1" fmla="*/ 2144537 h 2182028"/>
              <a:gd name="connsiteX2" fmla="*/ 136707 w 4046083"/>
              <a:gd name="connsiteY2" fmla="*/ 349782 h 2182028"/>
              <a:gd name="connsiteX3" fmla="*/ 3778695 w 4046083"/>
              <a:gd name="connsiteY3" fmla="*/ 483524 h 2182028"/>
              <a:gd name="connsiteX4" fmla="*/ 2876987 w 4046083"/>
              <a:gd name="connsiteY4" fmla="*/ 1875809 h 2182028"/>
              <a:gd name="connsiteX0" fmla="*/ 3138775 w 4159643"/>
              <a:gd name="connsiteY0" fmla="*/ 1889731 h 2183521"/>
              <a:gd name="connsiteX1" fmla="*/ 833533 w 4159643"/>
              <a:gd name="connsiteY1" fmla="*/ 2145070 h 2183521"/>
              <a:gd name="connsiteX2" fmla="*/ 141945 w 4159643"/>
              <a:gd name="connsiteY2" fmla="*/ 350315 h 2183521"/>
              <a:gd name="connsiteX3" fmla="*/ 3783933 w 4159643"/>
              <a:gd name="connsiteY3" fmla="*/ 484057 h 2183521"/>
              <a:gd name="connsiteX4" fmla="*/ 3138775 w 4159643"/>
              <a:gd name="connsiteY4" fmla="*/ 1889731 h 2183521"/>
              <a:gd name="connsiteX0" fmla="*/ 3161554 w 4170747"/>
              <a:gd name="connsiteY0" fmla="*/ 1959352 h 2191331"/>
              <a:gd name="connsiteX1" fmla="*/ 834003 w 4170747"/>
              <a:gd name="connsiteY1" fmla="*/ 2147752 h 2191331"/>
              <a:gd name="connsiteX2" fmla="*/ 142415 w 4170747"/>
              <a:gd name="connsiteY2" fmla="*/ 352997 h 2191331"/>
              <a:gd name="connsiteX3" fmla="*/ 3784403 w 4170747"/>
              <a:gd name="connsiteY3" fmla="*/ 486739 h 2191331"/>
              <a:gd name="connsiteX4" fmla="*/ 3161554 w 4170747"/>
              <a:gd name="connsiteY4" fmla="*/ 1959352 h 2191331"/>
              <a:gd name="connsiteX0" fmla="*/ 3124893 w 3923762"/>
              <a:gd name="connsiteY0" fmla="*/ 1959352 h 2193783"/>
              <a:gd name="connsiteX1" fmla="*/ 1143128 w 3923762"/>
              <a:gd name="connsiteY1" fmla="*/ 2027263 h 2193783"/>
              <a:gd name="connsiteX2" fmla="*/ 105754 w 3923762"/>
              <a:gd name="connsiteY2" fmla="*/ 352997 h 2193783"/>
              <a:gd name="connsiteX3" fmla="*/ 3747742 w 3923762"/>
              <a:gd name="connsiteY3" fmla="*/ 486739 h 2193783"/>
              <a:gd name="connsiteX4" fmla="*/ 3124893 w 3923762"/>
              <a:gd name="connsiteY4" fmla="*/ 1959352 h 2193783"/>
              <a:gd name="connsiteX0" fmla="*/ 3134581 w 3936058"/>
              <a:gd name="connsiteY0" fmla="*/ 1959352 h 2193783"/>
              <a:gd name="connsiteX1" fmla="*/ 1041272 w 3936058"/>
              <a:gd name="connsiteY1" fmla="*/ 2027264 h 2193783"/>
              <a:gd name="connsiteX2" fmla="*/ 115442 w 3936058"/>
              <a:gd name="connsiteY2" fmla="*/ 352997 h 2193783"/>
              <a:gd name="connsiteX3" fmla="*/ 3757430 w 3936058"/>
              <a:gd name="connsiteY3" fmla="*/ 486739 h 2193783"/>
              <a:gd name="connsiteX4" fmla="*/ 3134581 w 3936058"/>
              <a:gd name="connsiteY4" fmla="*/ 1959352 h 2193783"/>
              <a:gd name="connsiteX0" fmla="*/ 3143984 w 3945460"/>
              <a:gd name="connsiteY0" fmla="*/ 1959352 h 2068592"/>
              <a:gd name="connsiteX1" fmla="*/ 1050675 w 3945460"/>
              <a:gd name="connsiteY1" fmla="*/ 2027264 h 2068592"/>
              <a:gd name="connsiteX2" fmla="*/ 124845 w 3945460"/>
              <a:gd name="connsiteY2" fmla="*/ 352997 h 2068592"/>
              <a:gd name="connsiteX3" fmla="*/ 3766833 w 3945460"/>
              <a:gd name="connsiteY3" fmla="*/ 486739 h 2068592"/>
              <a:gd name="connsiteX4" fmla="*/ 3143984 w 3945460"/>
              <a:gd name="connsiteY4" fmla="*/ 1959352 h 2068592"/>
              <a:gd name="connsiteX0" fmla="*/ 3083435 w 3880985"/>
              <a:gd name="connsiteY0" fmla="*/ 1890132 h 2118049"/>
              <a:gd name="connsiteX1" fmla="*/ 990126 w 3880985"/>
              <a:gd name="connsiteY1" fmla="*/ 1958044 h 2118049"/>
              <a:gd name="connsiteX2" fmla="*/ 120068 w 3880985"/>
              <a:gd name="connsiteY2" fmla="*/ 377490 h 2118049"/>
              <a:gd name="connsiteX3" fmla="*/ 3706284 w 3880985"/>
              <a:gd name="connsiteY3" fmla="*/ 417519 h 2118049"/>
              <a:gd name="connsiteX4" fmla="*/ 3083435 w 3880985"/>
              <a:gd name="connsiteY4" fmla="*/ 1890132 h 2118049"/>
              <a:gd name="connsiteX0" fmla="*/ 3083435 w 3880985"/>
              <a:gd name="connsiteY0" fmla="*/ 1833464 h 2055830"/>
              <a:gd name="connsiteX1" fmla="*/ 990126 w 3880985"/>
              <a:gd name="connsiteY1" fmla="*/ 1901376 h 2055830"/>
              <a:gd name="connsiteX2" fmla="*/ 120068 w 3880985"/>
              <a:gd name="connsiteY2" fmla="*/ 401148 h 2055830"/>
              <a:gd name="connsiteX3" fmla="*/ 3706284 w 3880985"/>
              <a:gd name="connsiteY3" fmla="*/ 360851 h 2055830"/>
              <a:gd name="connsiteX4" fmla="*/ 3083435 w 3880985"/>
              <a:gd name="connsiteY4" fmla="*/ 1833464 h 2055830"/>
              <a:gd name="connsiteX0" fmla="*/ 3083435 w 3880985"/>
              <a:gd name="connsiteY0" fmla="*/ 1839221 h 2061587"/>
              <a:gd name="connsiteX1" fmla="*/ 990126 w 3880985"/>
              <a:gd name="connsiteY1" fmla="*/ 1907133 h 2061587"/>
              <a:gd name="connsiteX2" fmla="*/ 120068 w 3880985"/>
              <a:gd name="connsiteY2" fmla="*/ 406905 h 2061587"/>
              <a:gd name="connsiteX3" fmla="*/ 3706284 w 3880985"/>
              <a:gd name="connsiteY3" fmla="*/ 366608 h 2061587"/>
              <a:gd name="connsiteX4" fmla="*/ 3083435 w 3880985"/>
              <a:gd name="connsiteY4" fmla="*/ 1839221 h 2061587"/>
              <a:gd name="connsiteX0" fmla="*/ 3071892 w 3869442"/>
              <a:gd name="connsiteY0" fmla="*/ 1839221 h 1961982"/>
              <a:gd name="connsiteX1" fmla="*/ 978583 w 3869442"/>
              <a:gd name="connsiteY1" fmla="*/ 1907133 h 1961982"/>
              <a:gd name="connsiteX2" fmla="*/ 108525 w 3869442"/>
              <a:gd name="connsiteY2" fmla="*/ 406905 h 1961982"/>
              <a:gd name="connsiteX3" fmla="*/ 3694741 w 3869442"/>
              <a:gd name="connsiteY3" fmla="*/ 366608 h 1961982"/>
              <a:gd name="connsiteX4" fmla="*/ 3071892 w 3869442"/>
              <a:gd name="connsiteY4" fmla="*/ 1839221 h 1961982"/>
              <a:gd name="connsiteX0" fmla="*/ 3050525 w 3840979"/>
              <a:gd name="connsiteY0" fmla="*/ 1839221 h 2013444"/>
              <a:gd name="connsiteX1" fmla="*/ 1269538 w 3840979"/>
              <a:gd name="connsiteY1" fmla="*/ 1960684 h 2013444"/>
              <a:gd name="connsiteX2" fmla="*/ 87158 w 3840979"/>
              <a:gd name="connsiteY2" fmla="*/ 406905 h 2013444"/>
              <a:gd name="connsiteX3" fmla="*/ 3673374 w 3840979"/>
              <a:gd name="connsiteY3" fmla="*/ 366608 h 2013444"/>
              <a:gd name="connsiteX4" fmla="*/ 3050525 w 3840979"/>
              <a:gd name="connsiteY4" fmla="*/ 1839221 h 2013444"/>
              <a:gd name="connsiteX0" fmla="*/ 3066110 w 3856564"/>
              <a:gd name="connsiteY0" fmla="*/ 1839221 h 1986899"/>
              <a:gd name="connsiteX1" fmla="*/ 1285123 w 3856564"/>
              <a:gd name="connsiteY1" fmla="*/ 1960684 h 1986899"/>
              <a:gd name="connsiteX2" fmla="*/ 102743 w 3856564"/>
              <a:gd name="connsiteY2" fmla="*/ 406905 h 1986899"/>
              <a:gd name="connsiteX3" fmla="*/ 3688959 w 3856564"/>
              <a:gd name="connsiteY3" fmla="*/ 366608 h 1986899"/>
              <a:gd name="connsiteX4" fmla="*/ 3066110 w 3856564"/>
              <a:gd name="connsiteY4" fmla="*/ 1839221 h 1986899"/>
              <a:gd name="connsiteX0" fmla="*/ 3067811 w 3858755"/>
              <a:gd name="connsiteY0" fmla="*/ 1839221 h 1934566"/>
              <a:gd name="connsiteX1" fmla="*/ 1264516 w 3858755"/>
              <a:gd name="connsiteY1" fmla="*/ 1907134 h 1934566"/>
              <a:gd name="connsiteX2" fmla="*/ 104444 w 3858755"/>
              <a:gd name="connsiteY2" fmla="*/ 406905 h 1934566"/>
              <a:gd name="connsiteX3" fmla="*/ 3690660 w 3858755"/>
              <a:gd name="connsiteY3" fmla="*/ 366608 h 1934566"/>
              <a:gd name="connsiteX4" fmla="*/ 3067811 w 3858755"/>
              <a:gd name="connsiteY4" fmla="*/ 1839221 h 1934566"/>
              <a:gd name="connsiteX0" fmla="*/ 3067811 w 3961725"/>
              <a:gd name="connsiteY0" fmla="*/ 1839221 h 1934566"/>
              <a:gd name="connsiteX1" fmla="*/ 1264516 w 3961725"/>
              <a:gd name="connsiteY1" fmla="*/ 1907134 h 1934566"/>
              <a:gd name="connsiteX2" fmla="*/ 104444 w 3961725"/>
              <a:gd name="connsiteY2" fmla="*/ 406905 h 1934566"/>
              <a:gd name="connsiteX3" fmla="*/ 3690660 w 3961725"/>
              <a:gd name="connsiteY3" fmla="*/ 366608 h 1934566"/>
              <a:gd name="connsiteX4" fmla="*/ 3067811 w 3961725"/>
              <a:gd name="connsiteY4" fmla="*/ 1839221 h 1934566"/>
              <a:gd name="connsiteX0" fmla="*/ 3067811 w 3937744"/>
              <a:gd name="connsiteY0" fmla="*/ 1839221 h 1946915"/>
              <a:gd name="connsiteX1" fmla="*/ 1264516 w 3937744"/>
              <a:gd name="connsiteY1" fmla="*/ 1907134 h 1946915"/>
              <a:gd name="connsiteX2" fmla="*/ 104444 w 3937744"/>
              <a:gd name="connsiteY2" fmla="*/ 406905 h 1946915"/>
              <a:gd name="connsiteX3" fmla="*/ 3690660 w 3937744"/>
              <a:gd name="connsiteY3" fmla="*/ 366608 h 1946915"/>
              <a:gd name="connsiteX4" fmla="*/ 3067811 w 3937744"/>
              <a:gd name="connsiteY4" fmla="*/ 1839221 h 1946915"/>
              <a:gd name="connsiteX0" fmla="*/ 3067811 w 3878265"/>
              <a:gd name="connsiteY0" fmla="*/ 1925537 h 2047176"/>
              <a:gd name="connsiteX1" fmla="*/ 1264516 w 3878265"/>
              <a:gd name="connsiteY1" fmla="*/ 1993450 h 2047176"/>
              <a:gd name="connsiteX2" fmla="*/ 104444 w 3878265"/>
              <a:gd name="connsiteY2" fmla="*/ 493221 h 2047176"/>
              <a:gd name="connsiteX3" fmla="*/ 3690660 w 3878265"/>
              <a:gd name="connsiteY3" fmla="*/ 452924 h 2047176"/>
              <a:gd name="connsiteX4" fmla="*/ 3067811 w 3878265"/>
              <a:gd name="connsiteY4" fmla="*/ 1925537 h 2047176"/>
              <a:gd name="connsiteX0" fmla="*/ 3067811 w 3952614"/>
              <a:gd name="connsiteY0" fmla="*/ 1916240 h 2036339"/>
              <a:gd name="connsiteX1" fmla="*/ 1264516 w 3952614"/>
              <a:gd name="connsiteY1" fmla="*/ 1984153 h 2036339"/>
              <a:gd name="connsiteX2" fmla="*/ 104444 w 3952614"/>
              <a:gd name="connsiteY2" fmla="*/ 483924 h 2036339"/>
              <a:gd name="connsiteX3" fmla="*/ 3690660 w 3952614"/>
              <a:gd name="connsiteY3" fmla="*/ 443627 h 2036339"/>
              <a:gd name="connsiteX4" fmla="*/ 3067811 w 3952614"/>
              <a:gd name="connsiteY4" fmla="*/ 1916240 h 2036339"/>
              <a:gd name="connsiteX0" fmla="*/ 3067811 w 3952614"/>
              <a:gd name="connsiteY0" fmla="*/ 1916240 h 2036339"/>
              <a:gd name="connsiteX1" fmla="*/ 1264516 w 3952614"/>
              <a:gd name="connsiteY1" fmla="*/ 1984153 h 2036339"/>
              <a:gd name="connsiteX2" fmla="*/ 104444 w 3952614"/>
              <a:gd name="connsiteY2" fmla="*/ 483924 h 2036339"/>
              <a:gd name="connsiteX3" fmla="*/ 3690660 w 3952614"/>
              <a:gd name="connsiteY3" fmla="*/ 443627 h 2036339"/>
              <a:gd name="connsiteX4" fmla="*/ 3067811 w 3952614"/>
              <a:gd name="connsiteY4" fmla="*/ 1916240 h 2036339"/>
              <a:gd name="connsiteX0" fmla="*/ 3067811 w 3962528"/>
              <a:gd name="connsiteY0" fmla="*/ 1934962 h 2058180"/>
              <a:gd name="connsiteX1" fmla="*/ 1264516 w 3962528"/>
              <a:gd name="connsiteY1" fmla="*/ 2002875 h 2058180"/>
              <a:gd name="connsiteX2" fmla="*/ 104444 w 3962528"/>
              <a:gd name="connsiteY2" fmla="*/ 502646 h 2058180"/>
              <a:gd name="connsiteX3" fmla="*/ 3690660 w 3962528"/>
              <a:gd name="connsiteY3" fmla="*/ 462349 h 2058180"/>
              <a:gd name="connsiteX4" fmla="*/ 3067811 w 3962528"/>
              <a:gd name="connsiteY4" fmla="*/ 1934962 h 2058180"/>
              <a:gd name="connsiteX0" fmla="*/ 3100043 w 3994760"/>
              <a:gd name="connsiteY0" fmla="*/ 1934963 h 2058181"/>
              <a:gd name="connsiteX1" fmla="*/ 1296748 w 3994760"/>
              <a:gd name="connsiteY1" fmla="*/ 2002876 h 2058181"/>
              <a:gd name="connsiteX2" fmla="*/ 136676 w 3994760"/>
              <a:gd name="connsiteY2" fmla="*/ 502647 h 2058181"/>
              <a:gd name="connsiteX3" fmla="*/ 3722892 w 3994760"/>
              <a:gd name="connsiteY3" fmla="*/ 462350 h 2058181"/>
              <a:gd name="connsiteX4" fmla="*/ 3100043 w 3994760"/>
              <a:gd name="connsiteY4" fmla="*/ 1934963 h 2058181"/>
              <a:gd name="connsiteX0" fmla="*/ 3133588 w 4028305"/>
              <a:gd name="connsiteY0" fmla="*/ 1966913 h 2090131"/>
              <a:gd name="connsiteX1" fmla="*/ 1330293 w 4028305"/>
              <a:gd name="connsiteY1" fmla="*/ 2034826 h 2090131"/>
              <a:gd name="connsiteX2" fmla="*/ 170221 w 4028305"/>
              <a:gd name="connsiteY2" fmla="*/ 534597 h 2090131"/>
              <a:gd name="connsiteX3" fmla="*/ 3756437 w 4028305"/>
              <a:gd name="connsiteY3" fmla="*/ 494300 h 2090131"/>
              <a:gd name="connsiteX4" fmla="*/ 3133588 w 4028305"/>
              <a:gd name="connsiteY4" fmla="*/ 1966913 h 2090131"/>
              <a:gd name="connsiteX0" fmla="*/ 3133588 w 4028305"/>
              <a:gd name="connsiteY0" fmla="*/ 1983116 h 2106334"/>
              <a:gd name="connsiteX1" fmla="*/ 1330293 w 4028305"/>
              <a:gd name="connsiteY1" fmla="*/ 2051029 h 2106334"/>
              <a:gd name="connsiteX2" fmla="*/ 170221 w 4028305"/>
              <a:gd name="connsiteY2" fmla="*/ 550800 h 2106334"/>
              <a:gd name="connsiteX3" fmla="*/ 3756437 w 4028305"/>
              <a:gd name="connsiteY3" fmla="*/ 510503 h 2106334"/>
              <a:gd name="connsiteX4" fmla="*/ 3133588 w 4028305"/>
              <a:gd name="connsiteY4" fmla="*/ 1983116 h 2106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8305" h="2106334">
                <a:moveTo>
                  <a:pt x="3133588" y="1983116"/>
                </a:moveTo>
                <a:cubicBezTo>
                  <a:pt x="2283056" y="1423222"/>
                  <a:pt x="1946887" y="1847952"/>
                  <a:pt x="1330293" y="2051029"/>
                </a:cubicBezTo>
                <a:cubicBezTo>
                  <a:pt x="713699" y="2254106"/>
                  <a:pt x="-433056" y="1421129"/>
                  <a:pt x="170221" y="550800"/>
                </a:cubicBezTo>
                <a:cubicBezTo>
                  <a:pt x="773498" y="-319529"/>
                  <a:pt x="3206771" y="-22745"/>
                  <a:pt x="3756437" y="510503"/>
                </a:cubicBezTo>
                <a:cubicBezTo>
                  <a:pt x="4306103" y="1043751"/>
                  <a:pt x="3984120" y="2543010"/>
                  <a:pt x="3133588" y="1983116"/>
                </a:cubicBezTo>
                <a:close/>
              </a:path>
            </a:pathLst>
          </a:custGeom>
          <a:noFill/>
          <a:ln w="19050">
            <a:solidFill>
              <a:schemeClr val="bg1">
                <a:lumMod val="65000"/>
              </a:schemeClr>
            </a:solidFill>
            <a:prstDash val="sysDot"/>
          </a:ln>
          <a:effectLst/>
          <a:ex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defRPr/>
            </a:pPr>
            <a:endParaRPr lang="en-US" altLang="zh-CN" sz="1400" kern="0" dirty="0" smtClean="0">
              <a:solidFill>
                <a:srgbClr val="99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椭圆 124"/>
          <p:cNvSpPr>
            <a:spLocks noChangeAspect="1"/>
          </p:cNvSpPr>
          <p:nvPr/>
        </p:nvSpPr>
        <p:spPr bwMode="gray">
          <a:xfrm>
            <a:off x="541159" y="1474838"/>
            <a:ext cx="287773" cy="287773"/>
          </a:xfrm>
          <a:prstGeom prst="ellipse">
            <a:avLst/>
          </a:prstGeom>
          <a:solidFill>
            <a:srgbClr val="56C4D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6" name="椭圆 125"/>
          <p:cNvSpPr>
            <a:spLocks noChangeAspect="1"/>
          </p:cNvSpPr>
          <p:nvPr/>
        </p:nvSpPr>
        <p:spPr bwMode="gray">
          <a:xfrm>
            <a:off x="541159" y="1179313"/>
            <a:ext cx="287773" cy="287773"/>
          </a:xfrm>
          <a:prstGeom prst="ellipse">
            <a:avLst/>
          </a:prstGeom>
          <a:solidFill>
            <a:srgbClr val="FDD351">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7" name="TextBox 33"/>
          <p:cNvSpPr txBox="1"/>
          <p:nvPr/>
        </p:nvSpPr>
        <p:spPr bwMode="gray">
          <a:xfrm>
            <a:off x="888677" y="1179643"/>
            <a:ext cx="1035244" cy="276999"/>
          </a:xfrm>
          <a:prstGeom prst="rect">
            <a:avLst/>
          </a:prstGeom>
          <a:noFill/>
        </p:spPr>
        <p:txBody>
          <a:bodyPr wrap="square" rtlCol="0">
            <a:spAutoFit/>
          </a:bodyPr>
          <a:lstStyle/>
          <a:p>
            <a:pPr fontAlgn="ct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VLAN 100</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8" name="TextBox 33"/>
          <p:cNvSpPr txBox="1"/>
          <p:nvPr/>
        </p:nvSpPr>
        <p:spPr bwMode="gray">
          <a:xfrm>
            <a:off x="894450" y="1490669"/>
            <a:ext cx="1035244" cy="276999"/>
          </a:xfrm>
          <a:prstGeom prst="rect">
            <a:avLst/>
          </a:prstGeom>
          <a:noFill/>
        </p:spPr>
        <p:txBody>
          <a:bodyPr wrap="square" rtlCol="0">
            <a:spAutoFit/>
          </a:bodyPr>
          <a:lstStyle/>
          <a:p>
            <a:pPr fontAlgn="ct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VLAN 200</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9" name="TextBox 33"/>
          <p:cNvSpPr txBox="1"/>
          <p:nvPr/>
        </p:nvSpPr>
        <p:spPr bwMode="gray">
          <a:xfrm>
            <a:off x="956127" y="1950442"/>
            <a:ext cx="1563728" cy="1015663"/>
          </a:xfrm>
          <a:prstGeom prst="rect">
            <a:avLst/>
          </a:prstGeom>
          <a:noFill/>
        </p:spPr>
        <p:txBody>
          <a:bodyPr wrap="square" rtlCol="0">
            <a:spAutoFit/>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Roaming neighbors of the </a:t>
            </a: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AP through which the STA goes online for the first time</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TextBox 46"/>
          <p:cNvSpPr txBox="1"/>
          <p:nvPr/>
        </p:nvSpPr>
        <p:spPr bwMode="gray">
          <a:xfrm>
            <a:off x="1923795" y="4461268"/>
            <a:ext cx="1845287" cy="646331"/>
          </a:xfrm>
          <a:prstGeom prst="rect">
            <a:avLst/>
          </a:prstGeom>
          <a:noFill/>
        </p:spPr>
        <p:txBody>
          <a:bodyPr wrap="square" rtlCol="0">
            <a:spAutoFit/>
          </a:bodyPr>
          <a:lstStyle/>
          <a:p>
            <a:pPr algn="ctr" fontAlgn="ctr"/>
            <a:r>
              <a:rPr lang="en-US" altLang="zh-CN" sz="12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AP through which the STA goes online for the first time</a:t>
            </a:r>
            <a:endParaRPr lang="en-US" altLang="zh-CN"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1" name="TextBox 46"/>
          <p:cNvSpPr txBox="1"/>
          <p:nvPr/>
        </p:nvSpPr>
        <p:spPr bwMode="gray">
          <a:xfrm>
            <a:off x="5009912" y="4786833"/>
            <a:ext cx="466794" cy="276999"/>
          </a:xfrm>
          <a:prstGeom prst="rect">
            <a:avLst/>
          </a:prstGeom>
          <a:noFill/>
        </p:spPr>
        <p:txBody>
          <a:bodyPr wrap="none" rtlCol="0">
            <a:spAutoFit/>
          </a:bodyPr>
          <a:lstStyle/>
          <a:p>
            <a:pPr fontAlgn="ctr"/>
            <a:r>
              <a:rPr lang="en-US" altLang="zh-CN" sz="12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FAP</a:t>
            </a:r>
            <a:endParaRPr lang="en-US" altLang="zh-CN"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2" name="五边形 131"/>
          <p:cNvSpPr/>
          <p:nvPr/>
        </p:nvSpPr>
        <p:spPr bwMode="auto">
          <a:xfrm>
            <a:off x="4536513" y="57564"/>
            <a:ext cx="1392849" cy="288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燕尾形 132"/>
          <p:cNvSpPr/>
          <p:nvPr/>
        </p:nvSpPr>
        <p:spPr bwMode="auto">
          <a:xfrm>
            <a:off x="5826897"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燕尾形 133"/>
          <p:cNvSpPr/>
          <p:nvPr/>
        </p:nvSpPr>
        <p:spPr bwMode="auto">
          <a:xfrm>
            <a:off x="7380432" y="56460"/>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燕尾形 134"/>
          <p:cNvSpPr/>
          <p:nvPr/>
        </p:nvSpPr>
        <p:spPr bwMode="auto">
          <a:xfrm>
            <a:off x="8933967" y="56460"/>
            <a:ext cx="1260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Roaming</a:t>
            </a:r>
          </a:p>
        </p:txBody>
      </p:sp>
      <p:sp>
        <p:nvSpPr>
          <p:cNvPr id="136" name="燕尾形 135"/>
          <p:cNvSpPr/>
          <p:nvPr/>
        </p:nvSpPr>
        <p:spPr bwMode="auto">
          <a:xfrm>
            <a:off x="10091500"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450316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zh-CN" dirty="0">
                <a:sym typeface="Huawei Sans" panose="020C0503030203020204" pitchFamily="34" charset="0"/>
              </a:rPr>
              <a:t>Small- and Medium-Sized Campus Network </a:t>
            </a:r>
            <a:r>
              <a:rPr lang="en-US" altLang="zh-CN" dirty="0" smtClean="0">
                <a:sym typeface="Huawei Sans" panose="020C0503030203020204" pitchFamily="34" charset="0"/>
              </a:rPr>
              <a:t>Trends</a:t>
            </a:r>
            <a:endParaRPr lang="zh-CN" altLang="en-US" dirty="0">
              <a:sym typeface="Huawei Sans" panose="020C0503030203020204" pitchFamily="34" charset="0"/>
            </a:endParaRPr>
          </a:p>
        </p:txBody>
      </p:sp>
      <p:sp>
        <p:nvSpPr>
          <p:cNvPr id="4" name="圆角矩形 3"/>
          <p:cNvSpPr/>
          <p:nvPr/>
        </p:nvSpPr>
        <p:spPr bwMode="gray">
          <a:xfrm>
            <a:off x="442913" y="1240378"/>
            <a:ext cx="3635432"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Network </a:t>
            </a: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cloudification</a:t>
            </a:r>
            <a:endParaRPr lang="zh-CN" alt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463606" y="1805579"/>
            <a:ext cx="3635433" cy="403642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t" anchorCtr="0"/>
          <a:lstStyle/>
          <a:p>
            <a:pPr>
              <a:lnSpc>
                <a:spcPts val="2400"/>
              </a:lnSpc>
              <a:spcAft>
                <a:spcPts val="600"/>
              </a:spcAft>
            </a:pP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p:cNvGrpSpPr/>
          <p:nvPr/>
        </p:nvGrpSpPr>
        <p:grpSpPr bwMode="gray">
          <a:xfrm>
            <a:off x="1642693" y="2193028"/>
            <a:ext cx="1138005" cy="712361"/>
            <a:chOff x="541338" y="830263"/>
            <a:chExt cx="761999" cy="477837"/>
          </a:xfrm>
          <a:solidFill>
            <a:schemeClr val="bg1">
              <a:lumMod val="65000"/>
            </a:schemeClr>
          </a:solidFill>
        </p:grpSpPr>
        <p:sp>
          <p:nvSpPr>
            <p:cNvPr id="9" name="Freeform 25"/>
            <p:cNvSpPr>
              <a:spLocks/>
            </p:cNvSpPr>
            <p:nvPr/>
          </p:nvSpPr>
          <p:spPr bwMode="gray">
            <a:xfrm>
              <a:off x="541338" y="830263"/>
              <a:ext cx="761999" cy="477837"/>
            </a:xfrm>
            <a:custGeom>
              <a:avLst/>
              <a:gdLst>
                <a:gd name="T0" fmla="*/ 316 w 1754"/>
                <a:gd name="T1" fmla="*/ 1065 h 1101"/>
                <a:gd name="T2" fmla="*/ 316 w 1754"/>
                <a:gd name="T3" fmla="*/ 1065 h 1101"/>
                <a:gd name="T4" fmla="*/ 1130 w 1754"/>
                <a:gd name="T5" fmla="*/ 1065 h 1101"/>
                <a:gd name="T6" fmla="*/ 1191 w 1754"/>
                <a:gd name="T7" fmla="*/ 1101 h 1101"/>
                <a:gd name="T8" fmla="*/ 1261 w 1754"/>
                <a:gd name="T9" fmla="*/ 1032 h 1101"/>
                <a:gd name="T10" fmla="*/ 1191 w 1754"/>
                <a:gd name="T11" fmla="*/ 963 h 1101"/>
                <a:gd name="T12" fmla="*/ 1131 w 1754"/>
                <a:gd name="T13" fmla="*/ 998 h 1101"/>
                <a:gd name="T14" fmla="*/ 316 w 1754"/>
                <a:gd name="T15" fmla="*/ 998 h 1101"/>
                <a:gd name="T16" fmla="*/ 66 w 1754"/>
                <a:gd name="T17" fmla="*/ 749 h 1101"/>
                <a:gd name="T18" fmla="*/ 279 w 1754"/>
                <a:gd name="T19" fmla="*/ 502 h 1101"/>
                <a:gd name="T20" fmla="*/ 306 w 1754"/>
                <a:gd name="T21" fmla="*/ 477 h 1101"/>
                <a:gd name="T22" fmla="*/ 838 w 1754"/>
                <a:gd name="T23" fmla="*/ 66 h 1101"/>
                <a:gd name="T24" fmla="*/ 1318 w 1754"/>
                <a:gd name="T25" fmla="*/ 349 h 1101"/>
                <a:gd name="T26" fmla="*/ 1347 w 1754"/>
                <a:gd name="T27" fmla="*/ 366 h 1101"/>
                <a:gd name="T28" fmla="*/ 1687 w 1754"/>
                <a:gd name="T29" fmla="*/ 710 h 1101"/>
                <a:gd name="T30" fmla="*/ 1554 w 1754"/>
                <a:gd name="T31" fmla="*/ 981 h 1101"/>
                <a:gd name="T32" fmla="*/ 1493 w 1754"/>
                <a:gd name="T33" fmla="*/ 998 h 1101"/>
                <a:gd name="T34" fmla="*/ 1466 w 1754"/>
                <a:gd name="T35" fmla="*/ 998 h 1101"/>
                <a:gd name="T36" fmla="*/ 1405 w 1754"/>
                <a:gd name="T37" fmla="*/ 962 h 1101"/>
                <a:gd name="T38" fmla="*/ 1336 w 1754"/>
                <a:gd name="T39" fmla="*/ 1031 h 1101"/>
                <a:gd name="T40" fmla="*/ 1405 w 1754"/>
                <a:gd name="T41" fmla="*/ 1101 h 1101"/>
                <a:gd name="T42" fmla="*/ 1465 w 1754"/>
                <a:gd name="T43" fmla="*/ 1065 h 1101"/>
                <a:gd name="T44" fmla="*/ 1493 w 1754"/>
                <a:gd name="T45" fmla="*/ 1065 h 1101"/>
                <a:gd name="T46" fmla="*/ 1596 w 1754"/>
                <a:gd name="T47" fmla="*/ 1033 h 1101"/>
                <a:gd name="T48" fmla="*/ 1754 w 1754"/>
                <a:gd name="T49" fmla="*/ 710 h 1101"/>
                <a:gd name="T50" fmla="*/ 1367 w 1754"/>
                <a:gd name="T51" fmla="*/ 300 h 1101"/>
                <a:gd name="T52" fmla="*/ 838 w 1754"/>
                <a:gd name="T53" fmla="*/ 0 h 1101"/>
                <a:gd name="T54" fmla="*/ 248 w 1754"/>
                <a:gd name="T55" fmla="*/ 440 h 1101"/>
                <a:gd name="T56" fmla="*/ 0 w 1754"/>
                <a:gd name="T57" fmla="*/ 749 h 1101"/>
                <a:gd name="T58" fmla="*/ 316 w 1754"/>
                <a:gd name="T59" fmla="*/ 1065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54" h="1101">
                  <a:moveTo>
                    <a:pt x="316" y="1065"/>
                  </a:moveTo>
                  <a:lnTo>
                    <a:pt x="316" y="1065"/>
                  </a:lnTo>
                  <a:lnTo>
                    <a:pt x="1130" y="1065"/>
                  </a:lnTo>
                  <a:cubicBezTo>
                    <a:pt x="1142" y="1087"/>
                    <a:pt x="1165" y="1101"/>
                    <a:pt x="1191" y="1101"/>
                  </a:cubicBezTo>
                  <a:cubicBezTo>
                    <a:pt x="1229" y="1101"/>
                    <a:pt x="1261" y="1070"/>
                    <a:pt x="1261" y="1032"/>
                  </a:cubicBezTo>
                  <a:cubicBezTo>
                    <a:pt x="1261" y="994"/>
                    <a:pt x="1229" y="963"/>
                    <a:pt x="1191" y="963"/>
                  </a:cubicBezTo>
                  <a:cubicBezTo>
                    <a:pt x="1165" y="963"/>
                    <a:pt x="1143" y="977"/>
                    <a:pt x="1131" y="998"/>
                  </a:cubicBezTo>
                  <a:lnTo>
                    <a:pt x="316" y="998"/>
                  </a:lnTo>
                  <a:cubicBezTo>
                    <a:pt x="178" y="998"/>
                    <a:pt x="66" y="886"/>
                    <a:pt x="66" y="749"/>
                  </a:cubicBezTo>
                  <a:cubicBezTo>
                    <a:pt x="66" y="626"/>
                    <a:pt x="158" y="520"/>
                    <a:pt x="279" y="502"/>
                  </a:cubicBezTo>
                  <a:cubicBezTo>
                    <a:pt x="292" y="500"/>
                    <a:pt x="303" y="490"/>
                    <a:pt x="306" y="477"/>
                  </a:cubicBezTo>
                  <a:cubicBezTo>
                    <a:pt x="369" y="235"/>
                    <a:pt x="588" y="66"/>
                    <a:pt x="838" y="66"/>
                  </a:cubicBezTo>
                  <a:cubicBezTo>
                    <a:pt x="1037" y="66"/>
                    <a:pt x="1221" y="174"/>
                    <a:pt x="1318" y="349"/>
                  </a:cubicBezTo>
                  <a:cubicBezTo>
                    <a:pt x="1324" y="359"/>
                    <a:pt x="1335" y="366"/>
                    <a:pt x="1347" y="366"/>
                  </a:cubicBezTo>
                  <a:cubicBezTo>
                    <a:pt x="1534" y="368"/>
                    <a:pt x="1687" y="522"/>
                    <a:pt x="1687" y="710"/>
                  </a:cubicBezTo>
                  <a:cubicBezTo>
                    <a:pt x="1687" y="813"/>
                    <a:pt x="1638" y="912"/>
                    <a:pt x="1554" y="981"/>
                  </a:cubicBezTo>
                  <a:cubicBezTo>
                    <a:pt x="1540" y="992"/>
                    <a:pt x="1518" y="998"/>
                    <a:pt x="1493" y="998"/>
                  </a:cubicBezTo>
                  <a:lnTo>
                    <a:pt x="1466" y="998"/>
                  </a:lnTo>
                  <a:cubicBezTo>
                    <a:pt x="1454" y="977"/>
                    <a:pt x="1431" y="962"/>
                    <a:pt x="1405" y="962"/>
                  </a:cubicBezTo>
                  <a:cubicBezTo>
                    <a:pt x="1366" y="962"/>
                    <a:pt x="1336" y="993"/>
                    <a:pt x="1336" y="1031"/>
                  </a:cubicBezTo>
                  <a:cubicBezTo>
                    <a:pt x="1336" y="1069"/>
                    <a:pt x="1366" y="1101"/>
                    <a:pt x="1405" y="1101"/>
                  </a:cubicBezTo>
                  <a:cubicBezTo>
                    <a:pt x="1431" y="1101"/>
                    <a:pt x="1453" y="1086"/>
                    <a:pt x="1465" y="1065"/>
                  </a:cubicBezTo>
                  <a:lnTo>
                    <a:pt x="1493" y="1065"/>
                  </a:lnTo>
                  <a:cubicBezTo>
                    <a:pt x="1534" y="1065"/>
                    <a:pt x="1570" y="1054"/>
                    <a:pt x="1596" y="1033"/>
                  </a:cubicBezTo>
                  <a:cubicBezTo>
                    <a:pt x="1696" y="951"/>
                    <a:pt x="1754" y="833"/>
                    <a:pt x="1754" y="710"/>
                  </a:cubicBezTo>
                  <a:cubicBezTo>
                    <a:pt x="1754" y="492"/>
                    <a:pt x="1582" y="312"/>
                    <a:pt x="1367" y="300"/>
                  </a:cubicBezTo>
                  <a:cubicBezTo>
                    <a:pt x="1256" y="114"/>
                    <a:pt x="1055" y="0"/>
                    <a:pt x="838" y="0"/>
                  </a:cubicBezTo>
                  <a:cubicBezTo>
                    <a:pt x="565" y="0"/>
                    <a:pt x="325" y="179"/>
                    <a:pt x="248" y="440"/>
                  </a:cubicBezTo>
                  <a:cubicBezTo>
                    <a:pt x="105" y="472"/>
                    <a:pt x="0" y="601"/>
                    <a:pt x="0" y="749"/>
                  </a:cubicBezTo>
                  <a:cubicBezTo>
                    <a:pt x="0" y="923"/>
                    <a:pt x="141" y="1065"/>
                    <a:pt x="316" y="1065"/>
                  </a:cubicBezTo>
                  <a:close/>
                </a:path>
              </a:pathLst>
            </a:custGeom>
            <a:grpFill/>
            <a:ln w="0">
              <a:noFill/>
              <a:prstDash val="solid"/>
              <a:round/>
              <a:headEnd/>
              <a:tailEnd/>
            </a:ln>
          </p:spPr>
          <p:txBody>
            <a:bodyPr/>
            <a:lstStyle/>
            <a:p>
              <a:pPr defTabSz="511816">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Freeform 26"/>
            <p:cNvSpPr>
              <a:spLocks/>
            </p:cNvSpPr>
            <p:nvPr/>
          </p:nvSpPr>
          <p:spPr bwMode="gray">
            <a:xfrm>
              <a:off x="846138" y="1104900"/>
              <a:ext cx="127000" cy="127000"/>
            </a:xfrm>
            <a:custGeom>
              <a:avLst/>
              <a:gdLst>
                <a:gd name="T0" fmla="*/ 126 w 290"/>
                <a:gd name="T1" fmla="*/ 283 h 291"/>
                <a:gd name="T2" fmla="*/ 126 w 290"/>
                <a:gd name="T3" fmla="*/ 283 h 291"/>
                <a:gd name="T4" fmla="*/ 126 w 290"/>
                <a:gd name="T5" fmla="*/ 283 h 291"/>
                <a:gd name="T6" fmla="*/ 126 w 290"/>
                <a:gd name="T7" fmla="*/ 283 h 291"/>
                <a:gd name="T8" fmla="*/ 145 w 290"/>
                <a:gd name="T9" fmla="*/ 291 h 291"/>
                <a:gd name="T10" fmla="*/ 164 w 290"/>
                <a:gd name="T11" fmla="*/ 283 h 291"/>
                <a:gd name="T12" fmla="*/ 290 w 290"/>
                <a:gd name="T13" fmla="*/ 158 h 291"/>
                <a:gd name="T14" fmla="*/ 253 w 290"/>
                <a:gd name="T15" fmla="*/ 120 h 291"/>
                <a:gd name="T16" fmla="*/ 172 w 290"/>
                <a:gd name="T17" fmla="*/ 200 h 291"/>
                <a:gd name="T18" fmla="*/ 172 w 290"/>
                <a:gd name="T19" fmla="*/ 53 h 291"/>
                <a:gd name="T20" fmla="*/ 221 w 290"/>
                <a:gd name="T21" fmla="*/ 53 h 291"/>
                <a:gd name="T22" fmla="*/ 248 w 290"/>
                <a:gd name="T23" fmla="*/ 26 h 291"/>
                <a:gd name="T24" fmla="*/ 221 w 290"/>
                <a:gd name="T25" fmla="*/ 0 h 291"/>
                <a:gd name="T26" fmla="*/ 149 w 290"/>
                <a:gd name="T27" fmla="*/ 0 h 291"/>
                <a:gd name="T28" fmla="*/ 137 w 290"/>
                <a:gd name="T29" fmla="*/ 3 h 291"/>
                <a:gd name="T30" fmla="*/ 119 w 290"/>
                <a:gd name="T31" fmla="*/ 28 h 291"/>
                <a:gd name="T32" fmla="*/ 119 w 290"/>
                <a:gd name="T33" fmla="*/ 200 h 291"/>
                <a:gd name="T34" fmla="*/ 37 w 290"/>
                <a:gd name="T35" fmla="*/ 120 h 291"/>
                <a:gd name="T36" fmla="*/ 0 w 290"/>
                <a:gd name="T37" fmla="*/ 158 h 291"/>
                <a:gd name="T38" fmla="*/ 126 w 290"/>
                <a:gd name="T39" fmla="*/ 283 h 291"/>
                <a:gd name="T40" fmla="*/ 126 w 290"/>
                <a:gd name="T41" fmla="*/ 283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0" h="291">
                  <a:moveTo>
                    <a:pt x="126" y="283"/>
                  </a:moveTo>
                  <a:lnTo>
                    <a:pt x="126" y="283"/>
                  </a:lnTo>
                  <a:lnTo>
                    <a:pt x="126" y="283"/>
                  </a:lnTo>
                  <a:lnTo>
                    <a:pt x="126" y="283"/>
                  </a:lnTo>
                  <a:cubicBezTo>
                    <a:pt x="131" y="288"/>
                    <a:pt x="138" y="291"/>
                    <a:pt x="145" y="291"/>
                  </a:cubicBezTo>
                  <a:cubicBezTo>
                    <a:pt x="153" y="291"/>
                    <a:pt x="159" y="288"/>
                    <a:pt x="164" y="283"/>
                  </a:cubicBezTo>
                  <a:lnTo>
                    <a:pt x="290" y="158"/>
                  </a:lnTo>
                  <a:lnTo>
                    <a:pt x="253" y="120"/>
                  </a:lnTo>
                  <a:lnTo>
                    <a:pt x="172" y="200"/>
                  </a:lnTo>
                  <a:lnTo>
                    <a:pt x="172" y="53"/>
                  </a:lnTo>
                  <a:lnTo>
                    <a:pt x="221" y="53"/>
                  </a:lnTo>
                  <a:cubicBezTo>
                    <a:pt x="236" y="53"/>
                    <a:pt x="248" y="41"/>
                    <a:pt x="248" y="26"/>
                  </a:cubicBezTo>
                  <a:cubicBezTo>
                    <a:pt x="248" y="12"/>
                    <a:pt x="236" y="0"/>
                    <a:pt x="221" y="0"/>
                  </a:cubicBezTo>
                  <a:lnTo>
                    <a:pt x="149" y="0"/>
                  </a:lnTo>
                  <a:cubicBezTo>
                    <a:pt x="145" y="0"/>
                    <a:pt x="140" y="1"/>
                    <a:pt x="137" y="3"/>
                  </a:cubicBezTo>
                  <a:cubicBezTo>
                    <a:pt x="126" y="6"/>
                    <a:pt x="119" y="16"/>
                    <a:pt x="119" y="28"/>
                  </a:cubicBezTo>
                  <a:lnTo>
                    <a:pt x="119" y="200"/>
                  </a:lnTo>
                  <a:lnTo>
                    <a:pt x="37" y="120"/>
                  </a:lnTo>
                  <a:lnTo>
                    <a:pt x="0" y="158"/>
                  </a:lnTo>
                  <a:lnTo>
                    <a:pt x="126" y="283"/>
                  </a:lnTo>
                  <a:lnTo>
                    <a:pt x="126" y="283"/>
                  </a:lnTo>
                  <a:close/>
                </a:path>
              </a:pathLst>
            </a:custGeom>
            <a:grpFill/>
            <a:ln w="0">
              <a:noFill/>
              <a:prstDash val="solid"/>
              <a:round/>
              <a:headEnd/>
              <a:tailEnd/>
            </a:ln>
          </p:spPr>
          <p:txBody>
            <a:bodyPr/>
            <a:lstStyle/>
            <a:p>
              <a:pPr defTabSz="511816">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Freeform 27"/>
            <p:cNvSpPr>
              <a:spLocks/>
            </p:cNvSpPr>
            <p:nvPr/>
          </p:nvSpPr>
          <p:spPr bwMode="gray">
            <a:xfrm>
              <a:off x="942975" y="1008063"/>
              <a:ext cx="127000" cy="127000"/>
            </a:xfrm>
            <a:custGeom>
              <a:avLst/>
              <a:gdLst>
                <a:gd name="T0" fmla="*/ 282 w 290"/>
                <a:gd name="T1" fmla="*/ 127 h 291"/>
                <a:gd name="T2" fmla="*/ 282 w 290"/>
                <a:gd name="T3" fmla="*/ 127 h 291"/>
                <a:gd name="T4" fmla="*/ 282 w 290"/>
                <a:gd name="T5" fmla="*/ 127 h 291"/>
                <a:gd name="T6" fmla="*/ 282 w 290"/>
                <a:gd name="T7" fmla="*/ 127 h 291"/>
                <a:gd name="T8" fmla="*/ 282 w 290"/>
                <a:gd name="T9" fmla="*/ 127 h 291"/>
                <a:gd name="T10" fmla="*/ 157 w 290"/>
                <a:gd name="T11" fmla="*/ 0 h 291"/>
                <a:gd name="T12" fmla="*/ 119 w 290"/>
                <a:gd name="T13" fmla="*/ 38 h 291"/>
                <a:gd name="T14" fmla="*/ 199 w 290"/>
                <a:gd name="T15" fmla="*/ 119 h 291"/>
                <a:gd name="T16" fmla="*/ 54 w 290"/>
                <a:gd name="T17" fmla="*/ 119 h 291"/>
                <a:gd name="T18" fmla="*/ 54 w 290"/>
                <a:gd name="T19" fmla="*/ 71 h 291"/>
                <a:gd name="T20" fmla="*/ 28 w 290"/>
                <a:gd name="T21" fmla="*/ 45 h 291"/>
                <a:gd name="T22" fmla="*/ 1 w 290"/>
                <a:gd name="T23" fmla="*/ 71 h 291"/>
                <a:gd name="T24" fmla="*/ 1 w 290"/>
                <a:gd name="T25" fmla="*/ 140 h 291"/>
                <a:gd name="T26" fmla="*/ 0 w 290"/>
                <a:gd name="T27" fmla="*/ 146 h 291"/>
                <a:gd name="T28" fmla="*/ 27 w 290"/>
                <a:gd name="T29" fmla="*/ 172 h 291"/>
                <a:gd name="T30" fmla="*/ 199 w 290"/>
                <a:gd name="T31" fmla="*/ 172 h 291"/>
                <a:gd name="T32" fmla="*/ 119 w 290"/>
                <a:gd name="T33" fmla="*/ 253 h 291"/>
                <a:gd name="T34" fmla="*/ 157 w 290"/>
                <a:gd name="T35" fmla="*/ 291 h 291"/>
                <a:gd name="T36" fmla="*/ 282 w 290"/>
                <a:gd name="T37" fmla="*/ 165 h 291"/>
                <a:gd name="T38" fmla="*/ 282 w 290"/>
                <a:gd name="T39" fmla="*/ 164 h 291"/>
                <a:gd name="T40" fmla="*/ 282 w 290"/>
                <a:gd name="T41" fmla="*/ 164 h 291"/>
                <a:gd name="T42" fmla="*/ 282 w 290"/>
                <a:gd name="T43" fmla="*/ 164 h 291"/>
                <a:gd name="T44" fmla="*/ 290 w 290"/>
                <a:gd name="T45" fmla="*/ 146 h 291"/>
                <a:gd name="T46" fmla="*/ 282 w 290"/>
                <a:gd name="T47" fmla="*/ 12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0" h="291">
                  <a:moveTo>
                    <a:pt x="282" y="127"/>
                  </a:moveTo>
                  <a:lnTo>
                    <a:pt x="282" y="127"/>
                  </a:lnTo>
                  <a:lnTo>
                    <a:pt x="282" y="127"/>
                  </a:lnTo>
                  <a:lnTo>
                    <a:pt x="282" y="127"/>
                  </a:lnTo>
                  <a:lnTo>
                    <a:pt x="282" y="127"/>
                  </a:lnTo>
                  <a:lnTo>
                    <a:pt x="157" y="0"/>
                  </a:lnTo>
                  <a:lnTo>
                    <a:pt x="119" y="38"/>
                  </a:lnTo>
                  <a:lnTo>
                    <a:pt x="199" y="119"/>
                  </a:lnTo>
                  <a:lnTo>
                    <a:pt x="54" y="119"/>
                  </a:lnTo>
                  <a:lnTo>
                    <a:pt x="54" y="71"/>
                  </a:lnTo>
                  <a:cubicBezTo>
                    <a:pt x="54" y="57"/>
                    <a:pt x="42" y="45"/>
                    <a:pt x="28" y="45"/>
                  </a:cubicBezTo>
                  <a:cubicBezTo>
                    <a:pt x="13" y="45"/>
                    <a:pt x="1" y="57"/>
                    <a:pt x="1" y="71"/>
                  </a:cubicBezTo>
                  <a:lnTo>
                    <a:pt x="1" y="140"/>
                  </a:lnTo>
                  <a:cubicBezTo>
                    <a:pt x="1" y="142"/>
                    <a:pt x="0" y="144"/>
                    <a:pt x="0" y="146"/>
                  </a:cubicBezTo>
                  <a:cubicBezTo>
                    <a:pt x="0" y="160"/>
                    <a:pt x="12" y="172"/>
                    <a:pt x="27" y="172"/>
                  </a:cubicBezTo>
                  <a:lnTo>
                    <a:pt x="199" y="172"/>
                  </a:lnTo>
                  <a:lnTo>
                    <a:pt x="119" y="253"/>
                  </a:lnTo>
                  <a:lnTo>
                    <a:pt x="157" y="291"/>
                  </a:lnTo>
                  <a:lnTo>
                    <a:pt x="282" y="165"/>
                  </a:lnTo>
                  <a:lnTo>
                    <a:pt x="282" y="164"/>
                  </a:lnTo>
                  <a:lnTo>
                    <a:pt x="282" y="164"/>
                  </a:lnTo>
                  <a:lnTo>
                    <a:pt x="282" y="164"/>
                  </a:lnTo>
                  <a:cubicBezTo>
                    <a:pt x="287" y="160"/>
                    <a:pt x="290" y="153"/>
                    <a:pt x="290" y="146"/>
                  </a:cubicBezTo>
                  <a:cubicBezTo>
                    <a:pt x="290" y="138"/>
                    <a:pt x="287" y="132"/>
                    <a:pt x="282" y="127"/>
                  </a:cubicBezTo>
                  <a:close/>
                </a:path>
              </a:pathLst>
            </a:custGeom>
            <a:grpFill/>
            <a:ln w="0">
              <a:noFill/>
              <a:prstDash val="solid"/>
              <a:round/>
              <a:headEnd/>
              <a:tailEnd/>
            </a:ln>
          </p:spPr>
          <p:txBody>
            <a:bodyPr/>
            <a:lstStyle/>
            <a:p>
              <a:pPr defTabSz="511816">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Freeform 28"/>
            <p:cNvSpPr>
              <a:spLocks/>
            </p:cNvSpPr>
            <p:nvPr/>
          </p:nvSpPr>
          <p:spPr bwMode="gray">
            <a:xfrm>
              <a:off x="749300" y="1009650"/>
              <a:ext cx="125412" cy="127000"/>
            </a:xfrm>
            <a:custGeom>
              <a:avLst/>
              <a:gdLst>
                <a:gd name="T0" fmla="*/ 236 w 290"/>
                <a:gd name="T1" fmla="*/ 215 h 290"/>
                <a:gd name="T2" fmla="*/ 236 w 290"/>
                <a:gd name="T3" fmla="*/ 215 h 290"/>
                <a:gd name="T4" fmla="*/ 263 w 290"/>
                <a:gd name="T5" fmla="*/ 242 h 290"/>
                <a:gd name="T6" fmla="*/ 290 w 290"/>
                <a:gd name="T7" fmla="*/ 215 h 290"/>
                <a:gd name="T8" fmla="*/ 290 w 290"/>
                <a:gd name="T9" fmla="*/ 143 h 290"/>
                <a:gd name="T10" fmla="*/ 263 w 290"/>
                <a:gd name="T11" fmla="*/ 116 h 290"/>
                <a:gd name="T12" fmla="*/ 94 w 290"/>
                <a:gd name="T13" fmla="*/ 116 h 290"/>
                <a:gd name="T14" fmla="*/ 173 w 290"/>
                <a:gd name="T15" fmla="*/ 37 h 290"/>
                <a:gd name="T16" fmla="*/ 135 w 290"/>
                <a:gd name="T17" fmla="*/ 0 h 290"/>
                <a:gd name="T18" fmla="*/ 18 w 290"/>
                <a:gd name="T19" fmla="*/ 118 h 290"/>
                <a:gd name="T20" fmla="*/ 0 w 290"/>
                <a:gd name="T21" fmla="*/ 143 h 290"/>
                <a:gd name="T22" fmla="*/ 10 w 290"/>
                <a:gd name="T23" fmla="*/ 164 h 290"/>
                <a:gd name="T24" fmla="*/ 10 w 290"/>
                <a:gd name="T25" fmla="*/ 164 h 290"/>
                <a:gd name="T26" fmla="*/ 135 w 290"/>
                <a:gd name="T27" fmla="*/ 290 h 290"/>
                <a:gd name="T28" fmla="*/ 173 w 290"/>
                <a:gd name="T29" fmla="*/ 253 h 290"/>
                <a:gd name="T30" fmla="*/ 91 w 290"/>
                <a:gd name="T31" fmla="*/ 170 h 290"/>
                <a:gd name="T32" fmla="*/ 236 w 290"/>
                <a:gd name="T33" fmla="*/ 170 h 290"/>
                <a:gd name="T34" fmla="*/ 236 w 290"/>
                <a:gd name="T35" fmla="*/ 21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290">
                  <a:moveTo>
                    <a:pt x="236" y="215"/>
                  </a:moveTo>
                  <a:lnTo>
                    <a:pt x="236" y="215"/>
                  </a:lnTo>
                  <a:cubicBezTo>
                    <a:pt x="236" y="230"/>
                    <a:pt x="248" y="242"/>
                    <a:pt x="263" y="242"/>
                  </a:cubicBezTo>
                  <a:cubicBezTo>
                    <a:pt x="278" y="242"/>
                    <a:pt x="290" y="230"/>
                    <a:pt x="290" y="215"/>
                  </a:cubicBezTo>
                  <a:lnTo>
                    <a:pt x="290" y="143"/>
                  </a:lnTo>
                  <a:cubicBezTo>
                    <a:pt x="290" y="128"/>
                    <a:pt x="278" y="116"/>
                    <a:pt x="263" y="116"/>
                  </a:cubicBezTo>
                  <a:lnTo>
                    <a:pt x="94" y="116"/>
                  </a:lnTo>
                  <a:lnTo>
                    <a:pt x="173" y="37"/>
                  </a:lnTo>
                  <a:lnTo>
                    <a:pt x="135" y="0"/>
                  </a:lnTo>
                  <a:lnTo>
                    <a:pt x="18" y="118"/>
                  </a:lnTo>
                  <a:cubicBezTo>
                    <a:pt x="7" y="122"/>
                    <a:pt x="0" y="132"/>
                    <a:pt x="0" y="143"/>
                  </a:cubicBezTo>
                  <a:cubicBezTo>
                    <a:pt x="0" y="151"/>
                    <a:pt x="4" y="159"/>
                    <a:pt x="10" y="164"/>
                  </a:cubicBezTo>
                  <a:lnTo>
                    <a:pt x="10" y="164"/>
                  </a:lnTo>
                  <a:lnTo>
                    <a:pt x="135" y="290"/>
                  </a:lnTo>
                  <a:lnTo>
                    <a:pt x="173" y="253"/>
                  </a:lnTo>
                  <a:lnTo>
                    <a:pt x="91" y="170"/>
                  </a:lnTo>
                  <a:lnTo>
                    <a:pt x="236" y="170"/>
                  </a:lnTo>
                  <a:lnTo>
                    <a:pt x="236" y="215"/>
                  </a:lnTo>
                  <a:close/>
                </a:path>
              </a:pathLst>
            </a:custGeom>
            <a:grpFill/>
            <a:ln w="0">
              <a:noFill/>
              <a:prstDash val="solid"/>
              <a:round/>
              <a:headEnd/>
              <a:tailEnd/>
            </a:ln>
          </p:spPr>
          <p:txBody>
            <a:bodyPr/>
            <a:lstStyle/>
            <a:p>
              <a:pPr defTabSz="511816">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Freeform 29"/>
            <p:cNvSpPr>
              <a:spLocks/>
            </p:cNvSpPr>
            <p:nvPr/>
          </p:nvSpPr>
          <p:spPr bwMode="gray">
            <a:xfrm>
              <a:off x="846138" y="911225"/>
              <a:ext cx="125412" cy="125412"/>
            </a:xfrm>
            <a:custGeom>
              <a:avLst/>
              <a:gdLst>
                <a:gd name="T0" fmla="*/ 72 w 291"/>
                <a:gd name="T1" fmla="*/ 232 h 286"/>
                <a:gd name="T2" fmla="*/ 72 w 291"/>
                <a:gd name="T3" fmla="*/ 232 h 286"/>
                <a:gd name="T4" fmla="*/ 45 w 291"/>
                <a:gd name="T5" fmla="*/ 259 h 286"/>
                <a:gd name="T6" fmla="*/ 72 w 291"/>
                <a:gd name="T7" fmla="*/ 286 h 286"/>
                <a:gd name="T8" fmla="*/ 144 w 291"/>
                <a:gd name="T9" fmla="*/ 286 h 286"/>
                <a:gd name="T10" fmla="*/ 145 w 291"/>
                <a:gd name="T11" fmla="*/ 286 h 286"/>
                <a:gd name="T12" fmla="*/ 146 w 291"/>
                <a:gd name="T13" fmla="*/ 286 h 286"/>
                <a:gd name="T14" fmla="*/ 172 w 291"/>
                <a:gd name="T15" fmla="*/ 259 h 286"/>
                <a:gd name="T16" fmla="*/ 172 w 291"/>
                <a:gd name="T17" fmla="*/ 91 h 286"/>
                <a:gd name="T18" fmla="*/ 253 w 291"/>
                <a:gd name="T19" fmla="*/ 171 h 286"/>
                <a:gd name="T20" fmla="*/ 291 w 291"/>
                <a:gd name="T21" fmla="*/ 133 h 286"/>
                <a:gd name="T22" fmla="*/ 165 w 291"/>
                <a:gd name="T23" fmla="*/ 8 h 286"/>
                <a:gd name="T24" fmla="*/ 165 w 291"/>
                <a:gd name="T25" fmla="*/ 8 h 286"/>
                <a:gd name="T26" fmla="*/ 164 w 291"/>
                <a:gd name="T27" fmla="*/ 8 h 286"/>
                <a:gd name="T28" fmla="*/ 164 w 291"/>
                <a:gd name="T29" fmla="*/ 8 h 286"/>
                <a:gd name="T30" fmla="*/ 146 w 291"/>
                <a:gd name="T31" fmla="*/ 0 h 286"/>
                <a:gd name="T32" fmla="*/ 127 w 291"/>
                <a:gd name="T33" fmla="*/ 8 h 286"/>
                <a:gd name="T34" fmla="*/ 127 w 291"/>
                <a:gd name="T35" fmla="*/ 8 h 286"/>
                <a:gd name="T36" fmla="*/ 127 w 291"/>
                <a:gd name="T37" fmla="*/ 8 h 286"/>
                <a:gd name="T38" fmla="*/ 127 w 291"/>
                <a:gd name="T39" fmla="*/ 8 h 286"/>
                <a:gd name="T40" fmla="*/ 0 w 291"/>
                <a:gd name="T41" fmla="*/ 133 h 286"/>
                <a:gd name="T42" fmla="*/ 38 w 291"/>
                <a:gd name="T43" fmla="*/ 171 h 286"/>
                <a:gd name="T44" fmla="*/ 119 w 291"/>
                <a:gd name="T45" fmla="*/ 91 h 286"/>
                <a:gd name="T46" fmla="*/ 119 w 291"/>
                <a:gd name="T47" fmla="*/ 232 h 286"/>
                <a:gd name="T48" fmla="*/ 72 w 291"/>
                <a:gd name="T49" fmla="*/ 23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1" h="286">
                  <a:moveTo>
                    <a:pt x="72" y="232"/>
                  </a:moveTo>
                  <a:lnTo>
                    <a:pt x="72" y="232"/>
                  </a:lnTo>
                  <a:cubicBezTo>
                    <a:pt x="57" y="232"/>
                    <a:pt x="45" y="244"/>
                    <a:pt x="45" y="259"/>
                  </a:cubicBezTo>
                  <a:cubicBezTo>
                    <a:pt x="45" y="274"/>
                    <a:pt x="57" y="286"/>
                    <a:pt x="72" y="286"/>
                  </a:cubicBezTo>
                  <a:lnTo>
                    <a:pt x="144" y="286"/>
                  </a:lnTo>
                  <a:cubicBezTo>
                    <a:pt x="144" y="286"/>
                    <a:pt x="145" y="286"/>
                    <a:pt x="145" y="286"/>
                  </a:cubicBezTo>
                  <a:cubicBezTo>
                    <a:pt x="145" y="286"/>
                    <a:pt x="145" y="286"/>
                    <a:pt x="146" y="286"/>
                  </a:cubicBezTo>
                  <a:cubicBezTo>
                    <a:pt x="160" y="286"/>
                    <a:pt x="172" y="274"/>
                    <a:pt x="172" y="259"/>
                  </a:cubicBezTo>
                  <a:lnTo>
                    <a:pt x="172" y="91"/>
                  </a:lnTo>
                  <a:lnTo>
                    <a:pt x="253" y="171"/>
                  </a:lnTo>
                  <a:lnTo>
                    <a:pt x="291" y="133"/>
                  </a:lnTo>
                  <a:lnTo>
                    <a:pt x="165" y="8"/>
                  </a:lnTo>
                  <a:lnTo>
                    <a:pt x="165" y="8"/>
                  </a:lnTo>
                  <a:lnTo>
                    <a:pt x="164" y="8"/>
                  </a:lnTo>
                  <a:lnTo>
                    <a:pt x="164" y="8"/>
                  </a:lnTo>
                  <a:cubicBezTo>
                    <a:pt x="160" y="3"/>
                    <a:pt x="153" y="0"/>
                    <a:pt x="146" y="0"/>
                  </a:cubicBezTo>
                  <a:cubicBezTo>
                    <a:pt x="138" y="0"/>
                    <a:pt x="132" y="3"/>
                    <a:pt x="127" y="8"/>
                  </a:cubicBezTo>
                  <a:lnTo>
                    <a:pt x="127" y="8"/>
                  </a:lnTo>
                  <a:lnTo>
                    <a:pt x="127" y="8"/>
                  </a:lnTo>
                  <a:lnTo>
                    <a:pt x="127" y="8"/>
                  </a:lnTo>
                  <a:lnTo>
                    <a:pt x="0" y="133"/>
                  </a:lnTo>
                  <a:lnTo>
                    <a:pt x="38" y="171"/>
                  </a:lnTo>
                  <a:lnTo>
                    <a:pt x="119" y="91"/>
                  </a:lnTo>
                  <a:lnTo>
                    <a:pt x="119" y="232"/>
                  </a:lnTo>
                  <a:lnTo>
                    <a:pt x="72" y="232"/>
                  </a:lnTo>
                  <a:close/>
                </a:path>
              </a:pathLst>
            </a:custGeom>
            <a:grpFill/>
            <a:ln w="0">
              <a:noFill/>
              <a:prstDash val="solid"/>
              <a:round/>
              <a:headEnd/>
              <a:tailEnd/>
            </a:ln>
          </p:spPr>
          <p:txBody>
            <a:bodyPr/>
            <a:lstStyle/>
            <a:p>
              <a:pPr defTabSz="511816">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 name="矩形 40"/>
          <p:cNvSpPr/>
          <p:nvPr/>
        </p:nvSpPr>
        <p:spPr bwMode="gray">
          <a:xfrm>
            <a:off x="478025" y="3069471"/>
            <a:ext cx="3600322" cy="2052870"/>
          </a:xfrm>
          <a:prstGeom prst="rect">
            <a:avLst/>
          </a:prstGeom>
        </p:spPr>
        <p:txBody>
          <a:bodyPr wrap="square">
            <a:spAutoFit/>
          </a:bodyPr>
          <a:lstStyle/>
          <a:p>
            <a:pPr marL="176213" lvl="0" indent="-176213" fontAlgn="ctr">
              <a:lnSpc>
                <a:spcPct val="110000"/>
              </a:lnSpc>
              <a:spcAft>
                <a:spcPts val="300"/>
              </a:spcAft>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Due to evolution to the cloud architecture,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enterprises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can focus more on their mission-critical services,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without paying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too much attention to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IT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architecture construction.</a:t>
            </a:r>
          </a:p>
          <a:p>
            <a:pPr marL="176213" lvl="0" indent="-176213" fontAlgn="ctr">
              <a:lnSpc>
                <a:spcPct val="110000"/>
              </a:lnSpc>
              <a:spcAft>
                <a:spcPts val="3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To support service cloudification, enterprises need to create a ubiquitous, intelligent, controllable, and on-demand network.</a:t>
            </a:r>
          </a:p>
          <a:p>
            <a:pPr marL="176213" indent="-176213" fontAlgn="ctr">
              <a:lnSpc>
                <a:spcPts val="1800"/>
              </a:lnSpc>
              <a:spcAft>
                <a:spcPts val="300"/>
              </a:spcAft>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The network needs to become more a service than a solution.</a:t>
            </a:r>
          </a:p>
        </p:txBody>
      </p:sp>
      <p:sp>
        <p:nvSpPr>
          <p:cNvPr id="42" name="圆角矩形 41"/>
          <p:cNvSpPr/>
          <p:nvPr/>
        </p:nvSpPr>
        <p:spPr bwMode="gray">
          <a:xfrm>
            <a:off x="4327981" y="1240378"/>
            <a:ext cx="363048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Cloud security</a:t>
            </a:r>
            <a:endParaRPr lang="zh-CN" alt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bwMode="gray">
          <a:xfrm>
            <a:off x="4327980" y="1805579"/>
            <a:ext cx="3630486" cy="403642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t" anchorCtr="0"/>
          <a:lstStyle/>
          <a:p>
            <a:pPr>
              <a:lnSpc>
                <a:spcPts val="2400"/>
              </a:lnSpc>
              <a:spcAft>
                <a:spcPts val="600"/>
              </a:spcAft>
            </a:pP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4" name="组合 127"/>
          <p:cNvGrpSpPr>
            <a:grpSpLocks/>
          </p:cNvGrpSpPr>
          <p:nvPr/>
        </p:nvGrpSpPr>
        <p:grpSpPr bwMode="gray">
          <a:xfrm>
            <a:off x="5602305" y="2140350"/>
            <a:ext cx="1081837" cy="817717"/>
            <a:chOff x="6442075" y="1420813"/>
            <a:chExt cx="723900" cy="547687"/>
          </a:xfrm>
          <a:solidFill>
            <a:schemeClr val="bg1">
              <a:lumMod val="65000"/>
            </a:schemeClr>
          </a:solidFill>
        </p:grpSpPr>
        <p:sp>
          <p:nvSpPr>
            <p:cNvPr id="45" name="Freeform 107"/>
            <p:cNvSpPr>
              <a:spLocks noEditPoints="1"/>
            </p:cNvSpPr>
            <p:nvPr/>
          </p:nvSpPr>
          <p:spPr bwMode="gray">
            <a:xfrm>
              <a:off x="6442075" y="1420813"/>
              <a:ext cx="723900" cy="450850"/>
            </a:xfrm>
            <a:custGeom>
              <a:avLst/>
              <a:gdLst>
                <a:gd name="T0" fmla="*/ 2147483647 w 1726"/>
                <a:gd name="T1" fmla="*/ 2147483647 h 1074"/>
                <a:gd name="T2" fmla="*/ 2147483647 w 1726"/>
                <a:gd name="T3" fmla="*/ 2147483647 h 1074"/>
                <a:gd name="T4" fmla="*/ 2147483647 w 1726"/>
                <a:gd name="T5" fmla="*/ 2147483647 h 1074"/>
                <a:gd name="T6" fmla="*/ 2147483647 w 1726"/>
                <a:gd name="T7" fmla="*/ 2147483647 h 1074"/>
                <a:gd name="T8" fmla="*/ 2147483647 w 1726"/>
                <a:gd name="T9" fmla="*/ 2147483647 h 1074"/>
                <a:gd name="T10" fmla="*/ 2147483647 w 1726"/>
                <a:gd name="T11" fmla="*/ 2147483647 h 1074"/>
                <a:gd name="T12" fmla="*/ 2147483647 w 1726"/>
                <a:gd name="T13" fmla="*/ 2147483647 h 1074"/>
                <a:gd name="T14" fmla="*/ 2147483647 w 1726"/>
                <a:gd name="T15" fmla="*/ 2147483647 h 1074"/>
                <a:gd name="T16" fmla="*/ 2147483647 w 1726"/>
                <a:gd name="T17" fmla="*/ 2147483647 h 1074"/>
                <a:gd name="T18" fmla="*/ 2147483647 w 1726"/>
                <a:gd name="T19" fmla="*/ 2147483647 h 1074"/>
                <a:gd name="T20" fmla="*/ 2147483647 w 1726"/>
                <a:gd name="T21" fmla="*/ 0 h 1074"/>
                <a:gd name="T22" fmla="*/ 2147483647 w 1726"/>
                <a:gd name="T23" fmla="*/ 2147483647 h 1074"/>
                <a:gd name="T24" fmla="*/ 2147483647 w 1726"/>
                <a:gd name="T25" fmla="*/ 2147483647 h 1074"/>
                <a:gd name="T26" fmla="*/ 0 w 1726"/>
                <a:gd name="T27" fmla="*/ 2147483647 h 1074"/>
                <a:gd name="T28" fmla="*/ 2147483647 w 1726"/>
                <a:gd name="T29" fmla="*/ 2147483647 h 1074"/>
                <a:gd name="T30" fmla="*/ 2147483647 w 1726"/>
                <a:gd name="T31" fmla="*/ 2147483647 h 1074"/>
                <a:gd name="T32" fmla="*/ 2147483647 w 1726"/>
                <a:gd name="T33" fmla="*/ 2147483647 h 1074"/>
                <a:gd name="T34" fmla="*/ 2147483647 w 1726"/>
                <a:gd name="T35" fmla="*/ 2147483647 h 1074"/>
                <a:gd name="T36" fmla="*/ 2147483647 w 1726"/>
                <a:gd name="T37" fmla="*/ 2147483647 h 1074"/>
                <a:gd name="T38" fmla="*/ 2147483647 w 1726"/>
                <a:gd name="T39" fmla="*/ 2147483647 h 1074"/>
                <a:gd name="T40" fmla="*/ 2147483647 w 1726"/>
                <a:gd name="T41" fmla="*/ 2147483647 h 1074"/>
                <a:gd name="T42" fmla="*/ 2147483647 w 1726"/>
                <a:gd name="T43" fmla="*/ 2147483647 h 1074"/>
                <a:gd name="T44" fmla="*/ 2147483647 w 1726"/>
                <a:gd name="T45" fmla="*/ 2147483647 h 1074"/>
                <a:gd name="T46" fmla="*/ 2147483647 w 1726"/>
                <a:gd name="T47" fmla="*/ 2147483647 h 1074"/>
                <a:gd name="T48" fmla="*/ 2147483647 w 1726"/>
                <a:gd name="T49" fmla="*/ 2147483647 h 1074"/>
                <a:gd name="T50" fmla="*/ 2147483647 w 1726"/>
                <a:gd name="T51" fmla="*/ 2147483647 h 1074"/>
                <a:gd name="T52" fmla="*/ 2147483647 w 1726"/>
                <a:gd name="T53" fmla="*/ 2147483647 h 1074"/>
                <a:gd name="T54" fmla="*/ 2147483647 w 1726"/>
                <a:gd name="T55" fmla="*/ 2147483647 h 1074"/>
                <a:gd name="T56" fmla="*/ 2147483647 w 1726"/>
                <a:gd name="T57" fmla="*/ 2147483647 h 1074"/>
                <a:gd name="T58" fmla="*/ 2147483647 w 1726"/>
                <a:gd name="T59" fmla="*/ 2147483647 h 1074"/>
                <a:gd name="T60" fmla="*/ 2147483647 w 1726"/>
                <a:gd name="T61" fmla="*/ 2147483647 h 1074"/>
                <a:gd name="T62" fmla="*/ 2147483647 w 1726"/>
                <a:gd name="T63" fmla="*/ 2147483647 h 1074"/>
                <a:gd name="T64" fmla="*/ 2147483647 w 1726"/>
                <a:gd name="T65" fmla="*/ 2147483647 h 1074"/>
                <a:gd name="T66" fmla="*/ 2147483647 w 1726"/>
                <a:gd name="T67" fmla="*/ 2147483647 h 1074"/>
                <a:gd name="T68" fmla="*/ 2147483647 w 1726"/>
                <a:gd name="T69" fmla="*/ 2147483647 h 1074"/>
                <a:gd name="T70" fmla="*/ 2147483647 w 1726"/>
                <a:gd name="T71" fmla="*/ 2147483647 h 1074"/>
                <a:gd name="T72" fmla="*/ 2147483647 w 1726"/>
                <a:gd name="T73" fmla="*/ 2147483647 h 1074"/>
                <a:gd name="T74" fmla="*/ 2147483647 w 1726"/>
                <a:gd name="T75" fmla="*/ 2147483647 h 1074"/>
                <a:gd name="T76" fmla="*/ 2147483647 w 1726"/>
                <a:gd name="T77" fmla="*/ 2147483647 h 107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26"/>
                <a:gd name="T118" fmla="*/ 0 h 1074"/>
                <a:gd name="T119" fmla="*/ 1726 w 1726"/>
                <a:gd name="T120" fmla="*/ 1074 h 107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26" h="1074">
                  <a:moveTo>
                    <a:pt x="410" y="715"/>
                  </a:moveTo>
                  <a:lnTo>
                    <a:pt x="410" y="715"/>
                  </a:lnTo>
                  <a:lnTo>
                    <a:pt x="702" y="715"/>
                  </a:lnTo>
                  <a:lnTo>
                    <a:pt x="702" y="1007"/>
                  </a:lnTo>
                  <a:lnTo>
                    <a:pt x="410" y="1007"/>
                  </a:lnTo>
                  <a:lnTo>
                    <a:pt x="410" y="715"/>
                  </a:lnTo>
                  <a:close/>
                  <a:moveTo>
                    <a:pt x="1726" y="661"/>
                  </a:moveTo>
                  <a:lnTo>
                    <a:pt x="1726" y="661"/>
                  </a:lnTo>
                  <a:cubicBezTo>
                    <a:pt x="1726" y="468"/>
                    <a:pt x="1569" y="311"/>
                    <a:pt x="1376" y="311"/>
                  </a:cubicBezTo>
                  <a:lnTo>
                    <a:pt x="1349" y="311"/>
                  </a:lnTo>
                  <a:cubicBezTo>
                    <a:pt x="1259" y="121"/>
                    <a:pt x="1068" y="0"/>
                    <a:pt x="856" y="0"/>
                  </a:cubicBezTo>
                  <a:cubicBezTo>
                    <a:pt x="670" y="0"/>
                    <a:pt x="500" y="93"/>
                    <a:pt x="399" y="250"/>
                  </a:cubicBezTo>
                  <a:lnTo>
                    <a:pt x="380" y="250"/>
                  </a:lnTo>
                  <a:cubicBezTo>
                    <a:pt x="170" y="250"/>
                    <a:pt x="0" y="420"/>
                    <a:pt x="0" y="630"/>
                  </a:cubicBezTo>
                  <a:cubicBezTo>
                    <a:pt x="0" y="828"/>
                    <a:pt x="151" y="990"/>
                    <a:pt x="343" y="1009"/>
                  </a:cubicBezTo>
                  <a:lnTo>
                    <a:pt x="343" y="1040"/>
                  </a:lnTo>
                  <a:cubicBezTo>
                    <a:pt x="343" y="1059"/>
                    <a:pt x="358" y="1074"/>
                    <a:pt x="377" y="1074"/>
                  </a:cubicBezTo>
                  <a:lnTo>
                    <a:pt x="735" y="1074"/>
                  </a:lnTo>
                  <a:cubicBezTo>
                    <a:pt x="753" y="1074"/>
                    <a:pt x="768" y="1059"/>
                    <a:pt x="768" y="1040"/>
                  </a:cubicBezTo>
                  <a:lnTo>
                    <a:pt x="768" y="682"/>
                  </a:lnTo>
                  <a:cubicBezTo>
                    <a:pt x="768" y="664"/>
                    <a:pt x="753" y="649"/>
                    <a:pt x="735" y="649"/>
                  </a:cubicBezTo>
                  <a:lnTo>
                    <a:pt x="377" y="649"/>
                  </a:lnTo>
                  <a:cubicBezTo>
                    <a:pt x="358" y="649"/>
                    <a:pt x="343" y="664"/>
                    <a:pt x="343" y="682"/>
                  </a:cubicBezTo>
                  <a:lnTo>
                    <a:pt x="343" y="942"/>
                  </a:lnTo>
                  <a:cubicBezTo>
                    <a:pt x="188" y="924"/>
                    <a:pt x="66" y="791"/>
                    <a:pt x="66" y="630"/>
                  </a:cubicBezTo>
                  <a:cubicBezTo>
                    <a:pt x="66" y="457"/>
                    <a:pt x="207" y="316"/>
                    <a:pt x="380" y="316"/>
                  </a:cubicBezTo>
                  <a:lnTo>
                    <a:pt x="417" y="316"/>
                  </a:lnTo>
                  <a:cubicBezTo>
                    <a:pt x="429" y="316"/>
                    <a:pt x="440" y="310"/>
                    <a:pt x="446" y="300"/>
                  </a:cubicBezTo>
                  <a:cubicBezTo>
                    <a:pt x="533" y="154"/>
                    <a:pt x="687" y="66"/>
                    <a:pt x="856" y="66"/>
                  </a:cubicBezTo>
                  <a:cubicBezTo>
                    <a:pt x="1049" y="66"/>
                    <a:pt x="1221" y="181"/>
                    <a:pt x="1297" y="357"/>
                  </a:cubicBezTo>
                  <a:cubicBezTo>
                    <a:pt x="1302" y="370"/>
                    <a:pt x="1314" y="378"/>
                    <a:pt x="1328" y="378"/>
                  </a:cubicBezTo>
                  <a:lnTo>
                    <a:pt x="1376" y="378"/>
                  </a:lnTo>
                  <a:cubicBezTo>
                    <a:pt x="1533" y="378"/>
                    <a:pt x="1660" y="505"/>
                    <a:pt x="1660" y="661"/>
                  </a:cubicBezTo>
                  <a:cubicBezTo>
                    <a:pt x="1660" y="781"/>
                    <a:pt x="1584" y="885"/>
                    <a:pt x="1476" y="926"/>
                  </a:cubicBezTo>
                  <a:cubicBezTo>
                    <a:pt x="1464" y="914"/>
                    <a:pt x="1447" y="906"/>
                    <a:pt x="1428" y="906"/>
                  </a:cubicBezTo>
                  <a:cubicBezTo>
                    <a:pt x="1390" y="906"/>
                    <a:pt x="1359" y="937"/>
                    <a:pt x="1359" y="975"/>
                  </a:cubicBezTo>
                  <a:cubicBezTo>
                    <a:pt x="1359" y="1014"/>
                    <a:pt x="1390" y="1045"/>
                    <a:pt x="1428" y="1045"/>
                  </a:cubicBezTo>
                  <a:cubicBezTo>
                    <a:pt x="1461" y="1045"/>
                    <a:pt x="1489" y="1021"/>
                    <a:pt x="1496" y="990"/>
                  </a:cubicBezTo>
                  <a:cubicBezTo>
                    <a:pt x="1632" y="941"/>
                    <a:pt x="1726" y="811"/>
                    <a:pt x="1726" y="66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Freeform 108"/>
            <p:cNvSpPr>
              <a:spLocks noEditPoints="1"/>
            </p:cNvSpPr>
            <p:nvPr/>
          </p:nvSpPr>
          <p:spPr bwMode="gray">
            <a:xfrm>
              <a:off x="6777038" y="1889125"/>
              <a:ext cx="79375" cy="79375"/>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0 h 192"/>
                <a:gd name="T14" fmla="*/ 2147483647 w 192"/>
                <a:gd name="T15" fmla="*/ 0 h 192"/>
                <a:gd name="T16" fmla="*/ 2147483647 w 192"/>
                <a:gd name="T17" fmla="*/ 0 h 192"/>
                <a:gd name="T18" fmla="*/ 0 w 192"/>
                <a:gd name="T19" fmla="*/ 2147483647 h 192"/>
                <a:gd name="T20" fmla="*/ 0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0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2"/>
                <a:gd name="T49" fmla="*/ 0 h 192"/>
                <a:gd name="T50" fmla="*/ 192 w 192"/>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2" h="192">
                  <a:moveTo>
                    <a:pt x="125" y="125"/>
                  </a:moveTo>
                  <a:lnTo>
                    <a:pt x="125" y="125"/>
                  </a:lnTo>
                  <a:lnTo>
                    <a:pt x="67" y="125"/>
                  </a:lnTo>
                  <a:lnTo>
                    <a:pt x="67" y="66"/>
                  </a:lnTo>
                  <a:lnTo>
                    <a:pt x="125" y="66"/>
                  </a:lnTo>
                  <a:lnTo>
                    <a:pt x="125" y="125"/>
                  </a:lnTo>
                  <a:close/>
                  <a:moveTo>
                    <a:pt x="159" y="0"/>
                  </a:moveTo>
                  <a:lnTo>
                    <a:pt x="159" y="0"/>
                  </a:lnTo>
                  <a:lnTo>
                    <a:pt x="33" y="0"/>
                  </a:lnTo>
                  <a:cubicBezTo>
                    <a:pt x="15" y="0"/>
                    <a:pt x="0" y="15"/>
                    <a:pt x="0" y="33"/>
                  </a:cubicBezTo>
                  <a:lnTo>
                    <a:pt x="0" y="158"/>
                  </a:lnTo>
                  <a:cubicBezTo>
                    <a:pt x="0" y="177"/>
                    <a:pt x="15" y="192"/>
                    <a:pt x="33" y="192"/>
                  </a:cubicBezTo>
                  <a:lnTo>
                    <a:pt x="159" y="192"/>
                  </a:lnTo>
                  <a:cubicBezTo>
                    <a:pt x="177" y="192"/>
                    <a:pt x="192" y="177"/>
                    <a:pt x="192" y="158"/>
                  </a:cubicBezTo>
                  <a:lnTo>
                    <a:pt x="192" y="33"/>
                  </a:lnTo>
                  <a:cubicBezTo>
                    <a:pt x="192" y="15"/>
                    <a:pt x="177" y="0"/>
                    <a:pt x="159"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Freeform 109"/>
            <p:cNvSpPr>
              <a:spLocks noEditPoints="1"/>
            </p:cNvSpPr>
            <p:nvPr/>
          </p:nvSpPr>
          <p:spPr bwMode="gray">
            <a:xfrm>
              <a:off x="6681788" y="1889125"/>
              <a:ext cx="79375" cy="79375"/>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0 h 192"/>
                <a:gd name="T14" fmla="*/ 2147483647 w 192"/>
                <a:gd name="T15" fmla="*/ 0 h 192"/>
                <a:gd name="T16" fmla="*/ 2147483647 w 192"/>
                <a:gd name="T17" fmla="*/ 0 h 192"/>
                <a:gd name="T18" fmla="*/ 0 w 192"/>
                <a:gd name="T19" fmla="*/ 2147483647 h 192"/>
                <a:gd name="T20" fmla="*/ 0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0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2"/>
                <a:gd name="T49" fmla="*/ 0 h 192"/>
                <a:gd name="T50" fmla="*/ 192 w 192"/>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2" h="192">
                  <a:moveTo>
                    <a:pt x="125" y="125"/>
                  </a:moveTo>
                  <a:lnTo>
                    <a:pt x="125" y="125"/>
                  </a:lnTo>
                  <a:lnTo>
                    <a:pt x="66" y="125"/>
                  </a:lnTo>
                  <a:lnTo>
                    <a:pt x="66" y="66"/>
                  </a:lnTo>
                  <a:lnTo>
                    <a:pt x="125" y="66"/>
                  </a:lnTo>
                  <a:lnTo>
                    <a:pt x="125" y="125"/>
                  </a:lnTo>
                  <a:close/>
                  <a:moveTo>
                    <a:pt x="158" y="0"/>
                  </a:moveTo>
                  <a:lnTo>
                    <a:pt x="158" y="0"/>
                  </a:lnTo>
                  <a:lnTo>
                    <a:pt x="33" y="0"/>
                  </a:lnTo>
                  <a:cubicBezTo>
                    <a:pt x="15" y="0"/>
                    <a:pt x="0" y="15"/>
                    <a:pt x="0" y="33"/>
                  </a:cubicBezTo>
                  <a:lnTo>
                    <a:pt x="0" y="158"/>
                  </a:lnTo>
                  <a:cubicBezTo>
                    <a:pt x="0" y="177"/>
                    <a:pt x="15" y="192"/>
                    <a:pt x="33" y="192"/>
                  </a:cubicBezTo>
                  <a:lnTo>
                    <a:pt x="158" y="192"/>
                  </a:lnTo>
                  <a:cubicBezTo>
                    <a:pt x="177" y="192"/>
                    <a:pt x="192" y="177"/>
                    <a:pt x="192" y="158"/>
                  </a:cubicBezTo>
                  <a:lnTo>
                    <a:pt x="192" y="33"/>
                  </a:lnTo>
                  <a:cubicBezTo>
                    <a:pt x="192" y="15"/>
                    <a:pt x="177" y="0"/>
                    <a:pt x="158"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Freeform 110"/>
            <p:cNvSpPr>
              <a:spLocks noEditPoints="1"/>
            </p:cNvSpPr>
            <p:nvPr/>
          </p:nvSpPr>
          <p:spPr bwMode="gray">
            <a:xfrm>
              <a:off x="6584950" y="1889125"/>
              <a:ext cx="80963" cy="79375"/>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0 h 192"/>
                <a:gd name="T14" fmla="*/ 2147483647 w 192"/>
                <a:gd name="T15" fmla="*/ 0 h 192"/>
                <a:gd name="T16" fmla="*/ 2147483647 w 192"/>
                <a:gd name="T17" fmla="*/ 0 h 192"/>
                <a:gd name="T18" fmla="*/ 0 w 192"/>
                <a:gd name="T19" fmla="*/ 2147483647 h 192"/>
                <a:gd name="T20" fmla="*/ 0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0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2"/>
                <a:gd name="T49" fmla="*/ 0 h 192"/>
                <a:gd name="T50" fmla="*/ 192 w 192"/>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2" h="192">
                  <a:moveTo>
                    <a:pt x="126" y="125"/>
                  </a:moveTo>
                  <a:lnTo>
                    <a:pt x="126" y="125"/>
                  </a:lnTo>
                  <a:lnTo>
                    <a:pt x="67" y="125"/>
                  </a:lnTo>
                  <a:lnTo>
                    <a:pt x="67" y="66"/>
                  </a:lnTo>
                  <a:lnTo>
                    <a:pt x="126" y="66"/>
                  </a:lnTo>
                  <a:lnTo>
                    <a:pt x="126" y="125"/>
                  </a:lnTo>
                  <a:close/>
                  <a:moveTo>
                    <a:pt x="159" y="0"/>
                  </a:moveTo>
                  <a:lnTo>
                    <a:pt x="159" y="0"/>
                  </a:lnTo>
                  <a:lnTo>
                    <a:pt x="34" y="0"/>
                  </a:lnTo>
                  <a:cubicBezTo>
                    <a:pt x="15" y="0"/>
                    <a:pt x="0" y="15"/>
                    <a:pt x="0" y="33"/>
                  </a:cubicBezTo>
                  <a:lnTo>
                    <a:pt x="0" y="158"/>
                  </a:lnTo>
                  <a:cubicBezTo>
                    <a:pt x="0" y="177"/>
                    <a:pt x="15" y="192"/>
                    <a:pt x="34" y="192"/>
                  </a:cubicBezTo>
                  <a:lnTo>
                    <a:pt x="159" y="192"/>
                  </a:lnTo>
                  <a:cubicBezTo>
                    <a:pt x="177" y="192"/>
                    <a:pt x="192" y="177"/>
                    <a:pt x="192" y="158"/>
                  </a:cubicBezTo>
                  <a:lnTo>
                    <a:pt x="192" y="33"/>
                  </a:lnTo>
                  <a:cubicBezTo>
                    <a:pt x="192" y="15"/>
                    <a:pt x="177" y="0"/>
                    <a:pt x="159"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111"/>
            <p:cNvSpPr>
              <a:spLocks noEditPoints="1"/>
            </p:cNvSpPr>
            <p:nvPr/>
          </p:nvSpPr>
          <p:spPr bwMode="gray">
            <a:xfrm>
              <a:off x="6777038" y="1692275"/>
              <a:ext cx="79375" cy="80963"/>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0 h 192"/>
                <a:gd name="T24" fmla="*/ 2147483647 w 192"/>
                <a:gd name="T25" fmla="*/ 0 h 192"/>
                <a:gd name="T26" fmla="*/ 0 w 192"/>
                <a:gd name="T27" fmla="*/ 2147483647 h 192"/>
                <a:gd name="T28" fmla="*/ 0 w 192"/>
                <a:gd name="T29" fmla="*/ 2147483647 h 192"/>
                <a:gd name="T30" fmla="*/ 2147483647 w 192"/>
                <a:gd name="T31" fmla="*/ 2147483647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2"/>
                <a:gd name="T49" fmla="*/ 0 h 192"/>
                <a:gd name="T50" fmla="*/ 192 w 192"/>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2" h="192">
                  <a:moveTo>
                    <a:pt x="67" y="66"/>
                  </a:moveTo>
                  <a:lnTo>
                    <a:pt x="67" y="66"/>
                  </a:lnTo>
                  <a:lnTo>
                    <a:pt x="125" y="66"/>
                  </a:lnTo>
                  <a:lnTo>
                    <a:pt x="125" y="125"/>
                  </a:lnTo>
                  <a:lnTo>
                    <a:pt x="67" y="125"/>
                  </a:lnTo>
                  <a:lnTo>
                    <a:pt x="67" y="66"/>
                  </a:lnTo>
                  <a:close/>
                  <a:moveTo>
                    <a:pt x="33" y="192"/>
                  </a:moveTo>
                  <a:lnTo>
                    <a:pt x="33" y="192"/>
                  </a:lnTo>
                  <a:lnTo>
                    <a:pt x="159" y="192"/>
                  </a:lnTo>
                  <a:cubicBezTo>
                    <a:pt x="177" y="192"/>
                    <a:pt x="192" y="177"/>
                    <a:pt x="192" y="158"/>
                  </a:cubicBezTo>
                  <a:lnTo>
                    <a:pt x="192" y="33"/>
                  </a:lnTo>
                  <a:cubicBezTo>
                    <a:pt x="192" y="15"/>
                    <a:pt x="177" y="0"/>
                    <a:pt x="159" y="0"/>
                  </a:cubicBezTo>
                  <a:lnTo>
                    <a:pt x="33" y="0"/>
                  </a:lnTo>
                  <a:cubicBezTo>
                    <a:pt x="15" y="0"/>
                    <a:pt x="0" y="15"/>
                    <a:pt x="0" y="33"/>
                  </a:cubicBezTo>
                  <a:lnTo>
                    <a:pt x="0" y="158"/>
                  </a:lnTo>
                  <a:cubicBezTo>
                    <a:pt x="0" y="177"/>
                    <a:pt x="15" y="192"/>
                    <a:pt x="33" y="19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Freeform 112"/>
            <p:cNvSpPr>
              <a:spLocks noEditPoints="1"/>
            </p:cNvSpPr>
            <p:nvPr/>
          </p:nvSpPr>
          <p:spPr bwMode="gray">
            <a:xfrm>
              <a:off x="6777038" y="1790700"/>
              <a:ext cx="203200" cy="80963"/>
            </a:xfrm>
            <a:custGeom>
              <a:avLst/>
              <a:gdLst>
                <a:gd name="T0" fmla="*/ 2147483647 w 487"/>
                <a:gd name="T1" fmla="*/ 2147483647 h 192"/>
                <a:gd name="T2" fmla="*/ 2147483647 w 487"/>
                <a:gd name="T3" fmla="*/ 2147483647 h 192"/>
                <a:gd name="T4" fmla="*/ 2147483647 w 487"/>
                <a:gd name="T5" fmla="*/ 2147483647 h 192"/>
                <a:gd name="T6" fmla="*/ 2147483647 w 487"/>
                <a:gd name="T7" fmla="*/ 2147483647 h 192"/>
                <a:gd name="T8" fmla="*/ 2147483647 w 487"/>
                <a:gd name="T9" fmla="*/ 2147483647 h 192"/>
                <a:gd name="T10" fmla="*/ 2147483647 w 487"/>
                <a:gd name="T11" fmla="*/ 2147483647 h 192"/>
                <a:gd name="T12" fmla="*/ 2147483647 w 487"/>
                <a:gd name="T13" fmla="*/ 2147483647 h 192"/>
                <a:gd name="T14" fmla="*/ 2147483647 w 487"/>
                <a:gd name="T15" fmla="*/ 2147483647 h 192"/>
                <a:gd name="T16" fmla="*/ 2147483647 w 487"/>
                <a:gd name="T17" fmla="*/ 2147483647 h 192"/>
                <a:gd name="T18" fmla="*/ 2147483647 w 487"/>
                <a:gd name="T19" fmla="*/ 2147483647 h 192"/>
                <a:gd name="T20" fmla="*/ 2147483647 w 487"/>
                <a:gd name="T21" fmla="*/ 2147483647 h 192"/>
                <a:gd name="T22" fmla="*/ 2147483647 w 487"/>
                <a:gd name="T23" fmla="*/ 0 h 192"/>
                <a:gd name="T24" fmla="*/ 2147483647 w 487"/>
                <a:gd name="T25" fmla="*/ 0 h 192"/>
                <a:gd name="T26" fmla="*/ 0 w 487"/>
                <a:gd name="T27" fmla="*/ 2147483647 h 192"/>
                <a:gd name="T28" fmla="*/ 0 w 487"/>
                <a:gd name="T29" fmla="*/ 2147483647 h 192"/>
                <a:gd name="T30" fmla="*/ 2147483647 w 487"/>
                <a:gd name="T31" fmla="*/ 2147483647 h 192"/>
                <a:gd name="T32" fmla="*/ 2147483647 w 487"/>
                <a:gd name="T33" fmla="*/ 2147483647 h 192"/>
                <a:gd name="T34" fmla="*/ 2147483647 w 487"/>
                <a:gd name="T35" fmla="*/ 2147483647 h 192"/>
                <a:gd name="T36" fmla="*/ 2147483647 w 487"/>
                <a:gd name="T37" fmla="*/ 2147483647 h 192"/>
                <a:gd name="T38" fmla="*/ 2147483647 w 487"/>
                <a:gd name="T39" fmla="*/ 2147483647 h 192"/>
                <a:gd name="T40" fmla="*/ 2147483647 w 487"/>
                <a:gd name="T41" fmla="*/ 2147483647 h 192"/>
                <a:gd name="T42" fmla="*/ 2147483647 w 487"/>
                <a:gd name="T43" fmla="*/ 2147483647 h 192"/>
                <a:gd name="T44" fmla="*/ 2147483647 w 487"/>
                <a:gd name="T45" fmla="*/ 2147483647 h 19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87"/>
                <a:gd name="T70" fmla="*/ 0 h 192"/>
                <a:gd name="T71" fmla="*/ 487 w 487"/>
                <a:gd name="T72" fmla="*/ 192 h 19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87" h="192">
                  <a:moveTo>
                    <a:pt x="125" y="125"/>
                  </a:moveTo>
                  <a:lnTo>
                    <a:pt x="125" y="125"/>
                  </a:lnTo>
                  <a:lnTo>
                    <a:pt x="67" y="125"/>
                  </a:lnTo>
                  <a:lnTo>
                    <a:pt x="67" y="66"/>
                  </a:lnTo>
                  <a:lnTo>
                    <a:pt x="125" y="66"/>
                  </a:lnTo>
                  <a:lnTo>
                    <a:pt x="125" y="125"/>
                  </a:lnTo>
                  <a:close/>
                  <a:moveTo>
                    <a:pt x="417" y="24"/>
                  </a:moveTo>
                  <a:lnTo>
                    <a:pt x="417" y="24"/>
                  </a:lnTo>
                  <a:cubicBezTo>
                    <a:pt x="390" y="24"/>
                    <a:pt x="367" y="40"/>
                    <a:pt x="355" y="62"/>
                  </a:cubicBezTo>
                  <a:lnTo>
                    <a:pt x="192" y="62"/>
                  </a:lnTo>
                  <a:lnTo>
                    <a:pt x="192" y="33"/>
                  </a:lnTo>
                  <a:cubicBezTo>
                    <a:pt x="192" y="15"/>
                    <a:pt x="177" y="0"/>
                    <a:pt x="159" y="0"/>
                  </a:cubicBezTo>
                  <a:lnTo>
                    <a:pt x="33" y="0"/>
                  </a:lnTo>
                  <a:cubicBezTo>
                    <a:pt x="15" y="0"/>
                    <a:pt x="0" y="15"/>
                    <a:pt x="0" y="33"/>
                  </a:cubicBezTo>
                  <a:lnTo>
                    <a:pt x="0" y="158"/>
                  </a:lnTo>
                  <a:cubicBezTo>
                    <a:pt x="0" y="177"/>
                    <a:pt x="15" y="192"/>
                    <a:pt x="33" y="192"/>
                  </a:cubicBezTo>
                  <a:lnTo>
                    <a:pt x="159" y="192"/>
                  </a:lnTo>
                  <a:cubicBezTo>
                    <a:pt x="177" y="192"/>
                    <a:pt x="192" y="177"/>
                    <a:pt x="192" y="158"/>
                  </a:cubicBezTo>
                  <a:lnTo>
                    <a:pt x="192" y="129"/>
                  </a:lnTo>
                  <a:lnTo>
                    <a:pt x="358" y="129"/>
                  </a:lnTo>
                  <a:cubicBezTo>
                    <a:pt x="370" y="149"/>
                    <a:pt x="392" y="163"/>
                    <a:pt x="417" y="163"/>
                  </a:cubicBezTo>
                  <a:cubicBezTo>
                    <a:pt x="455" y="163"/>
                    <a:pt x="487" y="132"/>
                    <a:pt x="487" y="93"/>
                  </a:cubicBezTo>
                  <a:cubicBezTo>
                    <a:pt x="487" y="55"/>
                    <a:pt x="455" y="24"/>
                    <a:pt x="417" y="24"/>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1" name="矩形 50"/>
          <p:cNvSpPr/>
          <p:nvPr/>
        </p:nvSpPr>
        <p:spPr bwMode="gray">
          <a:xfrm>
            <a:off x="4327981" y="3069471"/>
            <a:ext cx="3630485" cy="2239074"/>
          </a:xfrm>
          <a:prstGeom prst="rect">
            <a:avLst/>
          </a:prstGeom>
        </p:spPr>
        <p:txBody>
          <a:bodyPr wrap="square">
            <a:spAutoFit/>
          </a:bodyPr>
          <a:lstStyle/>
          <a:p>
            <a:pPr marL="176213" indent="-176213">
              <a:lnSpc>
                <a:spcPct val="110000"/>
              </a:lnSpc>
              <a:spcAft>
                <a:spcPts val="300"/>
              </a:spcAft>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Cloud security become more important than ever.</a:t>
            </a:r>
          </a:p>
          <a:p>
            <a:pPr marL="176213" indent="-176213">
              <a:lnSpc>
                <a:spcPct val="110000"/>
              </a:lnSpc>
              <a:spcAft>
                <a:spcPts val="300"/>
              </a:spcAft>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Facing cloudification,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enterprises are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vulnerable to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attacks that are fundamentally different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from those on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traditional networks when providing various services.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a:lnSpc>
                <a:spcPct val="110000"/>
              </a:lnSpc>
              <a:spcAft>
                <a:spcPts val="300"/>
              </a:spcAft>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Security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has shifted from passive defense to proactive defense.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a:lnSpc>
                <a:spcPct val="110000"/>
              </a:lnSpc>
              <a:spcAft>
                <a:spcPts val="300"/>
              </a:spcAft>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Detection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and response have become as important as defense.</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8187406" y="1240378"/>
            <a:ext cx="3496175"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IoT</a:t>
            </a:r>
            <a:endParaRPr lang="zh-CN" alt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8187405" y="1805579"/>
            <a:ext cx="3496176" cy="403642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t" anchorCtr="0"/>
          <a:lstStyle/>
          <a:p>
            <a:pPr>
              <a:lnSpc>
                <a:spcPts val="2400"/>
              </a:lnSpc>
              <a:spcAft>
                <a:spcPts val="600"/>
              </a:spcAft>
            </a:pP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 name="组合 381"/>
          <p:cNvGrpSpPr>
            <a:grpSpLocks/>
          </p:cNvGrpSpPr>
          <p:nvPr/>
        </p:nvGrpSpPr>
        <p:grpSpPr bwMode="gray">
          <a:xfrm>
            <a:off x="9488602" y="2091752"/>
            <a:ext cx="893782" cy="914913"/>
            <a:chOff x="6932613" y="4262438"/>
            <a:chExt cx="671513" cy="687388"/>
          </a:xfrm>
          <a:solidFill>
            <a:schemeClr val="bg1">
              <a:lumMod val="65000"/>
            </a:schemeClr>
          </a:solidFill>
        </p:grpSpPr>
        <p:sp>
          <p:nvSpPr>
            <p:cNvPr id="15" name="Freeform 317"/>
            <p:cNvSpPr>
              <a:spLocks/>
            </p:cNvSpPr>
            <p:nvPr/>
          </p:nvSpPr>
          <p:spPr bwMode="gray">
            <a:xfrm>
              <a:off x="7010400" y="4518025"/>
              <a:ext cx="69850" cy="80963"/>
            </a:xfrm>
            <a:custGeom>
              <a:avLst/>
              <a:gdLst>
                <a:gd name="T0" fmla="*/ 0 w 149"/>
                <a:gd name="T1" fmla="*/ 2147483647 h 172"/>
                <a:gd name="T2" fmla="*/ 0 w 149"/>
                <a:gd name="T3" fmla="*/ 2147483647 h 172"/>
                <a:gd name="T4" fmla="*/ 0 w 149"/>
                <a:gd name="T5" fmla="*/ 2147483647 h 172"/>
                <a:gd name="T6" fmla="*/ 2147483647 w 149"/>
                <a:gd name="T7" fmla="*/ 0 h 172"/>
                <a:gd name="T8" fmla="*/ 2147483647 w 149"/>
                <a:gd name="T9" fmla="*/ 2147483647 h 172"/>
                <a:gd name="T10" fmla="*/ 2147483647 w 149"/>
                <a:gd name="T11" fmla="*/ 2147483647 h 172"/>
                <a:gd name="T12" fmla="*/ 2147483647 w 149"/>
                <a:gd name="T13" fmla="*/ 2147483647 h 172"/>
                <a:gd name="T14" fmla="*/ 0 w 149"/>
                <a:gd name="T15" fmla="*/ 2147483647 h 172"/>
                <a:gd name="T16" fmla="*/ 0 60000 65536"/>
                <a:gd name="T17" fmla="*/ 0 60000 65536"/>
                <a:gd name="T18" fmla="*/ 0 60000 65536"/>
                <a:gd name="T19" fmla="*/ 0 60000 65536"/>
                <a:gd name="T20" fmla="*/ 0 60000 65536"/>
                <a:gd name="T21" fmla="*/ 0 60000 65536"/>
                <a:gd name="T22" fmla="*/ 0 60000 65536"/>
                <a:gd name="T23" fmla="*/ 0 60000 65536"/>
                <a:gd name="T24" fmla="*/ 0 w 149"/>
                <a:gd name="T25" fmla="*/ 0 h 172"/>
                <a:gd name="T26" fmla="*/ 149 w 149"/>
                <a:gd name="T27" fmla="*/ 172 h 1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9" h="172">
                  <a:moveTo>
                    <a:pt x="0" y="129"/>
                  </a:moveTo>
                  <a:lnTo>
                    <a:pt x="0" y="129"/>
                  </a:lnTo>
                  <a:lnTo>
                    <a:pt x="0" y="43"/>
                  </a:lnTo>
                  <a:lnTo>
                    <a:pt x="74" y="0"/>
                  </a:lnTo>
                  <a:lnTo>
                    <a:pt x="149" y="44"/>
                  </a:lnTo>
                  <a:lnTo>
                    <a:pt x="148" y="129"/>
                  </a:lnTo>
                  <a:lnTo>
                    <a:pt x="74" y="172"/>
                  </a:lnTo>
                  <a:lnTo>
                    <a:pt x="0" y="12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Freeform 318"/>
            <p:cNvSpPr>
              <a:spLocks/>
            </p:cNvSpPr>
            <p:nvPr/>
          </p:nvSpPr>
          <p:spPr bwMode="gray">
            <a:xfrm>
              <a:off x="7064375" y="4621213"/>
              <a:ext cx="65088" cy="76200"/>
            </a:xfrm>
            <a:custGeom>
              <a:avLst/>
              <a:gdLst>
                <a:gd name="T0" fmla="*/ 0 w 139"/>
                <a:gd name="T1" fmla="*/ 2147483647 h 160"/>
                <a:gd name="T2" fmla="*/ 0 w 139"/>
                <a:gd name="T3" fmla="*/ 2147483647 h 160"/>
                <a:gd name="T4" fmla="*/ 2147483647 w 139"/>
                <a:gd name="T5" fmla="*/ 2147483647 h 160"/>
                <a:gd name="T6" fmla="*/ 2147483647 w 139"/>
                <a:gd name="T7" fmla="*/ 0 h 160"/>
                <a:gd name="T8" fmla="*/ 2147483647 w 139"/>
                <a:gd name="T9" fmla="*/ 2147483647 h 160"/>
                <a:gd name="T10" fmla="*/ 2147483647 w 139"/>
                <a:gd name="T11" fmla="*/ 2147483647 h 160"/>
                <a:gd name="T12" fmla="*/ 2147483647 w 139"/>
                <a:gd name="T13" fmla="*/ 2147483647 h 160"/>
                <a:gd name="T14" fmla="*/ 0 w 139"/>
                <a:gd name="T15" fmla="*/ 2147483647 h 160"/>
                <a:gd name="T16" fmla="*/ 0 60000 65536"/>
                <a:gd name="T17" fmla="*/ 0 60000 65536"/>
                <a:gd name="T18" fmla="*/ 0 60000 65536"/>
                <a:gd name="T19" fmla="*/ 0 60000 65536"/>
                <a:gd name="T20" fmla="*/ 0 60000 65536"/>
                <a:gd name="T21" fmla="*/ 0 60000 65536"/>
                <a:gd name="T22" fmla="*/ 0 60000 65536"/>
                <a:gd name="T23" fmla="*/ 0 60000 65536"/>
                <a:gd name="T24" fmla="*/ 0 w 139"/>
                <a:gd name="T25" fmla="*/ 0 h 160"/>
                <a:gd name="T26" fmla="*/ 139 w 139"/>
                <a:gd name="T27" fmla="*/ 160 h 1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9" h="160">
                  <a:moveTo>
                    <a:pt x="0" y="120"/>
                  </a:moveTo>
                  <a:lnTo>
                    <a:pt x="0" y="120"/>
                  </a:lnTo>
                  <a:lnTo>
                    <a:pt x="1" y="40"/>
                  </a:lnTo>
                  <a:lnTo>
                    <a:pt x="70" y="0"/>
                  </a:lnTo>
                  <a:lnTo>
                    <a:pt x="139" y="40"/>
                  </a:lnTo>
                  <a:lnTo>
                    <a:pt x="139" y="120"/>
                  </a:lnTo>
                  <a:lnTo>
                    <a:pt x="70" y="160"/>
                  </a:lnTo>
                  <a:lnTo>
                    <a:pt x="0" y="1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Freeform 319"/>
            <p:cNvSpPr>
              <a:spLocks/>
            </p:cNvSpPr>
            <p:nvPr/>
          </p:nvSpPr>
          <p:spPr bwMode="gray">
            <a:xfrm>
              <a:off x="7432675" y="4638675"/>
              <a:ext cx="65088" cy="74613"/>
            </a:xfrm>
            <a:custGeom>
              <a:avLst/>
              <a:gdLst>
                <a:gd name="T0" fmla="*/ 0 w 139"/>
                <a:gd name="T1" fmla="*/ 2147483647 h 160"/>
                <a:gd name="T2" fmla="*/ 0 w 139"/>
                <a:gd name="T3" fmla="*/ 2147483647 h 160"/>
                <a:gd name="T4" fmla="*/ 0 w 139"/>
                <a:gd name="T5" fmla="*/ 2147483647 h 160"/>
                <a:gd name="T6" fmla="*/ 2147483647 w 139"/>
                <a:gd name="T7" fmla="*/ 0 h 160"/>
                <a:gd name="T8" fmla="*/ 2147483647 w 139"/>
                <a:gd name="T9" fmla="*/ 2147483647 h 160"/>
                <a:gd name="T10" fmla="*/ 2147483647 w 139"/>
                <a:gd name="T11" fmla="*/ 2147483647 h 160"/>
                <a:gd name="T12" fmla="*/ 2147483647 w 139"/>
                <a:gd name="T13" fmla="*/ 2147483647 h 160"/>
                <a:gd name="T14" fmla="*/ 0 w 139"/>
                <a:gd name="T15" fmla="*/ 2147483647 h 160"/>
                <a:gd name="T16" fmla="*/ 0 60000 65536"/>
                <a:gd name="T17" fmla="*/ 0 60000 65536"/>
                <a:gd name="T18" fmla="*/ 0 60000 65536"/>
                <a:gd name="T19" fmla="*/ 0 60000 65536"/>
                <a:gd name="T20" fmla="*/ 0 60000 65536"/>
                <a:gd name="T21" fmla="*/ 0 60000 65536"/>
                <a:gd name="T22" fmla="*/ 0 60000 65536"/>
                <a:gd name="T23" fmla="*/ 0 60000 65536"/>
                <a:gd name="T24" fmla="*/ 0 w 139"/>
                <a:gd name="T25" fmla="*/ 0 h 160"/>
                <a:gd name="T26" fmla="*/ 139 w 139"/>
                <a:gd name="T27" fmla="*/ 160 h 1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9" h="160">
                  <a:moveTo>
                    <a:pt x="0" y="120"/>
                  </a:moveTo>
                  <a:lnTo>
                    <a:pt x="0" y="120"/>
                  </a:lnTo>
                  <a:lnTo>
                    <a:pt x="0" y="40"/>
                  </a:lnTo>
                  <a:lnTo>
                    <a:pt x="70" y="0"/>
                  </a:lnTo>
                  <a:lnTo>
                    <a:pt x="139" y="40"/>
                  </a:lnTo>
                  <a:lnTo>
                    <a:pt x="139" y="120"/>
                  </a:lnTo>
                  <a:lnTo>
                    <a:pt x="70" y="160"/>
                  </a:lnTo>
                  <a:lnTo>
                    <a:pt x="0" y="1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Freeform 320"/>
            <p:cNvSpPr>
              <a:spLocks/>
            </p:cNvSpPr>
            <p:nvPr/>
          </p:nvSpPr>
          <p:spPr bwMode="gray">
            <a:xfrm>
              <a:off x="7129463" y="4449763"/>
              <a:ext cx="50800" cy="58738"/>
            </a:xfrm>
            <a:custGeom>
              <a:avLst/>
              <a:gdLst>
                <a:gd name="T0" fmla="*/ 0 w 110"/>
                <a:gd name="T1" fmla="*/ 2147483647 h 126"/>
                <a:gd name="T2" fmla="*/ 0 w 110"/>
                <a:gd name="T3" fmla="*/ 2147483647 h 126"/>
                <a:gd name="T4" fmla="*/ 2147483647 w 110"/>
                <a:gd name="T5" fmla="*/ 2147483647 h 126"/>
                <a:gd name="T6" fmla="*/ 2147483647 w 110"/>
                <a:gd name="T7" fmla="*/ 0 h 126"/>
                <a:gd name="T8" fmla="*/ 2147483647 w 110"/>
                <a:gd name="T9" fmla="*/ 2147483647 h 126"/>
                <a:gd name="T10" fmla="*/ 2147483647 w 110"/>
                <a:gd name="T11" fmla="*/ 2147483647 h 126"/>
                <a:gd name="T12" fmla="*/ 2147483647 w 110"/>
                <a:gd name="T13" fmla="*/ 2147483647 h 126"/>
                <a:gd name="T14" fmla="*/ 0 w 110"/>
                <a:gd name="T15" fmla="*/ 2147483647 h 126"/>
                <a:gd name="T16" fmla="*/ 0 60000 65536"/>
                <a:gd name="T17" fmla="*/ 0 60000 65536"/>
                <a:gd name="T18" fmla="*/ 0 60000 65536"/>
                <a:gd name="T19" fmla="*/ 0 60000 65536"/>
                <a:gd name="T20" fmla="*/ 0 60000 65536"/>
                <a:gd name="T21" fmla="*/ 0 60000 65536"/>
                <a:gd name="T22" fmla="*/ 0 60000 65536"/>
                <a:gd name="T23" fmla="*/ 0 60000 65536"/>
                <a:gd name="T24" fmla="*/ 0 w 110"/>
                <a:gd name="T25" fmla="*/ 0 h 126"/>
                <a:gd name="T26" fmla="*/ 110 w 110"/>
                <a:gd name="T27" fmla="*/ 126 h 1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0" h="126">
                  <a:moveTo>
                    <a:pt x="0" y="95"/>
                  </a:moveTo>
                  <a:lnTo>
                    <a:pt x="0" y="95"/>
                  </a:lnTo>
                  <a:lnTo>
                    <a:pt x="1" y="32"/>
                  </a:lnTo>
                  <a:lnTo>
                    <a:pt x="55" y="0"/>
                  </a:lnTo>
                  <a:lnTo>
                    <a:pt x="110" y="32"/>
                  </a:lnTo>
                  <a:lnTo>
                    <a:pt x="109" y="95"/>
                  </a:lnTo>
                  <a:lnTo>
                    <a:pt x="55" y="126"/>
                  </a:lnTo>
                  <a:lnTo>
                    <a:pt x="0" y="95"/>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Freeform 321"/>
            <p:cNvSpPr>
              <a:spLocks/>
            </p:cNvSpPr>
            <p:nvPr/>
          </p:nvSpPr>
          <p:spPr bwMode="gray">
            <a:xfrm>
              <a:off x="7146925" y="4556125"/>
              <a:ext cx="74613" cy="85725"/>
            </a:xfrm>
            <a:custGeom>
              <a:avLst/>
              <a:gdLst>
                <a:gd name="T0" fmla="*/ 0 w 157"/>
                <a:gd name="T1" fmla="*/ 2147483647 h 181"/>
                <a:gd name="T2" fmla="*/ 0 w 157"/>
                <a:gd name="T3" fmla="*/ 2147483647 h 181"/>
                <a:gd name="T4" fmla="*/ 0 w 157"/>
                <a:gd name="T5" fmla="*/ 2147483647 h 181"/>
                <a:gd name="T6" fmla="*/ 2147483647 w 157"/>
                <a:gd name="T7" fmla="*/ 0 h 181"/>
                <a:gd name="T8" fmla="*/ 2147483647 w 157"/>
                <a:gd name="T9" fmla="*/ 2147483647 h 181"/>
                <a:gd name="T10" fmla="*/ 2147483647 w 157"/>
                <a:gd name="T11" fmla="*/ 2147483647 h 181"/>
                <a:gd name="T12" fmla="*/ 2147483647 w 157"/>
                <a:gd name="T13" fmla="*/ 2147483647 h 181"/>
                <a:gd name="T14" fmla="*/ 0 w 157"/>
                <a:gd name="T15" fmla="*/ 2147483647 h 181"/>
                <a:gd name="T16" fmla="*/ 0 60000 65536"/>
                <a:gd name="T17" fmla="*/ 0 60000 65536"/>
                <a:gd name="T18" fmla="*/ 0 60000 65536"/>
                <a:gd name="T19" fmla="*/ 0 60000 65536"/>
                <a:gd name="T20" fmla="*/ 0 60000 65536"/>
                <a:gd name="T21" fmla="*/ 0 60000 65536"/>
                <a:gd name="T22" fmla="*/ 0 60000 65536"/>
                <a:gd name="T23" fmla="*/ 0 60000 65536"/>
                <a:gd name="T24" fmla="*/ 0 w 157"/>
                <a:gd name="T25" fmla="*/ 0 h 181"/>
                <a:gd name="T26" fmla="*/ 157 w 157"/>
                <a:gd name="T27" fmla="*/ 181 h 18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7" h="181">
                  <a:moveTo>
                    <a:pt x="0" y="135"/>
                  </a:moveTo>
                  <a:lnTo>
                    <a:pt x="0" y="135"/>
                  </a:lnTo>
                  <a:lnTo>
                    <a:pt x="0" y="45"/>
                  </a:lnTo>
                  <a:lnTo>
                    <a:pt x="79" y="0"/>
                  </a:lnTo>
                  <a:lnTo>
                    <a:pt x="157" y="45"/>
                  </a:lnTo>
                  <a:lnTo>
                    <a:pt x="157" y="136"/>
                  </a:lnTo>
                  <a:lnTo>
                    <a:pt x="79" y="181"/>
                  </a:lnTo>
                  <a:lnTo>
                    <a:pt x="0" y="135"/>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Freeform 322"/>
            <p:cNvSpPr>
              <a:spLocks/>
            </p:cNvSpPr>
            <p:nvPr/>
          </p:nvSpPr>
          <p:spPr bwMode="gray">
            <a:xfrm>
              <a:off x="7378700" y="4449763"/>
              <a:ext cx="69850" cy="80963"/>
            </a:xfrm>
            <a:custGeom>
              <a:avLst/>
              <a:gdLst>
                <a:gd name="T0" fmla="*/ 0 w 149"/>
                <a:gd name="T1" fmla="*/ 2147483647 h 172"/>
                <a:gd name="T2" fmla="*/ 0 w 149"/>
                <a:gd name="T3" fmla="*/ 2147483647 h 172"/>
                <a:gd name="T4" fmla="*/ 0 w 149"/>
                <a:gd name="T5" fmla="*/ 2147483647 h 172"/>
                <a:gd name="T6" fmla="*/ 2147483647 w 149"/>
                <a:gd name="T7" fmla="*/ 0 h 172"/>
                <a:gd name="T8" fmla="*/ 2147483647 w 149"/>
                <a:gd name="T9" fmla="*/ 2147483647 h 172"/>
                <a:gd name="T10" fmla="*/ 2147483647 w 149"/>
                <a:gd name="T11" fmla="*/ 2147483647 h 172"/>
                <a:gd name="T12" fmla="*/ 2147483647 w 149"/>
                <a:gd name="T13" fmla="*/ 2147483647 h 172"/>
                <a:gd name="T14" fmla="*/ 0 w 149"/>
                <a:gd name="T15" fmla="*/ 2147483647 h 172"/>
                <a:gd name="T16" fmla="*/ 0 60000 65536"/>
                <a:gd name="T17" fmla="*/ 0 60000 65536"/>
                <a:gd name="T18" fmla="*/ 0 60000 65536"/>
                <a:gd name="T19" fmla="*/ 0 60000 65536"/>
                <a:gd name="T20" fmla="*/ 0 60000 65536"/>
                <a:gd name="T21" fmla="*/ 0 60000 65536"/>
                <a:gd name="T22" fmla="*/ 0 60000 65536"/>
                <a:gd name="T23" fmla="*/ 0 60000 65536"/>
                <a:gd name="T24" fmla="*/ 0 w 149"/>
                <a:gd name="T25" fmla="*/ 0 h 172"/>
                <a:gd name="T26" fmla="*/ 149 w 149"/>
                <a:gd name="T27" fmla="*/ 172 h 1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9" h="172">
                  <a:moveTo>
                    <a:pt x="0" y="129"/>
                  </a:moveTo>
                  <a:lnTo>
                    <a:pt x="0" y="129"/>
                  </a:lnTo>
                  <a:lnTo>
                    <a:pt x="0" y="43"/>
                  </a:lnTo>
                  <a:lnTo>
                    <a:pt x="74" y="0"/>
                  </a:lnTo>
                  <a:lnTo>
                    <a:pt x="149" y="44"/>
                  </a:lnTo>
                  <a:lnTo>
                    <a:pt x="149" y="129"/>
                  </a:lnTo>
                  <a:lnTo>
                    <a:pt x="74" y="172"/>
                  </a:lnTo>
                  <a:lnTo>
                    <a:pt x="0" y="12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Freeform 323"/>
            <p:cNvSpPr>
              <a:spLocks/>
            </p:cNvSpPr>
            <p:nvPr/>
          </p:nvSpPr>
          <p:spPr bwMode="gray">
            <a:xfrm>
              <a:off x="7283450" y="4591050"/>
              <a:ext cx="103188" cy="117475"/>
            </a:xfrm>
            <a:custGeom>
              <a:avLst/>
              <a:gdLst>
                <a:gd name="T0" fmla="*/ 0 w 218"/>
                <a:gd name="T1" fmla="*/ 2147483647 h 252"/>
                <a:gd name="T2" fmla="*/ 0 w 218"/>
                <a:gd name="T3" fmla="*/ 2147483647 h 252"/>
                <a:gd name="T4" fmla="*/ 0 w 218"/>
                <a:gd name="T5" fmla="*/ 2147483647 h 252"/>
                <a:gd name="T6" fmla="*/ 2147483647 w 218"/>
                <a:gd name="T7" fmla="*/ 0 h 252"/>
                <a:gd name="T8" fmla="*/ 2147483647 w 218"/>
                <a:gd name="T9" fmla="*/ 2147483647 h 252"/>
                <a:gd name="T10" fmla="*/ 2147483647 w 218"/>
                <a:gd name="T11" fmla="*/ 2147483647 h 252"/>
                <a:gd name="T12" fmla="*/ 2147483647 w 218"/>
                <a:gd name="T13" fmla="*/ 2147483647 h 252"/>
                <a:gd name="T14" fmla="*/ 0 w 218"/>
                <a:gd name="T15" fmla="*/ 2147483647 h 252"/>
                <a:gd name="T16" fmla="*/ 0 60000 65536"/>
                <a:gd name="T17" fmla="*/ 0 60000 65536"/>
                <a:gd name="T18" fmla="*/ 0 60000 65536"/>
                <a:gd name="T19" fmla="*/ 0 60000 65536"/>
                <a:gd name="T20" fmla="*/ 0 60000 65536"/>
                <a:gd name="T21" fmla="*/ 0 60000 65536"/>
                <a:gd name="T22" fmla="*/ 0 60000 65536"/>
                <a:gd name="T23" fmla="*/ 0 60000 65536"/>
                <a:gd name="T24" fmla="*/ 0 w 218"/>
                <a:gd name="T25" fmla="*/ 0 h 252"/>
                <a:gd name="T26" fmla="*/ 218 w 218"/>
                <a:gd name="T27" fmla="*/ 252 h 2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8" h="252">
                  <a:moveTo>
                    <a:pt x="0" y="189"/>
                  </a:moveTo>
                  <a:lnTo>
                    <a:pt x="0" y="189"/>
                  </a:lnTo>
                  <a:lnTo>
                    <a:pt x="0" y="63"/>
                  </a:lnTo>
                  <a:lnTo>
                    <a:pt x="109" y="0"/>
                  </a:lnTo>
                  <a:lnTo>
                    <a:pt x="218" y="63"/>
                  </a:lnTo>
                  <a:lnTo>
                    <a:pt x="218" y="189"/>
                  </a:lnTo>
                  <a:lnTo>
                    <a:pt x="109" y="252"/>
                  </a:lnTo>
                  <a:lnTo>
                    <a:pt x="0" y="18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Freeform 324"/>
            <p:cNvSpPr>
              <a:spLocks/>
            </p:cNvSpPr>
            <p:nvPr/>
          </p:nvSpPr>
          <p:spPr bwMode="gray">
            <a:xfrm>
              <a:off x="7232650" y="4416425"/>
              <a:ext cx="119063" cy="138113"/>
            </a:xfrm>
            <a:custGeom>
              <a:avLst/>
              <a:gdLst>
                <a:gd name="T0" fmla="*/ 0 w 255"/>
                <a:gd name="T1" fmla="*/ 2147483647 h 294"/>
                <a:gd name="T2" fmla="*/ 0 w 255"/>
                <a:gd name="T3" fmla="*/ 2147483647 h 294"/>
                <a:gd name="T4" fmla="*/ 0 w 255"/>
                <a:gd name="T5" fmla="*/ 2147483647 h 294"/>
                <a:gd name="T6" fmla="*/ 2147483647 w 255"/>
                <a:gd name="T7" fmla="*/ 0 h 294"/>
                <a:gd name="T8" fmla="*/ 2147483647 w 255"/>
                <a:gd name="T9" fmla="*/ 2147483647 h 294"/>
                <a:gd name="T10" fmla="*/ 2147483647 w 255"/>
                <a:gd name="T11" fmla="*/ 2147483647 h 294"/>
                <a:gd name="T12" fmla="*/ 2147483647 w 255"/>
                <a:gd name="T13" fmla="*/ 2147483647 h 294"/>
                <a:gd name="T14" fmla="*/ 0 w 255"/>
                <a:gd name="T15" fmla="*/ 2147483647 h 294"/>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294"/>
                <a:gd name="T26" fmla="*/ 255 w 255"/>
                <a:gd name="T27" fmla="*/ 294 h 2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294">
                  <a:moveTo>
                    <a:pt x="0" y="220"/>
                  </a:moveTo>
                  <a:lnTo>
                    <a:pt x="0" y="220"/>
                  </a:lnTo>
                  <a:lnTo>
                    <a:pt x="0" y="73"/>
                  </a:lnTo>
                  <a:lnTo>
                    <a:pt x="128" y="0"/>
                  </a:lnTo>
                  <a:lnTo>
                    <a:pt x="255" y="74"/>
                  </a:lnTo>
                  <a:lnTo>
                    <a:pt x="254" y="220"/>
                  </a:lnTo>
                  <a:lnTo>
                    <a:pt x="127" y="294"/>
                  </a:lnTo>
                  <a:lnTo>
                    <a:pt x="0" y="2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Freeform 325"/>
            <p:cNvSpPr>
              <a:spLocks/>
            </p:cNvSpPr>
            <p:nvPr/>
          </p:nvSpPr>
          <p:spPr bwMode="gray">
            <a:xfrm>
              <a:off x="7369175" y="4711700"/>
              <a:ext cx="71438" cy="80963"/>
            </a:xfrm>
            <a:custGeom>
              <a:avLst/>
              <a:gdLst>
                <a:gd name="T0" fmla="*/ 0 w 149"/>
                <a:gd name="T1" fmla="*/ 2147483647 h 172"/>
                <a:gd name="T2" fmla="*/ 0 w 149"/>
                <a:gd name="T3" fmla="*/ 2147483647 h 172"/>
                <a:gd name="T4" fmla="*/ 2147483647 w 149"/>
                <a:gd name="T5" fmla="*/ 2147483647 h 172"/>
                <a:gd name="T6" fmla="*/ 2147483647 w 149"/>
                <a:gd name="T7" fmla="*/ 0 h 172"/>
                <a:gd name="T8" fmla="*/ 2147483647 w 149"/>
                <a:gd name="T9" fmla="*/ 2147483647 h 172"/>
                <a:gd name="T10" fmla="*/ 2147483647 w 149"/>
                <a:gd name="T11" fmla="*/ 2147483647 h 172"/>
                <a:gd name="T12" fmla="*/ 2147483647 w 149"/>
                <a:gd name="T13" fmla="*/ 2147483647 h 172"/>
                <a:gd name="T14" fmla="*/ 0 w 149"/>
                <a:gd name="T15" fmla="*/ 2147483647 h 172"/>
                <a:gd name="T16" fmla="*/ 0 60000 65536"/>
                <a:gd name="T17" fmla="*/ 0 60000 65536"/>
                <a:gd name="T18" fmla="*/ 0 60000 65536"/>
                <a:gd name="T19" fmla="*/ 0 60000 65536"/>
                <a:gd name="T20" fmla="*/ 0 60000 65536"/>
                <a:gd name="T21" fmla="*/ 0 60000 65536"/>
                <a:gd name="T22" fmla="*/ 0 60000 65536"/>
                <a:gd name="T23" fmla="*/ 0 60000 65536"/>
                <a:gd name="T24" fmla="*/ 0 w 149"/>
                <a:gd name="T25" fmla="*/ 0 h 172"/>
                <a:gd name="T26" fmla="*/ 149 w 149"/>
                <a:gd name="T27" fmla="*/ 172 h 1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9" h="172">
                  <a:moveTo>
                    <a:pt x="0" y="129"/>
                  </a:moveTo>
                  <a:lnTo>
                    <a:pt x="0" y="129"/>
                  </a:lnTo>
                  <a:lnTo>
                    <a:pt x="1" y="43"/>
                  </a:lnTo>
                  <a:lnTo>
                    <a:pt x="75" y="0"/>
                  </a:lnTo>
                  <a:lnTo>
                    <a:pt x="149" y="43"/>
                  </a:lnTo>
                  <a:lnTo>
                    <a:pt x="149" y="129"/>
                  </a:lnTo>
                  <a:lnTo>
                    <a:pt x="75" y="172"/>
                  </a:lnTo>
                  <a:lnTo>
                    <a:pt x="0" y="12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Freeform 326"/>
            <p:cNvSpPr>
              <a:spLocks/>
            </p:cNvSpPr>
            <p:nvPr/>
          </p:nvSpPr>
          <p:spPr bwMode="gray">
            <a:xfrm>
              <a:off x="7440613" y="4530725"/>
              <a:ext cx="77788" cy="90488"/>
            </a:xfrm>
            <a:custGeom>
              <a:avLst/>
              <a:gdLst>
                <a:gd name="T0" fmla="*/ 0 w 168"/>
                <a:gd name="T1" fmla="*/ 2147483647 h 194"/>
                <a:gd name="T2" fmla="*/ 0 w 168"/>
                <a:gd name="T3" fmla="*/ 2147483647 h 194"/>
                <a:gd name="T4" fmla="*/ 0 w 168"/>
                <a:gd name="T5" fmla="*/ 2147483647 h 194"/>
                <a:gd name="T6" fmla="*/ 2147483647 w 168"/>
                <a:gd name="T7" fmla="*/ 0 h 194"/>
                <a:gd name="T8" fmla="*/ 2147483647 w 168"/>
                <a:gd name="T9" fmla="*/ 2147483647 h 194"/>
                <a:gd name="T10" fmla="*/ 2147483647 w 168"/>
                <a:gd name="T11" fmla="*/ 2147483647 h 194"/>
                <a:gd name="T12" fmla="*/ 2147483647 w 168"/>
                <a:gd name="T13" fmla="*/ 2147483647 h 194"/>
                <a:gd name="T14" fmla="*/ 0 w 168"/>
                <a:gd name="T15" fmla="*/ 2147483647 h 194"/>
                <a:gd name="T16" fmla="*/ 0 60000 65536"/>
                <a:gd name="T17" fmla="*/ 0 60000 65536"/>
                <a:gd name="T18" fmla="*/ 0 60000 65536"/>
                <a:gd name="T19" fmla="*/ 0 60000 65536"/>
                <a:gd name="T20" fmla="*/ 0 60000 65536"/>
                <a:gd name="T21" fmla="*/ 0 60000 65536"/>
                <a:gd name="T22" fmla="*/ 0 60000 65536"/>
                <a:gd name="T23" fmla="*/ 0 60000 65536"/>
                <a:gd name="T24" fmla="*/ 0 w 168"/>
                <a:gd name="T25" fmla="*/ 0 h 194"/>
                <a:gd name="T26" fmla="*/ 168 w 168"/>
                <a:gd name="T27" fmla="*/ 194 h 1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8" h="194">
                  <a:moveTo>
                    <a:pt x="0" y="145"/>
                  </a:moveTo>
                  <a:lnTo>
                    <a:pt x="0" y="145"/>
                  </a:lnTo>
                  <a:lnTo>
                    <a:pt x="0" y="49"/>
                  </a:lnTo>
                  <a:lnTo>
                    <a:pt x="84" y="0"/>
                  </a:lnTo>
                  <a:lnTo>
                    <a:pt x="168" y="49"/>
                  </a:lnTo>
                  <a:lnTo>
                    <a:pt x="168" y="146"/>
                  </a:lnTo>
                  <a:lnTo>
                    <a:pt x="84" y="194"/>
                  </a:lnTo>
                  <a:lnTo>
                    <a:pt x="0" y="145"/>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327"/>
            <p:cNvSpPr>
              <a:spLocks/>
            </p:cNvSpPr>
            <p:nvPr/>
          </p:nvSpPr>
          <p:spPr bwMode="gray">
            <a:xfrm>
              <a:off x="7058025" y="4584700"/>
              <a:ext cx="26988" cy="47625"/>
            </a:xfrm>
            <a:custGeom>
              <a:avLst/>
              <a:gdLst>
                <a:gd name="T0" fmla="*/ 2147483647 w 59"/>
                <a:gd name="T1" fmla="*/ 2147483647 h 102"/>
                <a:gd name="T2" fmla="*/ 2147483647 w 59"/>
                <a:gd name="T3" fmla="*/ 2147483647 h 102"/>
                <a:gd name="T4" fmla="*/ 0 w 59"/>
                <a:gd name="T5" fmla="*/ 2147483647 h 102"/>
                <a:gd name="T6" fmla="*/ 2147483647 w 59"/>
                <a:gd name="T7" fmla="*/ 0 h 102"/>
                <a:gd name="T8" fmla="*/ 2147483647 w 59"/>
                <a:gd name="T9" fmla="*/ 2147483647 h 102"/>
                <a:gd name="T10" fmla="*/ 2147483647 w 59"/>
                <a:gd name="T11" fmla="*/ 2147483647 h 102"/>
                <a:gd name="T12" fmla="*/ 0 60000 65536"/>
                <a:gd name="T13" fmla="*/ 0 60000 65536"/>
                <a:gd name="T14" fmla="*/ 0 60000 65536"/>
                <a:gd name="T15" fmla="*/ 0 60000 65536"/>
                <a:gd name="T16" fmla="*/ 0 60000 65536"/>
                <a:gd name="T17" fmla="*/ 0 60000 65536"/>
                <a:gd name="T18" fmla="*/ 0 w 59"/>
                <a:gd name="T19" fmla="*/ 0 h 102"/>
                <a:gd name="T20" fmla="*/ 59 w 59"/>
                <a:gd name="T21" fmla="*/ 102 h 102"/>
              </a:gdLst>
              <a:ahLst/>
              <a:cxnLst>
                <a:cxn ang="T12">
                  <a:pos x="T0" y="T1"/>
                </a:cxn>
                <a:cxn ang="T13">
                  <a:pos x="T2" y="T3"/>
                </a:cxn>
                <a:cxn ang="T14">
                  <a:pos x="T4" y="T5"/>
                </a:cxn>
                <a:cxn ang="T15">
                  <a:pos x="T6" y="T7"/>
                </a:cxn>
                <a:cxn ang="T16">
                  <a:pos x="T8" y="T9"/>
                </a:cxn>
                <a:cxn ang="T17">
                  <a:pos x="T10" y="T11"/>
                </a:cxn>
              </a:cxnLst>
              <a:rect l="T18" t="T19" r="T20" b="T21"/>
              <a:pathLst>
                <a:path w="59" h="102">
                  <a:moveTo>
                    <a:pt x="34" y="102"/>
                  </a:moveTo>
                  <a:lnTo>
                    <a:pt x="34" y="102"/>
                  </a:lnTo>
                  <a:lnTo>
                    <a:pt x="0" y="10"/>
                  </a:lnTo>
                  <a:lnTo>
                    <a:pt x="25" y="0"/>
                  </a:lnTo>
                  <a:lnTo>
                    <a:pt x="59" y="93"/>
                  </a:lnTo>
                  <a:lnTo>
                    <a:pt x="34" y="10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Freeform 328"/>
            <p:cNvSpPr>
              <a:spLocks/>
            </p:cNvSpPr>
            <p:nvPr/>
          </p:nvSpPr>
          <p:spPr bwMode="gray">
            <a:xfrm>
              <a:off x="7070725" y="4484688"/>
              <a:ext cx="68263" cy="61913"/>
            </a:xfrm>
            <a:custGeom>
              <a:avLst/>
              <a:gdLst>
                <a:gd name="T0" fmla="*/ 2147483647 w 144"/>
                <a:gd name="T1" fmla="*/ 2147483647 h 133"/>
                <a:gd name="T2" fmla="*/ 2147483647 w 144"/>
                <a:gd name="T3" fmla="*/ 2147483647 h 133"/>
                <a:gd name="T4" fmla="*/ 0 w 144"/>
                <a:gd name="T5" fmla="*/ 2147483647 h 133"/>
                <a:gd name="T6" fmla="*/ 2147483647 w 144"/>
                <a:gd name="T7" fmla="*/ 0 h 133"/>
                <a:gd name="T8" fmla="*/ 2147483647 w 144"/>
                <a:gd name="T9" fmla="*/ 2147483647 h 133"/>
                <a:gd name="T10" fmla="*/ 2147483647 w 144"/>
                <a:gd name="T11" fmla="*/ 2147483647 h 133"/>
                <a:gd name="T12" fmla="*/ 0 60000 65536"/>
                <a:gd name="T13" fmla="*/ 0 60000 65536"/>
                <a:gd name="T14" fmla="*/ 0 60000 65536"/>
                <a:gd name="T15" fmla="*/ 0 60000 65536"/>
                <a:gd name="T16" fmla="*/ 0 60000 65536"/>
                <a:gd name="T17" fmla="*/ 0 60000 65536"/>
                <a:gd name="T18" fmla="*/ 0 w 144"/>
                <a:gd name="T19" fmla="*/ 0 h 133"/>
                <a:gd name="T20" fmla="*/ 144 w 144"/>
                <a:gd name="T21" fmla="*/ 133 h 133"/>
              </a:gdLst>
              <a:ahLst/>
              <a:cxnLst>
                <a:cxn ang="T12">
                  <a:pos x="T0" y="T1"/>
                </a:cxn>
                <a:cxn ang="T13">
                  <a:pos x="T2" y="T3"/>
                </a:cxn>
                <a:cxn ang="T14">
                  <a:pos x="T4" y="T5"/>
                </a:cxn>
                <a:cxn ang="T15">
                  <a:pos x="T6" y="T7"/>
                </a:cxn>
                <a:cxn ang="T16">
                  <a:pos x="T8" y="T9"/>
                </a:cxn>
                <a:cxn ang="T17">
                  <a:pos x="T10" y="T11"/>
                </a:cxn>
              </a:cxnLst>
              <a:rect l="T18" t="T19" r="T20" b="T21"/>
              <a:pathLst>
                <a:path w="144" h="133">
                  <a:moveTo>
                    <a:pt x="18" y="133"/>
                  </a:moveTo>
                  <a:lnTo>
                    <a:pt x="18" y="133"/>
                  </a:lnTo>
                  <a:lnTo>
                    <a:pt x="0" y="113"/>
                  </a:lnTo>
                  <a:lnTo>
                    <a:pt x="126" y="0"/>
                  </a:lnTo>
                  <a:lnTo>
                    <a:pt x="144" y="20"/>
                  </a:lnTo>
                  <a:lnTo>
                    <a:pt x="18" y="133"/>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329"/>
            <p:cNvSpPr>
              <a:spLocks/>
            </p:cNvSpPr>
            <p:nvPr/>
          </p:nvSpPr>
          <p:spPr bwMode="gray">
            <a:xfrm>
              <a:off x="7177088" y="4471988"/>
              <a:ext cx="58738" cy="12700"/>
            </a:xfrm>
            <a:custGeom>
              <a:avLst/>
              <a:gdLst>
                <a:gd name="T0" fmla="*/ 2147483647 w 123"/>
                <a:gd name="T1" fmla="*/ 2147483647 h 27"/>
                <a:gd name="T2" fmla="*/ 2147483647 w 123"/>
                <a:gd name="T3" fmla="*/ 2147483647 h 27"/>
                <a:gd name="T4" fmla="*/ 0 w 123"/>
                <a:gd name="T5" fmla="*/ 2147483647 h 27"/>
                <a:gd name="T6" fmla="*/ 0 w 123"/>
                <a:gd name="T7" fmla="*/ 0 h 27"/>
                <a:gd name="T8" fmla="*/ 2147483647 w 123"/>
                <a:gd name="T9" fmla="*/ 0 h 27"/>
                <a:gd name="T10" fmla="*/ 2147483647 w 123"/>
                <a:gd name="T11" fmla="*/ 2147483647 h 27"/>
                <a:gd name="T12" fmla="*/ 0 60000 65536"/>
                <a:gd name="T13" fmla="*/ 0 60000 65536"/>
                <a:gd name="T14" fmla="*/ 0 60000 65536"/>
                <a:gd name="T15" fmla="*/ 0 60000 65536"/>
                <a:gd name="T16" fmla="*/ 0 60000 65536"/>
                <a:gd name="T17" fmla="*/ 0 60000 65536"/>
                <a:gd name="T18" fmla="*/ 0 w 123"/>
                <a:gd name="T19" fmla="*/ 0 h 27"/>
                <a:gd name="T20" fmla="*/ 123 w 123"/>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23" h="27">
                  <a:moveTo>
                    <a:pt x="123" y="27"/>
                  </a:moveTo>
                  <a:lnTo>
                    <a:pt x="123" y="27"/>
                  </a:lnTo>
                  <a:lnTo>
                    <a:pt x="0" y="27"/>
                  </a:lnTo>
                  <a:lnTo>
                    <a:pt x="0" y="0"/>
                  </a:lnTo>
                  <a:lnTo>
                    <a:pt x="123" y="0"/>
                  </a:lnTo>
                  <a:lnTo>
                    <a:pt x="123" y="2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Freeform 330"/>
            <p:cNvSpPr>
              <a:spLocks/>
            </p:cNvSpPr>
            <p:nvPr/>
          </p:nvSpPr>
          <p:spPr bwMode="gray">
            <a:xfrm>
              <a:off x="7340600" y="4471988"/>
              <a:ext cx="58738" cy="12700"/>
            </a:xfrm>
            <a:custGeom>
              <a:avLst/>
              <a:gdLst>
                <a:gd name="T0" fmla="*/ 2147483647 w 123"/>
                <a:gd name="T1" fmla="*/ 2147483647 h 27"/>
                <a:gd name="T2" fmla="*/ 2147483647 w 123"/>
                <a:gd name="T3" fmla="*/ 2147483647 h 27"/>
                <a:gd name="T4" fmla="*/ 0 w 123"/>
                <a:gd name="T5" fmla="*/ 2147483647 h 27"/>
                <a:gd name="T6" fmla="*/ 0 w 123"/>
                <a:gd name="T7" fmla="*/ 0 h 27"/>
                <a:gd name="T8" fmla="*/ 2147483647 w 123"/>
                <a:gd name="T9" fmla="*/ 0 h 27"/>
                <a:gd name="T10" fmla="*/ 2147483647 w 123"/>
                <a:gd name="T11" fmla="*/ 2147483647 h 27"/>
                <a:gd name="T12" fmla="*/ 0 60000 65536"/>
                <a:gd name="T13" fmla="*/ 0 60000 65536"/>
                <a:gd name="T14" fmla="*/ 0 60000 65536"/>
                <a:gd name="T15" fmla="*/ 0 60000 65536"/>
                <a:gd name="T16" fmla="*/ 0 60000 65536"/>
                <a:gd name="T17" fmla="*/ 0 60000 65536"/>
                <a:gd name="T18" fmla="*/ 0 w 123"/>
                <a:gd name="T19" fmla="*/ 0 h 27"/>
                <a:gd name="T20" fmla="*/ 123 w 123"/>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23" h="27">
                  <a:moveTo>
                    <a:pt x="123" y="27"/>
                  </a:moveTo>
                  <a:lnTo>
                    <a:pt x="123" y="27"/>
                  </a:lnTo>
                  <a:lnTo>
                    <a:pt x="0" y="27"/>
                  </a:lnTo>
                  <a:lnTo>
                    <a:pt x="0" y="0"/>
                  </a:lnTo>
                  <a:lnTo>
                    <a:pt x="123" y="0"/>
                  </a:lnTo>
                  <a:lnTo>
                    <a:pt x="123" y="2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Freeform 331"/>
            <p:cNvSpPr>
              <a:spLocks/>
            </p:cNvSpPr>
            <p:nvPr/>
          </p:nvSpPr>
          <p:spPr bwMode="gray">
            <a:xfrm>
              <a:off x="7423150" y="4503738"/>
              <a:ext cx="44450" cy="46038"/>
            </a:xfrm>
            <a:custGeom>
              <a:avLst/>
              <a:gdLst>
                <a:gd name="T0" fmla="*/ 2147483647 w 92"/>
                <a:gd name="T1" fmla="*/ 2147483647 h 96"/>
                <a:gd name="T2" fmla="*/ 2147483647 w 92"/>
                <a:gd name="T3" fmla="*/ 2147483647 h 96"/>
                <a:gd name="T4" fmla="*/ 0 w 92"/>
                <a:gd name="T5" fmla="*/ 2147483647 h 96"/>
                <a:gd name="T6" fmla="*/ 2147483647 w 92"/>
                <a:gd name="T7" fmla="*/ 0 h 96"/>
                <a:gd name="T8" fmla="*/ 2147483647 w 92"/>
                <a:gd name="T9" fmla="*/ 2147483647 h 96"/>
                <a:gd name="T10" fmla="*/ 2147483647 w 92"/>
                <a:gd name="T11" fmla="*/ 2147483647 h 96"/>
                <a:gd name="T12" fmla="*/ 0 60000 65536"/>
                <a:gd name="T13" fmla="*/ 0 60000 65536"/>
                <a:gd name="T14" fmla="*/ 0 60000 65536"/>
                <a:gd name="T15" fmla="*/ 0 60000 65536"/>
                <a:gd name="T16" fmla="*/ 0 60000 65536"/>
                <a:gd name="T17" fmla="*/ 0 60000 65536"/>
                <a:gd name="T18" fmla="*/ 0 w 92"/>
                <a:gd name="T19" fmla="*/ 0 h 96"/>
                <a:gd name="T20" fmla="*/ 92 w 92"/>
                <a:gd name="T21" fmla="*/ 96 h 96"/>
              </a:gdLst>
              <a:ahLst/>
              <a:cxnLst>
                <a:cxn ang="T12">
                  <a:pos x="T0" y="T1"/>
                </a:cxn>
                <a:cxn ang="T13">
                  <a:pos x="T2" y="T3"/>
                </a:cxn>
                <a:cxn ang="T14">
                  <a:pos x="T4" y="T5"/>
                </a:cxn>
                <a:cxn ang="T15">
                  <a:pos x="T6" y="T7"/>
                </a:cxn>
                <a:cxn ang="T16">
                  <a:pos x="T8" y="T9"/>
                </a:cxn>
                <a:cxn ang="T17">
                  <a:pos x="T10" y="T11"/>
                </a:cxn>
              </a:cxnLst>
              <a:rect l="T18" t="T19" r="T20" b="T21"/>
              <a:pathLst>
                <a:path w="92" h="96">
                  <a:moveTo>
                    <a:pt x="73" y="96"/>
                  </a:moveTo>
                  <a:lnTo>
                    <a:pt x="73" y="96"/>
                  </a:lnTo>
                  <a:lnTo>
                    <a:pt x="0" y="18"/>
                  </a:lnTo>
                  <a:lnTo>
                    <a:pt x="19" y="0"/>
                  </a:lnTo>
                  <a:lnTo>
                    <a:pt x="92" y="78"/>
                  </a:lnTo>
                  <a:lnTo>
                    <a:pt x="73" y="96"/>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Freeform 332"/>
            <p:cNvSpPr>
              <a:spLocks/>
            </p:cNvSpPr>
            <p:nvPr/>
          </p:nvSpPr>
          <p:spPr bwMode="gray">
            <a:xfrm>
              <a:off x="7466013" y="4608513"/>
              <a:ext cx="12700" cy="44450"/>
            </a:xfrm>
            <a:custGeom>
              <a:avLst/>
              <a:gdLst>
                <a:gd name="T0" fmla="*/ 2147483647 w 27"/>
                <a:gd name="T1" fmla="*/ 2147483647 h 93"/>
                <a:gd name="T2" fmla="*/ 2147483647 w 27"/>
                <a:gd name="T3" fmla="*/ 2147483647 h 93"/>
                <a:gd name="T4" fmla="*/ 0 w 27"/>
                <a:gd name="T5" fmla="*/ 2147483647 h 93"/>
                <a:gd name="T6" fmla="*/ 0 w 27"/>
                <a:gd name="T7" fmla="*/ 0 h 93"/>
                <a:gd name="T8" fmla="*/ 2147483647 w 27"/>
                <a:gd name="T9" fmla="*/ 0 h 93"/>
                <a:gd name="T10" fmla="*/ 2147483647 w 27"/>
                <a:gd name="T11" fmla="*/ 2147483647 h 93"/>
                <a:gd name="T12" fmla="*/ 0 60000 65536"/>
                <a:gd name="T13" fmla="*/ 0 60000 65536"/>
                <a:gd name="T14" fmla="*/ 0 60000 65536"/>
                <a:gd name="T15" fmla="*/ 0 60000 65536"/>
                <a:gd name="T16" fmla="*/ 0 60000 65536"/>
                <a:gd name="T17" fmla="*/ 0 60000 65536"/>
                <a:gd name="T18" fmla="*/ 0 w 27"/>
                <a:gd name="T19" fmla="*/ 0 h 93"/>
                <a:gd name="T20" fmla="*/ 27 w 27"/>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27" h="93">
                  <a:moveTo>
                    <a:pt x="27" y="93"/>
                  </a:moveTo>
                  <a:lnTo>
                    <a:pt x="27" y="93"/>
                  </a:lnTo>
                  <a:lnTo>
                    <a:pt x="0" y="93"/>
                  </a:lnTo>
                  <a:lnTo>
                    <a:pt x="0" y="0"/>
                  </a:lnTo>
                  <a:lnTo>
                    <a:pt x="27" y="0"/>
                  </a:lnTo>
                  <a:lnTo>
                    <a:pt x="27" y="93"/>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333"/>
            <p:cNvSpPr>
              <a:spLocks/>
            </p:cNvSpPr>
            <p:nvPr/>
          </p:nvSpPr>
          <p:spPr bwMode="gray">
            <a:xfrm>
              <a:off x="7416800" y="4691063"/>
              <a:ext cx="39688" cy="46038"/>
            </a:xfrm>
            <a:custGeom>
              <a:avLst/>
              <a:gdLst>
                <a:gd name="T0" fmla="*/ 2147483647 w 82"/>
                <a:gd name="T1" fmla="*/ 2147483647 h 98"/>
                <a:gd name="T2" fmla="*/ 2147483647 w 82"/>
                <a:gd name="T3" fmla="*/ 2147483647 h 98"/>
                <a:gd name="T4" fmla="*/ 0 w 82"/>
                <a:gd name="T5" fmla="*/ 2147483647 h 98"/>
                <a:gd name="T6" fmla="*/ 2147483647 w 82"/>
                <a:gd name="T7" fmla="*/ 0 h 98"/>
                <a:gd name="T8" fmla="*/ 2147483647 w 82"/>
                <a:gd name="T9" fmla="*/ 2147483647 h 98"/>
                <a:gd name="T10" fmla="*/ 2147483647 w 82"/>
                <a:gd name="T11" fmla="*/ 2147483647 h 98"/>
                <a:gd name="T12" fmla="*/ 0 60000 65536"/>
                <a:gd name="T13" fmla="*/ 0 60000 65536"/>
                <a:gd name="T14" fmla="*/ 0 60000 65536"/>
                <a:gd name="T15" fmla="*/ 0 60000 65536"/>
                <a:gd name="T16" fmla="*/ 0 60000 65536"/>
                <a:gd name="T17" fmla="*/ 0 60000 65536"/>
                <a:gd name="T18" fmla="*/ 0 w 82"/>
                <a:gd name="T19" fmla="*/ 0 h 98"/>
                <a:gd name="T20" fmla="*/ 82 w 82"/>
                <a:gd name="T21" fmla="*/ 98 h 98"/>
              </a:gdLst>
              <a:ahLst/>
              <a:cxnLst>
                <a:cxn ang="T12">
                  <a:pos x="T0" y="T1"/>
                </a:cxn>
                <a:cxn ang="T13">
                  <a:pos x="T2" y="T3"/>
                </a:cxn>
                <a:cxn ang="T14">
                  <a:pos x="T4" y="T5"/>
                </a:cxn>
                <a:cxn ang="T15">
                  <a:pos x="T6" y="T7"/>
                </a:cxn>
                <a:cxn ang="T16">
                  <a:pos x="T8" y="T9"/>
                </a:cxn>
                <a:cxn ang="T17">
                  <a:pos x="T10" y="T11"/>
                </a:cxn>
              </a:cxnLst>
              <a:rect l="T18" t="T19" r="T20" b="T21"/>
              <a:pathLst>
                <a:path w="82" h="98">
                  <a:moveTo>
                    <a:pt x="22" y="98"/>
                  </a:moveTo>
                  <a:lnTo>
                    <a:pt x="22" y="98"/>
                  </a:lnTo>
                  <a:lnTo>
                    <a:pt x="0" y="82"/>
                  </a:lnTo>
                  <a:lnTo>
                    <a:pt x="61" y="0"/>
                  </a:lnTo>
                  <a:lnTo>
                    <a:pt x="82" y="16"/>
                  </a:lnTo>
                  <a:lnTo>
                    <a:pt x="22" y="9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334"/>
            <p:cNvSpPr>
              <a:spLocks/>
            </p:cNvSpPr>
            <p:nvPr/>
          </p:nvSpPr>
          <p:spPr bwMode="gray">
            <a:xfrm>
              <a:off x="7351713" y="4679950"/>
              <a:ext cx="47625" cy="66675"/>
            </a:xfrm>
            <a:custGeom>
              <a:avLst/>
              <a:gdLst>
                <a:gd name="T0" fmla="*/ 2147483647 w 100"/>
                <a:gd name="T1" fmla="*/ 2147483647 h 141"/>
                <a:gd name="T2" fmla="*/ 2147483647 w 100"/>
                <a:gd name="T3" fmla="*/ 2147483647 h 141"/>
                <a:gd name="T4" fmla="*/ 0 w 100"/>
                <a:gd name="T5" fmla="*/ 2147483647 h 141"/>
                <a:gd name="T6" fmla="*/ 2147483647 w 100"/>
                <a:gd name="T7" fmla="*/ 0 h 141"/>
                <a:gd name="T8" fmla="*/ 2147483647 w 100"/>
                <a:gd name="T9" fmla="*/ 2147483647 h 141"/>
                <a:gd name="T10" fmla="*/ 2147483647 w 100"/>
                <a:gd name="T11" fmla="*/ 2147483647 h 141"/>
                <a:gd name="T12" fmla="*/ 0 60000 65536"/>
                <a:gd name="T13" fmla="*/ 0 60000 65536"/>
                <a:gd name="T14" fmla="*/ 0 60000 65536"/>
                <a:gd name="T15" fmla="*/ 0 60000 65536"/>
                <a:gd name="T16" fmla="*/ 0 60000 65536"/>
                <a:gd name="T17" fmla="*/ 0 60000 65536"/>
                <a:gd name="T18" fmla="*/ 0 w 100"/>
                <a:gd name="T19" fmla="*/ 0 h 141"/>
                <a:gd name="T20" fmla="*/ 100 w 100"/>
                <a:gd name="T21" fmla="*/ 141 h 141"/>
              </a:gdLst>
              <a:ahLst/>
              <a:cxnLst>
                <a:cxn ang="T12">
                  <a:pos x="T0" y="T1"/>
                </a:cxn>
                <a:cxn ang="T13">
                  <a:pos x="T2" y="T3"/>
                </a:cxn>
                <a:cxn ang="T14">
                  <a:pos x="T4" y="T5"/>
                </a:cxn>
                <a:cxn ang="T15">
                  <a:pos x="T6" y="T7"/>
                </a:cxn>
                <a:cxn ang="T16">
                  <a:pos x="T8" y="T9"/>
                </a:cxn>
                <a:cxn ang="T17">
                  <a:pos x="T10" y="T11"/>
                </a:cxn>
              </a:cxnLst>
              <a:rect l="T18" t="T19" r="T20" b="T21"/>
              <a:pathLst>
                <a:path w="100" h="141">
                  <a:moveTo>
                    <a:pt x="77" y="141"/>
                  </a:moveTo>
                  <a:lnTo>
                    <a:pt x="77" y="141"/>
                  </a:lnTo>
                  <a:lnTo>
                    <a:pt x="0" y="14"/>
                  </a:lnTo>
                  <a:lnTo>
                    <a:pt x="23" y="0"/>
                  </a:lnTo>
                  <a:lnTo>
                    <a:pt x="100" y="127"/>
                  </a:lnTo>
                  <a:lnTo>
                    <a:pt x="77" y="141"/>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335"/>
            <p:cNvSpPr>
              <a:spLocks/>
            </p:cNvSpPr>
            <p:nvPr/>
          </p:nvSpPr>
          <p:spPr bwMode="gray">
            <a:xfrm>
              <a:off x="7367588" y="4587875"/>
              <a:ext cx="79375" cy="44450"/>
            </a:xfrm>
            <a:custGeom>
              <a:avLst/>
              <a:gdLst>
                <a:gd name="T0" fmla="*/ 2147483647 w 170"/>
                <a:gd name="T1" fmla="*/ 2147483647 h 95"/>
                <a:gd name="T2" fmla="*/ 2147483647 w 170"/>
                <a:gd name="T3" fmla="*/ 2147483647 h 95"/>
                <a:gd name="T4" fmla="*/ 0 w 170"/>
                <a:gd name="T5" fmla="*/ 2147483647 h 95"/>
                <a:gd name="T6" fmla="*/ 2147483647 w 170"/>
                <a:gd name="T7" fmla="*/ 0 h 95"/>
                <a:gd name="T8" fmla="*/ 2147483647 w 170"/>
                <a:gd name="T9" fmla="*/ 2147483647 h 95"/>
                <a:gd name="T10" fmla="*/ 2147483647 w 170"/>
                <a:gd name="T11" fmla="*/ 2147483647 h 95"/>
                <a:gd name="T12" fmla="*/ 0 60000 65536"/>
                <a:gd name="T13" fmla="*/ 0 60000 65536"/>
                <a:gd name="T14" fmla="*/ 0 60000 65536"/>
                <a:gd name="T15" fmla="*/ 0 60000 65536"/>
                <a:gd name="T16" fmla="*/ 0 60000 65536"/>
                <a:gd name="T17" fmla="*/ 0 60000 65536"/>
                <a:gd name="T18" fmla="*/ 0 w 170"/>
                <a:gd name="T19" fmla="*/ 0 h 95"/>
                <a:gd name="T20" fmla="*/ 170 w 170"/>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170" h="95">
                  <a:moveTo>
                    <a:pt x="11" y="95"/>
                  </a:moveTo>
                  <a:lnTo>
                    <a:pt x="11" y="95"/>
                  </a:lnTo>
                  <a:lnTo>
                    <a:pt x="0" y="71"/>
                  </a:lnTo>
                  <a:lnTo>
                    <a:pt x="160" y="0"/>
                  </a:lnTo>
                  <a:lnTo>
                    <a:pt x="170" y="24"/>
                  </a:lnTo>
                  <a:lnTo>
                    <a:pt x="11" y="95"/>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336"/>
            <p:cNvSpPr>
              <a:spLocks/>
            </p:cNvSpPr>
            <p:nvPr/>
          </p:nvSpPr>
          <p:spPr bwMode="gray">
            <a:xfrm>
              <a:off x="7304088" y="4525963"/>
              <a:ext cx="22225" cy="88900"/>
            </a:xfrm>
            <a:custGeom>
              <a:avLst/>
              <a:gdLst>
                <a:gd name="T0" fmla="*/ 2147483647 w 46"/>
                <a:gd name="T1" fmla="*/ 2147483647 h 188"/>
                <a:gd name="T2" fmla="*/ 2147483647 w 46"/>
                <a:gd name="T3" fmla="*/ 2147483647 h 188"/>
                <a:gd name="T4" fmla="*/ 0 w 46"/>
                <a:gd name="T5" fmla="*/ 2147483647 h 188"/>
                <a:gd name="T6" fmla="*/ 2147483647 w 46"/>
                <a:gd name="T7" fmla="*/ 0 h 188"/>
                <a:gd name="T8" fmla="*/ 2147483647 w 46"/>
                <a:gd name="T9" fmla="*/ 2147483647 h 188"/>
                <a:gd name="T10" fmla="*/ 2147483647 w 46"/>
                <a:gd name="T11" fmla="*/ 2147483647 h 188"/>
                <a:gd name="T12" fmla="*/ 0 60000 65536"/>
                <a:gd name="T13" fmla="*/ 0 60000 65536"/>
                <a:gd name="T14" fmla="*/ 0 60000 65536"/>
                <a:gd name="T15" fmla="*/ 0 60000 65536"/>
                <a:gd name="T16" fmla="*/ 0 60000 65536"/>
                <a:gd name="T17" fmla="*/ 0 60000 65536"/>
                <a:gd name="T18" fmla="*/ 0 w 46"/>
                <a:gd name="T19" fmla="*/ 0 h 188"/>
                <a:gd name="T20" fmla="*/ 46 w 46"/>
                <a:gd name="T21" fmla="*/ 188 h 188"/>
              </a:gdLst>
              <a:ahLst/>
              <a:cxnLst>
                <a:cxn ang="T12">
                  <a:pos x="T0" y="T1"/>
                </a:cxn>
                <a:cxn ang="T13">
                  <a:pos x="T2" y="T3"/>
                </a:cxn>
                <a:cxn ang="T14">
                  <a:pos x="T4" y="T5"/>
                </a:cxn>
                <a:cxn ang="T15">
                  <a:pos x="T6" y="T7"/>
                </a:cxn>
                <a:cxn ang="T16">
                  <a:pos x="T8" y="T9"/>
                </a:cxn>
                <a:cxn ang="T17">
                  <a:pos x="T10" y="T11"/>
                </a:cxn>
              </a:cxnLst>
              <a:rect l="T18" t="T19" r="T20" b="T21"/>
              <a:pathLst>
                <a:path w="46" h="188">
                  <a:moveTo>
                    <a:pt x="19" y="188"/>
                  </a:moveTo>
                  <a:lnTo>
                    <a:pt x="19" y="188"/>
                  </a:lnTo>
                  <a:lnTo>
                    <a:pt x="0" y="2"/>
                  </a:lnTo>
                  <a:lnTo>
                    <a:pt x="26" y="0"/>
                  </a:lnTo>
                  <a:lnTo>
                    <a:pt x="46" y="185"/>
                  </a:lnTo>
                  <a:lnTo>
                    <a:pt x="19" y="1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337"/>
            <p:cNvSpPr>
              <a:spLocks/>
            </p:cNvSpPr>
            <p:nvPr/>
          </p:nvSpPr>
          <p:spPr bwMode="gray">
            <a:xfrm>
              <a:off x="7199313" y="4518025"/>
              <a:ext cx="68263" cy="66675"/>
            </a:xfrm>
            <a:custGeom>
              <a:avLst/>
              <a:gdLst>
                <a:gd name="T0" fmla="*/ 2147483647 w 144"/>
                <a:gd name="T1" fmla="*/ 2147483647 h 143"/>
                <a:gd name="T2" fmla="*/ 2147483647 w 144"/>
                <a:gd name="T3" fmla="*/ 2147483647 h 143"/>
                <a:gd name="T4" fmla="*/ 0 w 144"/>
                <a:gd name="T5" fmla="*/ 2147483647 h 143"/>
                <a:gd name="T6" fmla="*/ 2147483647 w 144"/>
                <a:gd name="T7" fmla="*/ 0 h 143"/>
                <a:gd name="T8" fmla="*/ 2147483647 w 144"/>
                <a:gd name="T9" fmla="*/ 2147483647 h 143"/>
                <a:gd name="T10" fmla="*/ 2147483647 w 144"/>
                <a:gd name="T11" fmla="*/ 2147483647 h 143"/>
                <a:gd name="T12" fmla="*/ 0 60000 65536"/>
                <a:gd name="T13" fmla="*/ 0 60000 65536"/>
                <a:gd name="T14" fmla="*/ 0 60000 65536"/>
                <a:gd name="T15" fmla="*/ 0 60000 65536"/>
                <a:gd name="T16" fmla="*/ 0 60000 65536"/>
                <a:gd name="T17" fmla="*/ 0 60000 65536"/>
                <a:gd name="T18" fmla="*/ 0 w 144"/>
                <a:gd name="T19" fmla="*/ 0 h 143"/>
                <a:gd name="T20" fmla="*/ 144 w 144"/>
                <a:gd name="T21" fmla="*/ 143 h 143"/>
              </a:gdLst>
              <a:ahLst/>
              <a:cxnLst>
                <a:cxn ang="T12">
                  <a:pos x="T0" y="T1"/>
                </a:cxn>
                <a:cxn ang="T13">
                  <a:pos x="T2" y="T3"/>
                </a:cxn>
                <a:cxn ang="T14">
                  <a:pos x="T4" y="T5"/>
                </a:cxn>
                <a:cxn ang="T15">
                  <a:pos x="T6" y="T7"/>
                </a:cxn>
                <a:cxn ang="T16">
                  <a:pos x="T8" y="T9"/>
                </a:cxn>
                <a:cxn ang="T17">
                  <a:pos x="T10" y="T11"/>
                </a:cxn>
              </a:cxnLst>
              <a:rect l="T18" t="T19" r="T20" b="T21"/>
              <a:pathLst>
                <a:path w="144" h="143">
                  <a:moveTo>
                    <a:pt x="19" y="143"/>
                  </a:moveTo>
                  <a:lnTo>
                    <a:pt x="19" y="143"/>
                  </a:lnTo>
                  <a:lnTo>
                    <a:pt x="0" y="124"/>
                  </a:lnTo>
                  <a:lnTo>
                    <a:pt x="126" y="0"/>
                  </a:lnTo>
                  <a:lnTo>
                    <a:pt x="144" y="19"/>
                  </a:lnTo>
                  <a:lnTo>
                    <a:pt x="19" y="143"/>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338"/>
            <p:cNvSpPr>
              <a:spLocks/>
            </p:cNvSpPr>
            <p:nvPr/>
          </p:nvSpPr>
          <p:spPr bwMode="gray">
            <a:xfrm>
              <a:off x="7110413" y="4608513"/>
              <a:ext cx="47625" cy="38100"/>
            </a:xfrm>
            <a:custGeom>
              <a:avLst/>
              <a:gdLst>
                <a:gd name="T0" fmla="*/ 2147483647 w 98"/>
                <a:gd name="T1" fmla="*/ 2147483647 h 80"/>
                <a:gd name="T2" fmla="*/ 2147483647 w 98"/>
                <a:gd name="T3" fmla="*/ 2147483647 h 80"/>
                <a:gd name="T4" fmla="*/ 0 w 98"/>
                <a:gd name="T5" fmla="*/ 2147483647 h 80"/>
                <a:gd name="T6" fmla="*/ 2147483647 w 98"/>
                <a:gd name="T7" fmla="*/ 0 h 80"/>
                <a:gd name="T8" fmla="*/ 2147483647 w 98"/>
                <a:gd name="T9" fmla="*/ 2147483647 h 80"/>
                <a:gd name="T10" fmla="*/ 2147483647 w 98"/>
                <a:gd name="T11" fmla="*/ 2147483647 h 80"/>
                <a:gd name="T12" fmla="*/ 0 60000 65536"/>
                <a:gd name="T13" fmla="*/ 0 60000 65536"/>
                <a:gd name="T14" fmla="*/ 0 60000 65536"/>
                <a:gd name="T15" fmla="*/ 0 60000 65536"/>
                <a:gd name="T16" fmla="*/ 0 60000 65536"/>
                <a:gd name="T17" fmla="*/ 0 60000 65536"/>
                <a:gd name="T18" fmla="*/ 0 w 98"/>
                <a:gd name="T19" fmla="*/ 0 h 80"/>
                <a:gd name="T20" fmla="*/ 98 w 98"/>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98" h="80">
                  <a:moveTo>
                    <a:pt x="15" y="80"/>
                  </a:moveTo>
                  <a:lnTo>
                    <a:pt x="15" y="80"/>
                  </a:lnTo>
                  <a:lnTo>
                    <a:pt x="0" y="58"/>
                  </a:lnTo>
                  <a:lnTo>
                    <a:pt x="83" y="0"/>
                  </a:lnTo>
                  <a:lnTo>
                    <a:pt x="98" y="22"/>
                  </a:lnTo>
                  <a:lnTo>
                    <a:pt x="15" y="8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Freeform 339"/>
            <p:cNvSpPr>
              <a:spLocks/>
            </p:cNvSpPr>
            <p:nvPr/>
          </p:nvSpPr>
          <p:spPr bwMode="gray">
            <a:xfrm>
              <a:off x="7204075" y="4611688"/>
              <a:ext cx="95250" cy="39688"/>
            </a:xfrm>
            <a:custGeom>
              <a:avLst/>
              <a:gdLst>
                <a:gd name="T0" fmla="*/ 2147483647 w 202"/>
                <a:gd name="T1" fmla="*/ 2147483647 h 83"/>
                <a:gd name="T2" fmla="*/ 2147483647 w 202"/>
                <a:gd name="T3" fmla="*/ 2147483647 h 83"/>
                <a:gd name="T4" fmla="*/ 0 w 202"/>
                <a:gd name="T5" fmla="*/ 2147483647 h 83"/>
                <a:gd name="T6" fmla="*/ 2147483647 w 202"/>
                <a:gd name="T7" fmla="*/ 0 h 83"/>
                <a:gd name="T8" fmla="*/ 2147483647 w 202"/>
                <a:gd name="T9" fmla="*/ 2147483647 h 83"/>
                <a:gd name="T10" fmla="*/ 2147483647 w 202"/>
                <a:gd name="T11" fmla="*/ 2147483647 h 83"/>
                <a:gd name="T12" fmla="*/ 0 60000 65536"/>
                <a:gd name="T13" fmla="*/ 0 60000 65536"/>
                <a:gd name="T14" fmla="*/ 0 60000 65536"/>
                <a:gd name="T15" fmla="*/ 0 60000 65536"/>
                <a:gd name="T16" fmla="*/ 0 60000 65536"/>
                <a:gd name="T17" fmla="*/ 0 60000 65536"/>
                <a:gd name="T18" fmla="*/ 0 w 202"/>
                <a:gd name="T19" fmla="*/ 0 h 83"/>
                <a:gd name="T20" fmla="*/ 202 w 202"/>
                <a:gd name="T21" fmla="*/ 83 h 83"/>
              </a:gdLst>
              <a:ahLst/>
              <a:cxnLst>
                <a:cxn ang="T12">
                  <a:pos x="T0" y="T1"/>
                </a:cxn>
                <a:cxn ang="T13">
                  <a:pos x="T2" y="T3"/>
                </a:cxn>
                <a:cxn ang="T14">
                  <a:pos x="T4" y="T5"/>
                </a:cxn>
                <a:cxn ang="T15">
                  <a:pos x="T6" y="T7"/>
                </a:cxn>
                <a:cxn ang="T16">
                  <a:pos x="T8" y="T9"/>
                </a:cxn>
                <a:cxn ang="T17">
                  <a:pos x="T10" y="T11"/>
                </a:cxn>
              </a:cxnLst>
              <a:rect l="T18" t="T19" r="T20" b="T21"/>
              <a:pathLst>
                <a:path w="202" h="83">
                  <a:moveTo>
                    <a:pt x="195" y="83"/>
                  </a:moveTo>
                  <a:lnTo>
                    <a:pt x="195" y="83"/>
                  </a:lnTo>
                  <a:lnTo>
                    <a:pt x="0" y="25"/>
                  </a:lnTo>
                  <a:lnTo>
                    <a:pt x="7" y="0"/>
                  </a:lnTo>
                  <a:lnTo>
                    <a:pt x="202" y="57"/>
                  </a:lnTo>
                  <a:lnTo>
                    <a:pt x="195" y="83"/>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Freeform 340"/>
            <p:cNvSpPr>
              <a:spLocks/>
            </p:cNvSpPr>
            <p:nvPr/>
          </p:nvSpPr>
          <p:spPr bwMode="gray">
            <a:xfrm>
              <a:off x="6932613" y="4262438"/>
              <a:ext cx="671513" cy="671513"/>
            </a:xfrm>
            <a:custGeom>
              <a:avLst/>
              <a:gdLst>
                <a:gd name="T0" fmla="*/ 2147483647 w 1430"/>
                <a:gd name="T1" fmla="*/ 2147483647 h 1425"/>
                <a:gd name="T2" fmla="*/ 2147483647 w 1430"/>
                <a:gd name="T3" fmla="*/ 2147483647 h 1425"/>
                <a:gd name="T4" fmla="*/ 2147483647 w 1430"/>
                <a:gd name="T5" fmla="*/ 2147483647 h 1425"/>
                <a:gd name="T6" fmla="*/ 0 w 1430"/>
                <a:gd name="T7" fmla="*/ 2147483647 h 1425"/>
                <a:gd name="T8" fmla="*/ 2147483647 w 1430"/>
                <a:gd name="T9" fmla="*/ 0 h 1425"/>
                <a:gd name="T10" fmla="*/ 2147483647 w 1430"/>
                <a:gd name="T11" fmla="*/ 2147483647 h 1425"/>
                <a:gd name="T12" fmla="*/ 2147483647 w 1430"/>
                <a:gd name="T13" fmla="*/ 2147483647 h 1425"/>
                <a:gd name="T14" fmla="*/ 2147483647 w 1430"/>
                <a:gd name="T15" fmla="*/ 2147483647 h 1425"/>
                <a:gd name="T16" fmla="*/ 2147483647 w 1430"/>
                <a:gd name="T17" fmla="*/ 2147483647 h 1425"/>
                <a:gd name="T18" fmla="*/ 2147483647 w 1430"/>
                <a:gd name="T19" fmla="*/ 2147483647 h 1425"/>
                <a:gd name="T20" fmla="*/ 2147483647 w 1430"/>
                <a:gd name="T21" fmla="*/ 2147483647 h 1425"/>
                <a:gd name="T22" fmla="*/ 2147483647 w 1430"/>
                <a:gd name="T23" fmla="*/ 2147483647 h 1425"/>
                <a:gd name="T24" fmla="*/ 2147483647 w 1430"/>
                <a:gd name="T25" fmla="*/ 2147483647 h 1425"/>
                <a:gd name="T26" fmla="*/ 2147483647 w 1430"/>
                <a:gd name="T27" fmla="*/ 2147483647 h 1425"/>
                <a:gd name="T28" fmla="*/ 2147483647 w 1430"/>
                <a:gd name="T29" fmla="*/ 2147483647 h 14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0"/>
                <a:gd name="T46" fmla="*/ 0 h 1425"/>
                <a:gd name="T47" fmla="*/ 1430 w 1430"/>
                <a:gd name="T48" fmla="*/ 1425 h 142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0" h="1425">
                  <a:moveTo>
                    <a:pt x="612" y="1422"/>
                  </a:moveTo>
                  <a:lnTo>
                    <a:pt x="612" y="1422"/>
                  </a:lnTo>
                  <a:cubicBezTo>
                    <a:pt x="611" y="1422"/>
                    <a:pt x="609" y="1422"/>
                    <a:pt x="607" y="1422"/>
                  </a:cubicBezTo>
                  <a:cubicBezTo>
                    <a:pt x="261" y="1370"/>
                    <a:pt x="0" y="1066"/>
                    <a:pt x="0" y="715"/>
                  </a:cubicBezTo>
                  <a:cubicBezTo>
                    <a:pt x="0" y="321"/>
                    <a:pt x="321" y="0"/>
                    <a:pt x="715" y="0"/>
                  </a:cubicBezTo>
                  <a:cubicBezTo>
                    <a:pt x="1109" y="0"/>
                    <a:pt x="1429" y="321"/>
                    <a:pt x="1429" y="715"/>
                  </a:cubicBezTo>
                  <a:cubicBezTo>
                    <a:pt x="1430" y="1066"/>
                    <a:pt x="1168" y="1370"/>
                    <a:pt x="822" y="1422"/>
                  </a:cubicBezTo>
                  <a:cubicBezTo>
                    <a:pt x="804" y="1425"/>
                    <a:pt x="787" y="1412"/>
                    <a:pt x="784" y="1394"/>
                  </a:cubicBezTo>
                  <a:cubicBezTo>
                    <a:pt x="781" y="1376"/>
                    <a:pt x="794" y="1359"/>
                    <a:pt x="812" y="1356"/>
                  </a:cubicBezTo>
                  <a:cubicBezTo>
                    <a:pt x="1126" y="1309"/>
                    <a:pt x="1363" y="1033"/>
                    <a:pt x="1363" y="715"/>
                  </a:cubicBezTo>
                  <a:cubicBezTo>
                    <a:pt x="1363" y="358"/>
                    <a:pt x="1072" y="67"/>
                    <a:pt x="715" y="67"/>
                  </a:cubicBezTo>
                  <a:cubicBezTo>
                    <a:pt x="357" y="67"/>
                    <a:pt x="67" y="358"/>
                    <a:pt x="67" y="715"/>
                  </a:cubicBezTo>
                  <a:cubicBezTo>
                    <a:pt x="67" y="1033"/>
                    <a:pt x="303" y="1309"/>
                    <a:pt x="617" y="1356"/>
                  </a:cubicBezTo>
                  <a:cubicBezTo>
                    <a:pt x="636" y="1359"/>
                    <a:pt x="648" y="1376"/>
                    <a:pt x="645" y="1394"/>
                  </a:cubicBezTo>
                  <a:cubicBezTo>
                    <a:pt x="643" y="1410"/>
                    <a:pt x="629" y="1422"/>
                    <a:pt x="612" y="142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Freeform 341"/>
            <p:cNvSpPr>
              <a:spLocks/>
            </p:cNvSpPr>
            <p:nvPr/>
          </p:nvSpPr>
          <p:spPr bwMode="gray">
            <a:xfrm>
              <a:off x="7186613" y="4884738"/>
              <a:ext cx="65088" cy="6508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7" y="0"/>
                    <a:pt x="139" y="31"/>
                    <a:pt x="139" y="69"/>
                  </a:cubicBezTo>
                  <a:cubicBezTo>
                    <a:pt x="139" y="107"/>
                    <a:pt x="107"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342"/>
            <p:cNvSpPr>
              <a:spLocks/>
            </p:cNvSpPr>
            <p:nvPr/>
          </p:nvSpPr>
          <p:spPr bwMode="gray">
            <a:xfrm>
              <a:off x="7286625" y="4883150"/>
              <a:ext cx="65088" cy="6508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69"/>
                  </a:cubicBezTo>
                  <a:cubicBezTo>
                    <a:pt x="0" y="31"/>
                    <a:pt x="30" y="0"/>
                    <a:pt x="69" y="0"/>
                  </a:cubicBezTo>
                  <a:cubicBezTo>
                    <a:pt x="107" y="0"/>
                    <a:pt x="138" y="31"/>
                    <a:pt x="138" y="69"/>
                  </a:cubicBezTo>
                  <a:cubicBezTo>
                    <a:pt x="138" y="108"/>
                    <a:pt x="107"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2" name="矩形 51"/>
          <p:cNvSpPr/>
          <p:nvPr/>
        </p:nvSpPr>
        <p:spPr bwMode="gray">
          <a:xfrm>
            <a:off x="8187406" y="3069471"/>
            <a:ext cx="3496175" cy="2810000"/>
          </a:xfrm>
          <a:prstGeom prst="rect">
            <a:avLst/>
          </a:prstGeom>
        </p:spPr>
        <p:txBody>
          <a:bodyPr wrap="square">
            <a:spAutoFit/>
          </a:bodyPr>
          <a:lstStyle/>
          <a:p>
            <a:pPr marL="176213" indent="-176213" fontAlgn="ctr">
              <a:lnSpc>
                <a:spcPct val="110000"/>
              </a:lnSpc>
              <a:spcAft>
                <a:spcPts val="300"/>
              </a:spcAft>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The rise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of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IoT leads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to a huge increase in the number and types of terminals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accessing the network,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and these terminals generate a large amount of data.</a:t>
            </a:r>
          </a:p>
          <a:p>
            <a:pPr marL="176213" indent="-176213" fontAlgn="ctr">
              <a:lnSpc>
                <a:spcPct val="110000"/>
              </a:lnSpc>
              <a:spcAft>
                <a:spcPts val="300"/>
              </a:spcAft>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Diversified IoT sensing networks need to be smoothly connected to the existing campus network.</a:t>
            </a:r>
          </a:p>
          <a:p>
            <a:pPr marL="176213" indent="-176213">
              <a:lnSpc>
                <a:spcPct val="110000"/>
              </a:lnSpc>
              <a:spcAft>
                <a:spcPts val="300"/>
              </a:spcAft>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The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types of terminals connected to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the campus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network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are more complex than ever. As a result, the campus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network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becomes a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converged network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that accommodates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multiple types of terminals and media</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3449331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Radio Calibration: AP Grouping Design</a:t>
            </a: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 name="文本占位符 2"/>
          <p:cNvSpPr>
            <a:spLocks noGrp="1"/>
          </p:cNvSpPr>
          <p:nvPr>
            <p:ph type="body" sz="quarter" idx="4294967295"/>
          </p:nvPr>
        </p:nvSpPr>
        <p:spPr bwMode="gray">
          <a:xfrm>
            <a:off x="455612" y="962025"/>
            <a:ext cx="11299313" cy="2009775"/>
          </a:xfrm>
          <a:prstGeom prst="rect">
            <a:avLst/>
          </a:prstGeom>
        </p:spPr>
        <p:txBody>
          <a:bodyPr/>
          <a:lstStyle/>
          <a:p>
            <a:r>
              <a:rPr lang="en-US" sz="1400" dirty="0" smtClean="0">
                <a:sym typeface="Huawei Sans" panose="020C0503030203020204" pitchFamily="34" charset="0"/>
              </a:rPr>
              <a:t>The number of APs that the leader AP can manage is limited.</a:t>
            </a:r>
          </a:p>
          <a:p>
            <a:r>
              <a:rPr lang="en-US" sz="1400" dirty="0" smtClean="0">
                <a:sym typeface="Huawei Sans" panose="020C0503030203020204" pitchFamily="34" charset="0"/>
              </a:rPr>
              <a:t>If the number of APs exceeds the management capability of a leader AP, network planning is required. Management VLANs need to be planned for AP grouping. When there are a large number of APs in a management VLAN, the APs are automatically divided into multiple groups.</a:t>
            </a:r>
          </a:p>
          <a:p>
            <a:r>
              <a:rPr lang="en-US" sz="1400" dirty="0" smtClean="0">
                <a:sym typeface="Huawei Sans" panose="020C0503030203020204" pitchFamily="34" charset="0"/>
              </a:rPr>
              <a:t>Radio calibration is performed on WLANs in a continuous area. Therefore, it is recommended that APs be grouped by geographic location such as by floor to ensure that APs in a group are in the same area. This maximizes the calibration effect.</a:t>
            </a:r>
            <a:endParaRPr lang="en-US" altLang="zh-CN" sz="1400" dirty="0">
              <a:sym typeface="Huawei Sans" panose="020C0503030203020204" pitchFamily="34" charset="0"/>
            </a:endParaRPr>
          </a:p>
        </p:txBody>
      </p:sp>
      <p:sp>
        <p:nvSpPr>
          <p:cNvPr id="4" name="圆角矩形 3"/>
          <p:cNvSpPr/>
          <p:nvPr/>
        </p:nvSpPr>
        <p:spPr bwMode="gray">
          <a:xfrm>
            <a:off x="6956803" y="4975698"/>
            <a:ext cx="4490871" cy="529176"/>
          </a:xfrm>
          <a:prstGeom prst="roundRect">
            <a:avLst>
              <a:gd name="adj" fmla="val 778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圆角矩形 4"/>
          <p:cNvSpPr/>
          <p:nvPr/>
        </p:nvSpPr>
        <p:spPr bwMode="gray">
          <a:xfrm>
            <a:off x="6956803" y="4334260"/>
            <a:ext cx="4490871" cy="529176"/>
          </a:xfrm>
          <a:prstGeom prst="roundRect">
            <a:avLst>
              <a:gd name="adj" fmla="val 778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圆角矩形 5"/>
          <p:cNvSpPr/>
          <p:nvPr/>
        </p:nvSpPr>
        <p:spPr bwMode="gray">
          <a:xfrm>
            <a:off x="1180181" y="3667689"/>
            <a:ext cx="1453050" cy="1149269"/>
          </a:xfrm>
          <a:prstGeom prst="roundRect">
            <a:avLst>
              <a:gd name="adj" fmla="val 778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圆角矩形 6"/>
          <p:cNvSpPr/>
          <p:nvPr/>
        </p:nvSpPr>
        <p:spPr bwMode="gray">
          <a:xfrm>
            <a:off x="2890036" y="3667690"/>
            <a:ext cx="1207330" cy="1149268"/>
          </a:xfrm>
          <a:prstGeom prst="roundRect">
            <a:avLst>
              <a:gd name="adj" fmla="val 535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圆角矩形 7"/>
          <p:cNvSpPr/>
          <p:nvPr/>
        </p:nvSpPr>
        <p:spPr bwMode="gray">
          <a:xfrm>
            <a:off x="2744797" y="3667689"/>
            <a:ext cx="626715" cy="1589799"/>
          </a:xfrm>
          <a:prstGeom prst="roundRect">
            <a:avLst>
              <a:gd name="adj" fmla="val 778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圆角矩形 8"/>
          <p:cNvSpPr/>
          <p:nvPr/>
        </p:nvSpPr>
        <p:spPr bwMode="gray">
          <a:xfrm>
            <a:off x="1180181" y="4969749"/>
            <a:ext cx="2191332" cy="521419"/>
          </a:xfrm>
          <a:prstGeom prst="roundRect">
            <a:avLst>
              <a:gd name="adj" fmla="val 1021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圆角矩形 9"/>
          <p:cNvSpPr/>
          <p:nvPr/>
        </p:nvSpPr>
        <p:spPr bwMode="gray">
          <a:xfrm>
            <a:off x="3505407" y="4969749"/>
            <a:ext cx="1379463" cy="521419"/>
          </a:xfrm>
          <a:prstGeom prst="roundRect">
            <a:avLst>
              <a:gd name="adj" fmla="val 1021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圆角矩形 10"/>
          <p:cNvSpPr/>
          <p:nvPr/>
        </p:nvSpPr>
        <p:spPr bwMode="gray">
          <a:xfrm>
            <a:off x="4245703" y="3667690"/>
            <a:ext cx="1379463" cy="1823477"/>
          </a:xfrm>
          <a:prstGeom prst="roundRect">
            <a:avLst>
              <a:gd name="adj" fmla="val 432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圆角矩形 11"/>
          <p:cNvSpPr/>
          <p:nvPr/>
        </p:nvSpPr>
        <p:spPr bwMode="gray">
          <a:xfrm>
            <a:off x="827451" y="3125403"/>
            <a:ext cx="4933507" cy="360000"/>
          </a:xfrm>
          <a:prstGeom prst="roundRect">
            <a:avLst>
              <a:gd name="adj" fmla="val 9432"/>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Random grouping</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Rounded Rectangle 8"/>
          <p:cNvSpPr/>
          <p:nvPr/>
        </p:nvSpPr>
        <p:spPr bwMode="gray">
          <a:xfrm>
            <a:off x="827451" y="3546824"/>
            <a:ext cx="4946052" cy="2021532"/>
          </a:xfrm>
          <a:prstGeom prst="roundRect">
            <a:avLst>
              <a:gd name="adj" fmla="val 348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4" name="图片 105" descr="AP.png"/>
          <p:cNvPicPr>
            <a:picLocks noChangeAspect="1"/>
          </p:cNvPicPr>
          <p:nvPr/>
        </p:nvPicPr>
        <p:blipFill>
          <a:blip r:embed="rId3" cstate="print"/>
          <a:stretch>
            <a:fillRect/>
          </a:stretch>
        </p:blipFill>
        <p:spPr bwMode="gray">
          <a:xfrm>
            <a:off x="1331645" y="3808283"/>
            <a:ext cx="368827" cy="301768"/>
          </a:xfrm>
          <a:prstGeom prst="rect">
            <a:avLst/>
          </a:prstGeom>
        </p:spPr>
      </p:pic>
      <p:pic>
        <p:nvPicPr>
          <p:cNvPr id="15" name="图片 105" descr="AP.png"/>
          <p:cNvPicPr>
            <a:picLocks noChangeAspect="1"/>
          </p:cNvPicPr>
          <p:nvPr/>
        </p:nvPicPr>
        <p:blipFill>
          <a:blip r:embed="rId3" cstate="print"/>
          <a:stretch>
            <a:fillRect/>
          </a:stretch>
        </p:blipFill>
        <p:spPr bwMode="gray">
          <a:xfrm>
            <a:off x="2856897" y="3808283"/>
            <a:ext cx="368827" cy="301768"/>
          </a:xfrm>
          <a:prstGeom prst="rect">
            <a:avLst/>
          </a:prstGeom>
        </p:spPr>
      </p:pic>
      <p:pic>
        <p:nvPicPr>
          <p:cNvPr id="16" name="图片 105" descr="AP.png"/>
          <p:cNvPicPr>
            <a:picLocks noChangeAspect="1"/>
          </p:cNvPicPr>
          <p:nvPr/>
        </p:nvPicPr>
        <p:blipFill>
          <a:blip r:embed="rId3" cstate="print"/>
          <a:stretch>
            <a:fillRect/>
          </a:stretch>
        </p:blipFill>
        <p:spPr bwMode="gray">
          <a:xfrm>
            <a:off x="4382149" y="3808283"/>
            <a:ext cx="368827" cy="301768"/>
          </a:xfrm>
          <a:prstGeom prst="rect">
            <a:avLst/>
          </a:prstGeom>
        </p:spPr>
      </p:pic>
      <p:pic>
        <p:nvPicPr>
          <p:cNvPr id="18" name="图片 105" descr="AP.png"/>
          <p:cNvPicPr>
            <a:picLocks noChangeAspect="1"/>
          </p:cNvPicPr>
          <p:nvPr/>
        </p:nvPicPr>
        <p:blipFill>
          <a:blip r:embed="rId3" cstate="print"/>
          <a:stretch>
            <a:fillRect/>
          </a:stretch>
        </p:blipFill>
        <p:spPr bwMode="gray">
          <a:xfrm>
            <a:off x="5144773" y="3808283"/>
            <a:ext cx="368827" cy="301768"/>
          </a:xfrm>
          <a:prstGeom prst="rect">
            <a:avLst/>
          </a:prstGeom>
        </p:spPr>
      </p:pic>
      <p:pic>
        <p:nvPicPr>
          <p:cNvPr id="19" name="图片 105" descr="AP.png"/>
          <p:cNvPicPr>
            <a:picLocks noChangeAspect="1"/>
          </p:cNvPicPr>
          <p:nvPr/>
        </p:nvPicPr>
        <p:blipFill>
          <a:blip r:embed="rId3" cstate="print"/>
          <a:stretch>
            <a:fillRect/>
          </a:stretch>
        </p:blipFill>
        <p:spPr bwMode="gray">
          <a:xfrm>
            <a:off x="3619523" y="3808283"/>
            <a:ext cx="368827" cy="301768"/>
          </a:xfrm>
          <a:prstGeom prst="rect">
            <a:avLst/>
          </a:prstGeom>
        </p:spPr>
      </p:pic>
      <p:pic>
        <p:nvPicPr>
          <p:cNvPr id="20" name="图片 105" descr="AP.png"/>
          <p:cNvPicPr>
            <a:picLocks noChangeAspect="1"/>
          </p:cNvPicPr>
          <p:nvPr/>
        </p:nvPicPr>
        <p:blipFill>
          <a:blip r:embed="rId3" cstate="print"/>
          <a:stretch>
            <a:fillRect/>
          </a:stretch>
        </p:blipFill>
        <p:spPr bwMode="gray">
          <a:xfrm>
            <a:off x="1331645" y="4450828"/>
            <a:ext cx="368827" cy="301768"/>
          </a:xfrm>
          <a:prstGeom prst="rect">
            <a:avLst/>
          </a:prstGeom>
        </p:spPr>
      </p:pic>
      <p:pic>
        <p:nvPicPr>
          <p:cNvPr id="21" name="图片 105" descr="AP.png"/>
          <p:cNvPicPr>
            <a:picLocks noChangeAspect="1"/>
          </p:cNvPicPr>
          <p:nvPr/>
        </p:nvPicPr>
        <p:blipFill>
          <a:blip r:embed="rId3" cstate="print"/>
          <a:stretch>
            <a:fillRect/>
          </a:stretch>
        </p:blipFill>
        <p:spPr bwMode="gray">
          <a:xfrm>
            <a:off x="2856897" y="4450828"/>
            <a:ext cx="368827" cy="301768"/>
          </a:xfrm>
          <a:prstGeom prst="rect">
            <a:avLst/>
          </a:prstGeom>
        </p:spPr>
      </p:pic>
      <p:pic>
        <p:nvPicPr>
          <p:cNvPr id="22" name="图片 105" descr="AP.png"/>
          <p:cNvPicPr>
            <a:picLocks noChangeAspect="1"/>
          </p:cNvPicPr>
          <p:nvPr/>
        </p:nvPicPr>
        <p:blipFill>
          <a:blip r:embed="rId3" cstate="print"/>
          <a:stretch>
            <a:fillRect/>
          </a:stretch>
        </p:blipFill>
        <p:spPr bwMode="gray">
          <a:xfrm>
            <a:off x="4382149" y="4450828"/>
            <a:ext cx="368827" cy="301768"/>
          </a:xfrm>
          <a:prstGeom prst="rect">
            <a:avLst/>
          </a:prstGeom>
        </p:spPr>
      </p:pic>
      <p:pic>
        <p:nvPicPr>
          <p:cNvPr id="23" name="图片 105" descr="AP.png"/>
          <p:cNvPicPr>
            <a:picLocks noChangeAspect="1"/>
          </p:cNvPicPr>
          <p:nvPr/>
        </p:nvPicPr>
        <p:blipFill>
          <a:blip r:embed="rId3" cstate="print"/>
          <a:stretch>
            <a:fillRect/>
          </a:stretch>
        </p:blipFill>
        <p:spPr bwMode="gray">
          <a:xfrm>
            <a:off x="2094271" y="4450828"/>
            <a:ext cx="368827" cy="301768"/>
          </a:xfrm>
          <a:prstGeom prst="rect">
            <a:avLst/>
          </a:prstGeom>
        </p:spPr>
      </p:pic>
      <p:pic>
        <p:nvPicPr>
          <p:cNvPr id="24" name="图片 105" descr="AP.png"/>
          <p:cNvPicPr>
            <a:picLocks noChangeAspect="1"/>
          </p:cNvPicPr>
          <p:nvPr/>
        </p:nvPicPr>
        <p:blipFill>
          <a:blip r:embed="rId3" cstate="print"/>
          <a:stretch>
            <a:fillRect/>
          </a:stretch>
        </p:blipFill>
        <p:spPr bwMode="gray">
          <a:xfrm>
            <a:off x="5144773" y="4450828"/>
            <a:ext cx="368827" cy="301768"/>
          </a:xfrm>
          <a:prstGeom prst="rect">
            <a:avLst/>
          </a:prstGeom>
        </p:spPr>
      </p:pic>
      <p:pic>
        <p:nvPicPr>
          <p:cNvPr id="26" name="图片 105" descr="AP.png"/>
          <p:cNvPicPr>
            <a:picLocks noChangeAspect="1"/>
          </p:cNvPicPr>
          <p:nvPr/>
        </p:nvPicPr>
        <p:blipFill>
          <a:blip r:embed="rId3" cstate="print"/>
          <a:stretch>
            <a:fillRect/>
          </a:stretch>
        </p:blipFill>
        <p:spPr bwMode="gray">
          <a:xfrm>
            <a:off x="1331645" y="5089402"/>
            <a:ext cx="368827" cy="301768"/>
          </a:xfrm>
          <a:prstGeom prst="rect">
            <a:avLst/>
          </a:prstGeom>
        </p:spPr>
      </p:pic>
      <p:pic>
        <p:nvPicPr>
          <p:cNvPr id="27" name="图片 105" descr="AP.png"/>
          <p:cNvPicPr>
            <a:picLocks noChangeAspect="1"/>
          </p:cNvPicPr>
          <p:nvPr/>
        </p:nvPicPr>
        <p:blipFill>
          <a:blip r:embed="rId3" cstate="print"/>
          <a:stretch>
            <a:fillRect/>
          </a:stretch>
        </p:blipFill>
        <p:spPr bwMode="gray">
          <a:xfrm>
            <a:off x="2856897" y="5089402"/>
            <a:ext cx="368827" cy="301768"/>
          </a:xfrm>
          <a:prstGeom prst="rect">
            <a:avLst/>
          </a:prstGeom>
        </p:spPr>
      </p:pic>
      <p:pic>
        <p:nvPicPr>
          <p:cNvPr id="29" name="图片 105" descr="AP.png"/>
          <p:cNvPicPr>
            <a:picLocks noChangeAspect="1"/>
          </p:cNvPicPr>
          <p:nvPr/>
        </p:nvPicPr>
        <p:blipFill>
          <a:blip r:embed="rId3" cstate="print"/>
          <a:stretch>
            <a:fillRect/>
          </a:stretch>
        </p:blipFill>
        <p:spPr bwMode="gray">
          <a:xfrm>
            <a:off x="2094271" y="5089402"/>
            <a:ext cx="368827" cy="301768"/>
          </a:xfrm>
          <a:prstGeom prst="rect">
            <a:avLst/>
          </a:prstGeom>
        </p:spPr>
      </p:pic>
      <p:pic>
        <p:nvPicPr>
          <p:cNvPr id="30" name="图片 105" descr="AP.png"/>
          <p:cNvPicPr>
            <a:picLocks noChangeAspect="1"/>
          </p:cNvPicPr>
          <p:nvPr/>
        </p:nvPicPr>
        <p:blipFill>
          <a:blip r:embed="rId3" cstate="print"/>
          <a:stretch>
            <a:fillRect/>
          </a:stretch>
        </p:blipFill>
        <p:spPr bwMode="gray">
          <a:xfrm>
            <a:off x="5144773" y="5089402"/>
            <a:ext cx="368827" cy="301768"/>
          </a:xfrm>
          <a:prstGeom prst="rect">
            <a:avLst/>
          </a:prstGeom>
        </p:spPr>
      </p:pic>
      <p:pic>
        <p:nvPicPr>
          <p:cNvPr id="31" name="图片 105" descr="AP.png"/>
          <p:cNvPicPr>
            <a:picLocks noChangeAspect="1"/>
          </p:cNvPicPr>
          <p:nvPr/>
        </p:nvPicPr>
        <p:blipFill>
          <a:blip r:embed="rId3" cstate="print"/>
          <a:stretch>
            <a:fillRect/>
          </a:stretch>
        </p:blipFill>
        <p:spPr bwMode="gray">
          <a:xfrm>
            <a:off x="3619523" y="5089402"/>
            <a:ext cx="368827" cy="301768"/>
          </a:xfrm>
          <a:prstGeom prst="rect">
            <a:avLst/>
          </a:prstGeom>
        </p:spPr>
      </p:pic>
      <p:sp>
        <p:nvSpPr>
          <p:cNvPr id="32" name="TextBox 30"/>
          <p:cNvSpPr txBox="1"/>
          <p:nvPr/>
        </p:nvSpPr>
        <p:spPr bwMode="gray">
          <a:xfrm>
            <a:off x="799132" y="3820668"/>
            <a:ext cx="352982" cy="276999"/>
          </a:xfrm>
          <a:prstGeom prst="rect">
            <a:avLst/>
          </a:prstGeom>
          <a:noFill/>
        </p:spPr>
        <p:txBody>
          <a:bodyPr wrap="none" rtlCol="0">
            <a:spAutoFit/>
          </a:bodyPr>
          <a:lstStyle/>
          <a:p>
            <a:pP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F1</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TextBox 31"/>
          <p:cNvSpPr txBox="1"/>
          <p:nvPr/>
        </p:nvSpPr>
        <p:spPr bwMode="gray">
          <a:xfrm>
            <a:off x="799132" y="4463213"/>
            <a:ext cx="352982" cy="276999"/>
          </a:xfrm>
          <a:prstGeom prst="rect">
            <a:avLst/>
          </a:prstGeom>
          <a:noFill/>
        </p:spPr>
        <p:txBody>
          <a:bodyPr wrap="none" rtlCol="0">
            <a:spAutoFit/>
          </a:bodyPr>
          <a:lstStyle/>
          <a:p>
            <a:pP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F2</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TextBox 32"/>
          <p:cNvSpPr txBox="1"/>
          <p:nvPr/>
        </p:nvSpPr>
        <p:spPr bwMode="gray">
          <a:xfrm>
            <a:off x="799132" y="5101787"/>
            <a:ext cx="352982" cy="276999"/>
          </a:xfrm>
          <a:prstGeom prst="rect">
            <a:avLst/>
          </a:prstGeom>
          <a:noFill/>
        </p:spPr>
        <p:txBody>
          <a:bodyPr wrap="none" rtlCol="0">
            <a:spAutoFit/>
          </a:bodyPr>
          <a:lstStyle/>
          <a:p>
            <a:pP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F3</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5" name="Group 27"/>
          <p:cNvGrpSpPr/>
          <p:nvPr/>
        </p:nvGrpSpPr>
        <p:grpSpPr bwMode="gray">
          <a:xfrm>
            <a:off x="837784" y="4258286"/>
            <a:ext cx="4935719" cy="635860"/>
            <a:chOff x="1116623" y="3980102"/>
            <a:chExt cx="4510454" cy="635860"/>
          </a:xfrm>
        </p:grpSpPr>
        <p:cxnSp>
          <p:nvCxnSpPr>
            <p:cNvPr id="36" name="Straight Connector 28"/>
            <p:cNvCxnSpPr/>
            <p:nvPr/>
          </p:nvCxnSpPr>
          <p:spPr bwMode="gray">
            <a:xfrm>
              <a:off x="1116623" y="3980102"/>
              <a:ext cx="4510454" cy="0"/>
            </a:xfrm>
            <a:prstGeom prst="lin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7" name="Straight Connector 29"/>
            <p:cNvCxnSpPr/>
            <p:nvPr/>
          </p:nvCxnSpPr>
          <p:spPr bwMode="gray">
            <a:xfrm>
              <a:off x="1116623" y="4615962"/>
              <a:ext cx="4510454" cy="0"/>
            </a:xfrm>
            <a:prstGeom prst="lin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38" name="圆角矩形 37"/>
          <p:cNvSpPr/>
          <p:nvPr/>
        </p:nvSpPr>
        <p:spPr bwMode="gray">
          <a:xfrm>
            <a:off x="6956803" y="3667690"/>
            <a:ext cx="4490871" cy="529176"/>
          </a:xfrm>
          <a:prstGeom prst="roundRect">
            <a:avLst>
              <a:gd name="adj" fmla="val 778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圆角矩形 38"/>
          <p:cNvSpPr/>
          <p:nvPr/>
        </p:nvSpPr>
        <p:spPr bwMode="gray">
          <a:xfrm>
            <a:off x="6614407" y="3125403"/>
            <a:ext cx="4933507" cy="360000"/>
          </a:xfrm>
          <a:prstGeom prst="roundRect">
            <a:avLst>
              <a:gd name="adj" fmla="val 9432"/>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Grouping based on management VLANs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Rounded Rectangle 8"/>
          <p:cNvSpPr/>
          <p:nvPr/>
        </p:nvSpPr>
        <p:spPr bwMode="gray">
          <a:xfrm>
            <a:off x="6604074" y="3546824"/>
            <a:ext cx="4946052" cy="2021532"/>
          </a:xfrm>
          <a:prstGeom prst="roundRect">
            <a:avLst>
              <a:gd name="adj" fmla="val 348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2" name="图片 105" descr="AP.png"/>
          <p:cNvPicPr>
            <a:picLocks noChangeAspect="1"/>
          </p:cNvPicPr>
          <p:nvPr/>
        </p:nvPicPr>
        <p:blipFill>
          <a:blip r:embed="rId3" cstate="print"/>
          <a:stretch>
            <a:fillRect/>
          </a:stretch>
        </p:blipFill>
        <p:spPr bwMode="gray">
          <a:xfrm>
            <a:off x="8633520" y="3808283"/>
            <a:ext cx="368827" cy="301768"/>
          </a:xfrm>
          <a:prstGeom prst="rect">
            <a:avLst/>
          </a:prstGeom>
        </p:spPr>
      </p:pic>
      <p:pic>
        <p:nvPicPr>
          <p:cNvPr id="43" name="图片 105" descr="AP.png"/>
          <p:cNvPicPr>
            <a:picLocks noChangeAspect="1"/>
          </p:cNvPicPr>
          <p:nvPr/>
        </p:nvPicPr>
        <p:blipFill>
          <a:blip r:embed="rId3" cstate="print"/>
          <a:stretch>
            <a:fillRect/>
          </a:stretch>
        </p:blipFill>
        <p:spPr bwMode="gray">
          <a:xfrm>
            <a:off x="10158772" y="3808283"/>
            <a:ext cx="368827" cy="301768"/>
          </a:xfrm>
          <a:prstGeom prst="rect">
            <a:avLst/>
          </a:prstGeom>
        </p:spPr>
      </p:pic>
      <p:pic>
        <p:nvPicPr>
          <p:cNvPr id="44" name="图片 105" descr="AP.png"/>
          <p:cNvPicPr>
            <a:picLocks noChangeAspect="1"/>
          </p:cNvPicPr>
          <p:nvPr/>
        </p:nvPicPr>
        <p:blipFill>
          <a:blip r:embed="rId3" cstate="print"/>
          <a:stretch>
            <a:fillRect/>
          </a:stretch>
        </p:blipFill>
        <p:spPr bwMode="gray">
          <a:xfrm>
            <a:off x="7870894" y="3808283"/>
            <a:ext cx="368827" cy="301768"/>
          </a:xfrm>
          <a:prstGeom prst="rect">
            <a:avLst/>
          </a:prstGeom>
        </p:spPr>
      </p:pic>
      <p:pic>
        <p:nvPicPr>
          <p:cNvPr id="45" name="图片 105" descr="AP.png"/>
          <p:cNvPicPr>
            <a:picLocks noChangeAspect="1"/>
          </p:cNvPicPr>
          <p:nvPr/>
        </p:nvPicPr>
        <p:blipFill>
          <a:blip r:embed="rId3" cstate="print"/>
          <a:stretch>
            <a:fillRect/>
          </a:stretch>
        </p:blipFill>
        <p:spPr bwMode="gray">
          <a:xfrm>
            <a:off x="10921396" y="3808283"/>
            <a:ext cx="368827" cy="301768"/>
          </a:xfrm>
          <a:prstGeom prst="rect">
            <a:avLst/>
          </a:prstGeom>
        </p:spPr>
      </p:pic>
      <p:pic>
        <p:nvPicPr>
          <p:cNvPr id="46" name="图片 105" descr="AP.png"/>
          <p:cNvPicPr>
            <a:picLocks noChangeAspect="1"/>
          </p:cNvPicPr>
          <p:nvPr/>
        </p:nvPicPr>
        <p:blipFill>
          <a:blip r:embed="rId3" cstate="print"/>
          <a:stretch>
            <a:fillRect/>
          </a:stretch>
        </p:blipFill>
        <p:spPr bwMode="gray">
          <a:xfrm>
            <a:off x="9396146" y="3808283"/>
            <a:ext cx="368827" cy="301768"/>
          </a:xfrm>
          <a:prstGeom prst="rect">
            <a:avLst/>
          </a:prstGeom>
        </p:spPr>
      </p:pic>
      <p:pic>
        <p:nvPicPr>
          <p:cNvPr id="47" name="图片 105" descr="AP.png"/>
          <p:cNvPicPr>
            <a:picLocks noChangeAspect="1"/>
          </p:cNvPicPr>
          <p:nvPr/>
        </p:nvPicPr>
        <p:blipFill>
          <a:blip r:embed="rId3" cstate="print"/>
          <a:stretch>
            <a:fillRect/>
          </a:stretch>
        </p:blipFill>
        <p:spPr bwMode="gray">
          <a:xfrm>
            <a:off x="7108268" y="4450828"/>
            <a:ext cx="368827" cy="301768"/>
          </a:xfrm>
          <a:prstGeom prst="rect">
            <a:avLst/>
          </a:prstGeom>
        </p:spPr>
      </p:pic>
      <p:pic>
        <p:nvPicPr>
          <p:cNvPr id="48" name="图片 105" descr="AP.png"/>
          <p:cNvPicPr>
            <a:picLocks noChangeAspect="1"/>
          </p:cNvPicPr>
          <p:nvPr/>
        </p:nvPicPr>
        <p:blipFill>
          <a:blip r:embed="rId3" cstate="print"/>
          <a:stretch>
            <a:fillRect/>
          </a:stretch>
        </p:blipFill>
        <p:spPr bwMode="gray">
          <a:xfrm>
            <a:off x="8633520" y="4450828"/>
            <a:ext cx="368827" cy="301768"/>
          </a:xfrm>
          <a:prstGeom prst="rect">
            <a:avLst/>
          </a:prstGeom>
        </p:spPr>
      </p:pic>
      <p:pic>
        <p:nvPicPr>
          <p:cNvPr id="49" name="图片 105" descr="AP.png"/>
          <p:cNvPicPr>
            <a:picLocks noChangeAspect="1"/>
          </p:cNvPicPr>
          <p:nvPr/>
        </p:nvPicPr>
        <p:blipFill>
          <a:blip r:embed="rId3" cstate="print"/>
          <a:stretch>
            <a:fillRect/>
          </a:stretch>
        </p:blipFill>
        <p:spPr bwMode="gray">
          <a:xfrm>
            <a:off x="10158772" y="4450828"/>
            <a:ext cx="368827" cy="301768"/>
          </a:xfrm>
          <a:prstGeom prst="rect">
            <a:avLst/>
          </a:prstGeom>
        </p:spPr>
      </p:pic>
      <p:pic>
        <p:nvPicPr>
          <p:cNvPr id="51" name="图片 105" descr="AP.png"/>
          <p:cNvPicPr>
            <a:picLocks noChangeAspect="1"/>
          </p:cNvPicPr>
          <p:nvPr/>
        </p:nvPicPr>
        <p:blipFill>
          <a:blip r:embed="rId3" cstate="print"/>
          <a:stretch>
            <a:fillRect/>
          </a:stretch>
        </p:blipFill>
        <p:spPr bwMode="gray">
          <a:xfrm>
            <a:off x="10921396" y="4450828"/>
            <a:ext cx="368827" cy="301768"/>
          </a:xfrm>
          <a:prstGeom prst="rect">
            <a:avLst/>
          </a:prstGeom>
        </p:spPr>
      </p:pic>
      <p:pic>
        <p:nvPicPr>
          <p:cNvPr id="52" name="图片 105" descr="AP.png"/>
          <p:cNvPicPr>
            <a:picLocks noChangeAspect="1"/>
          </p:cNvPicPr>
          <p:nvPr/>
        </p:nvPicPr>
        <p:blipFill>
          <a:blip r:embed="rId3" cstate="print"/>
          <a:stretch>
            <a:fillRect/>
          </a:stretch>
        </p:blipFill>
        <p:spPr bwMode="gray">
          <a:xfrm>
            <a:off x="9396146" y="4450828"/>
            <a:ext cx="368827" cy="301768"/>
          </a:xfrm>
          <a:prstGeom prst="rect">
            <a:avLst/>
          </a:prstGeom>
        </p:spPr>
      </p:pic>
      <p:pic>
        <p:nvPicPr>
          <p:cNvPr id="53" name="图片 105" descr="AP.png"/>
          <p:cNvPicPr>
            <a:picLocks noChangeAspect="1"/>
          </p:cNvPicPr>
          <p:nvPr/>
        </p:nvPicPr>
        <p:blipFill>
          <a:blip r:embed="rId3" cstate="print"/>
          <a:stretch>
            <a:fillRect/>
          </a:stretch>
        </p:blipFill>
        <p:spPr bwMode="gray">
          <a:xfrm>
            <a:off x="7108268" y="5089402"/>
            <a:ext cx="368827" cy="301768"/>
          </a:xfrm>
          <a:prstGeom prst="rect">
            <a:avLst/>
          </a:prstGeom>
        </p:spPr>
      </p:pic>
      <p:pic>
        <p:nvPicPr>
          <p:cNvPr id="54" name="图片 105" descr="AP.png"/>
          <p:cNvPicPr>
            <a:picLocks noChangeAspect="1"/>
          </p:cNvPicPr>
          <p:nvPr/>
        </p:nvPicPr>
        <p:blipFill>
          <a:blip r:embed="rId3" cstate="print"/>
          <a:stretch>
            <a:fillRect/>
          </a:stretch>
        </p:blipFill>
        <p:spPr bwMode="gray">
          <a:xfrm>
            <a:off x="8633520" y="5089402"/>
            <a:ext cx="368827" cy="301768"/>
          </a:xfrm>
          <a:prstGeom prst="rect">
            <a:avLst/>
          </a:prstGeom>
        </p:spPr>
      </p:pic>
      <p:pic>
        <p:nvPicPr>
          <p:cNvPr id="56" name="图片 105" descr="AP.png"/>
          <p:cNvPicPr>
            <a:picLocks noChangeAspect="1"/>
          </p:cNvPicPr>
          <p:nvPr/>
        </p:nvPicPr>
        <p:blipFill>
          <a:blip r:embed="rId3" cstate="print"/>
          <a:stretch>
            <a:fillRect/>
          </a:stretch>
        </p:blipFill>
        <p:spPr bwMode="gray">
          <a:xfrm>
            <a:off x="7870894" y="5089402"/>
            <a:ext cx="368827" cy="301768"/>
          </a:xfrm>
          <a:prstGeom prst="rect">
            <a:avLst/>
          </a:prstGeom>
        </p:spPr>
      </p:pic>
      <p:pic>
        <p:nvPicPr>
          <p:cNvPr id="57" name="图片 105" descr="AP.png"/>
          <p:cNvPicPr>
            <a:picLocks noChangeAspect="1"/>
          </p:cNvPicPr>
          <p:nvPr/>
        </p:nvPicPr>
        <p:blipFill>
          <a:blip r:embed="rId3" cstate="print"/>
          <a:stretch>
            <a:fillRect/>
          </a:stretch>
        </p:blipFill>
        <p:spPr bwMode="gray">
          <a:xfrm>
            <a:off x="10921396" y="5089402"/>
            <a:ext cx="368827" cy="301768"/>
          </a:xfrm>
          <a:prstGeom prst="rect">
            <a:avLst/>
          </a:prstGeom>
        </p:spPr>
      </p:pic>
      <p:pic>
        <p:nvPicPr>
          <p:cNvPr id="58" name="图片 105" descr="AP.png"/>
          <p:cNvPicPr>
            <a:picLocks noChangeAspect="1"/>
          </p:cNvPicPr>
          <p:nvPr/>
        </p:nvPicPr>
        <p:blipFill>
          <a:blip r:embed="rId3" cstate="print"/>
          <a:stretch>
            <a:fillRect/>
          </a:stretch>
        </p:blipFill>
        <p:spPr bwMode="gray">
          <a:xfrm>
            <a:off x="9396146" y="5089402"/>
            <a:ext cx="368827" cy="301768"/>
          </a:xfrm>
          <a:prstGeom prst="rect">
            <a:avLst/>
          </a:prstGeom>
        </p:spPr>
      </p:pic>
      <p:sp>
        <p:nvSpPr>
          <p:cNvPr id="59" name="TextBox 30"/>
          <p:cNvSpPr txBox="1"/>
          <p:nvPr/>
        </p:nvSpPr>
        <p:spPr bwMode="gray">
          <a:xfrm>
            <a:off x="6575755" y="3820668"/>
            <a:ext cx="352982" cy="276999"/>
          </a:xfrm>
          <a:prstGeom prst="rect">
            <a:avLst/>
          </a:prstGeom>
          <a:noFill/>
        </p:spPr>
        <p:txBody>
          <a:bodyPr wrap="none" rtlCol="0">
            <a:spAutoFit/>
          </a:bodyPr>
          <a:lstStyle/>
          <a:p>
            <a:pP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F1</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TextBox 31"/>
          <p:cNvSpPr txBox="1"/>
          <p:nvPr/>
        </p:nvSpPr>
        <p:spPr bwMode="gray">
          <a:xfrm>
            <a:off x="6575755" y="4463213"/>
            <a:ext cx="352982" cy="276999"/>
          </a:xfrm>
          <a:prstGeom prst="rect">
            <a:avLst/>
          </a:prstGeom>
          <a:noFill/>
        </p:spPr>
        <p:txBody>
          <a:bodyPr wrap="none" rtlCol="0">
            <a:spAutoFit/>
          </a:bodyPr>
          <a:lstStyle/>
          <a:p>
            <a:pP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F2</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TextBox 32"/>
          <p:cNvSpPr txBox="1"/>
          <p:nvPr/>
        </p:nvSpPr>
        <p:spPr bwMode="gray">
          <a:xfrm>
            <a:off x="6575755" y="5101787"/>
            <a:ext cx="352982" cy="276999"/>
          </a:xfrm>
          <a:prstGeom prst="rect">
            <a:avLst/>
          </a:prstGeom>
          <a:noFill/>
        </p:spPr>
        <p:txBody>
          <a:bodyPr wrap="none" rtlCol="0">
            <a:spAutoFit/>
          </a:bodyPr>
          <a:lstStyle/>
          <a:p>
            <a:pP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F3</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2" name="Group 27"/>
          <p:cNvGrpSpPr/>
          <p:nvPr/>
        </p:nvGrpSpPr>
        <p:grpSpPr bwMode="gray">
          <a:xfrm>
            <a:off x="6614407" y="4258286"/>
            <a:ext cx="4935719" cy="635860"/>
            <a:chOff x="1116623" y="3980102"/>
            <a:chExt cx="4510454" cy="635860"/>
          </a:xfrm>
        </p:grpSpPr>
        <p:cxnSp>
          <p:nvCxnSpPr>
            <p:cNvPr id="63" name="Straight Connector 28"/>
            <p:cNvCxnSpPr/>
            <p:nvPr/>
          </p:nvCxnSpPr>
          <p:spPr bwMode="gray">
            <a:xfrm>
              <a:off x="1116623" y="3980102"/>
              <a:ext cx="4510454" cy="0"/>
            </a:xfrm>
            <a:prstGeom prst="lin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64" name="Straight Connector 29"/>
            <p:cNvCxnSpPr/>
            <p:nvPr/>
          </p:nvCxnSpPr>
          <p:spPr bwMode="gray">
            <a:xfrm>
              <a:off x="1116623" y="4615962"/>
              <a:ext cx="4510454" cy="0"/>
            </a:xfrm>
            <a:prstGeom prst="lin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65" name="TextBox 32"/>
          <p:cNvSpPr txBox="1"/>
          <p:nvPr/>
        </p:nvSpPr>
        <p:spPr bwMode="gray">
          <a:xfrm>
            <a:off x="10586085" y="3531284"/>
            <a:ext cx="973343" cy="276999"/>
          </a:xfrm>
          <a:prstGeom prst="rect">
            <a:avLst/>
          </a:prstGeom>
          <a:noFill/>
        </p:spPr>
        <p:txBody>
          <a:bodyPr wrap="none" rtlCol="0">
            <a:spAutoFit/>
          </a:bodyPr>
          <a:lstStyle/>
          <a:p>
            <a:pP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VLAN 1000</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TextBox 32"/>
          <p:cNvSpPr txBox="1"/>
          <p:nvPr/>
        </p:nvSpPr>
        <p:spPr bwMode="gray">
          <a:xfrm>
            <a:off x="10586085" y="4180406"/>
            <a:ext cx="973343" cy="276999"/>
          </a:xfrm>
          <a:prstGeom prst="rect">
            <a:avLst/>
          </a:prstGeom>
          <a:noFill/>
        </p:spPr>
        <p:txBody>
          <a:bodyPr wrap="none" rtlCol="0">
            <a:spAutoFit/>
          </a:bodyPr>
          <a:lstStyle/>
          <a:p>
            <a:pP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VLAN 1001</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7" name="TextBox 32"/>
          <p:cNvSpPr txBox="1"/>
          <p:nvPr/>
        </p:nvSpPr>
        <p:spPr bwMode="gray">
          <a:xfrm>
            <a:off x="10586085" y="4845425"/>
            <a:ext cx="973343" cy="276999"/>
          </a:xfrm>
          <a:prstGeom prst="rect">
            <a:avLst/>
          </a:prstGeom>
          <a:noFill/>
        </p:spPr>
        <p:txBody>
          <a:bodyPr wrap="none" rtlCol="0">
            <a:spAutoFit/>
          </a:bodyPr>
          <a:lstStyle/>
          <a:p>
            <a:pP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VLAN 1002</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8" name="TextBox 31"/>
          <p:cNvSpPr txBox="1"/>
          <p:nvPr/>
        </p:nvSpPr>
        <p:spPr bwMode="gray">
          <a:xfrm>
            <a:off x="837784" y="5594522"/>
            <a:ext cx="4933507" cy="646331"/>
          </a:xfrm>
          <a:prstGeom prst="rect">
            <a:avLst/>
          </a:prstGeom>
          <a:noFill/>
        </p:spPr>
        <p:txBody>
          <a:bodyPr wrap="square" rtlCol="0">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 manual intervention is not performed when the number of APs exceeds the upper limit, APs are randomly grouped, affecting the calibration effect.</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TextBox 31"/>
          <p:cNvSpPr txBox="1"/>
          <p:nvPr/>
        </p:nvSpPr>
        <p:spPr bwMode="gray">
          <a:xfrm>
            <a:off x="6604074" y="5594522"/>
            <a:ext cx="4943840" cy="646331"/>
          </a:xfrm>
          <a:prstGeom prst="rect">
            <a:avLst/>
          </a:prstGeom>
          <a:noFill/>
        </p:spPr>
        <p:txBody>
          <a:bodyPr wrap="square" rtlCol="0">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a continuous area (such as adjacent APs or APs on the same floor), management VLANs are planned for AP grouping. A leader AP is elected in each group.</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6" name="图片 75" descr="AP.png"/>
          <p:cNvPicPr>
            <a:picLocks noChangeAspect="1"/>
          </p:cNvPicPr>
          <p:nvPr/>
        </p:nvPicPr>
        <p:blipFill>
          <a:blip r:embed="rId4" cstate="print"/>
          <a:stretch>
            <a:fillRect/>
          </a:stretch>
        </p:blipFill>
        <p:spPr bwMode="gray">
          <a:xfrm>
            <a:off x="7108268" y="3807145"/>
            <a:ext cx="368827" cy="301769"/>
          </a:xfrm>
          <a:prstGeom prst="rect">
            <a:avLst/>
          </a:prstGeom>
        </p:spPr>
      </p:pic>
      <p:pic>
        <p:nvPicPr>
          <p:cNvPr id="77" name="图片 76" descr="AP.png"/>
          <p:cNvPicPr>
            <a:picLocks noChangeAspect="1"/>
          </p:cNvPicPr>
          <p:nvPr/>
        </p:nvPicPr>
        <p:blipFill>
          <a:blip r:embed="rId4" cstate="print"/>
          <a:stretch>
            <a:fillRect/>
          </a:stretch>
        </p:blipFill>
        <p:spPr bwMode="gray">
          <a:xfrm>
            <a:off x="7870892" y="4451543"/>
            <a:ext cx="368827" cy="301769"/>
          </a:xfrm>
          <a:prstGeom prst="rect">
            <a:avLst/>
          </a:prstGeom>
        </p:spPr>
      </p:pic>
      <p:pic>
        <p:nvPicPr>
          <p:cNvPr id="78" name="图片 77" descr="AP.png"/>
          <p:cNvPicPr>
            <a:picLocks noChangeAspect="1"/>
          </p:cNvPicPr>
          <p:nvPr/>
        </p:nvPicPr>
        <p:blipFill>
          <a:blip r:embed="rId4" cstate="print"/>
          <a:stretch>
            <a:fillRect/>
          </a:stretch>
        </p:blipFill>
        <p:spPr bwMode="gray">
          <a:xfrm>
            <a:off x="10160260" y="5089401"/>
            <a:ext cx="368827" cy="301769"/>
          </a:xfrm>
          <a:prstGeom prst="rect">
            <a:avLst/>
          </a:prstGeom>
        </p:spPr>
      </p:pic>
      <p:pic>
        <p:nvPicPr>
          <p:cNvPr id="79" name="图片 72" descr="AP.png"/>
          <p:cNvPicPr>
            <a:picLocks noChangeAspect="1"/>
          </p:cNvPicPr>
          <p:nvPr/>
        </p:nvPicPr>
        <p:blipFill>
          <a:blip r:embed="rId4" cstate="print"/>
          <a:stretch>
            <a:fillRect/>
          </a:stretch>
        </p:blipFill>
        <p:spPr bwMode="gray">
          <a:xfrm>
            <a:off x="2093259" y="3808084"/>
            <a:ext cx="368827" cy="301769"/>
          </a:xfrm>
          <a:prstGeom prst="rect">
            <a:avLst/>
          </a:prstGeom>
        </p:spPr>
      </p:pic>
      <p:pic>
        <p:nvPicPr>
          <p:cNvPr id="80" name="图片 72" descr="AP.png"/>
          <p:cNvPicPr>
            <a:picLocks noChangeAspect="1"/>
          </p:cNvPicPr>
          <p:nvPr/>
        </p:nvPicPr>
        <p:blipFill>
          <a:blip r:embed="rId4" cstate="print"/>
          <a:stretch>
            <a:fillRect/>
          </a:stretch>
        </p:blipFill>
        <p:spPr bwMode="gray">
          <a:xfrm>
            <a:off x="3617818" y="4454995"/>
            <a:ext cx="368827" cy="301769"/>
          </a:xfrm>
          <a:prstGeom prst="rect">
            <a:avLst/>
          </a:prstGeom>
        </p:spPr>
      </p:pic>
      <p:pic>
        <p:nvPicPr>
          <p:cNvPr id="81" name="图片 72" descr="AP.png"/>
          <p:cNvPicPr>
            <a:picLocks noChangeAspect="1"/>
          </p:cNvPicPr>
          <p:nvPr/>
        </p:nvPicPr>
        <p:blipFill>
          <a:blip r:embed="rId4" cstate="print"/>
          <a:stretch>
            <a:fillRect/>
          </a:stretch>
        </p:blipFill>
        <p:spPr bwMode="gray">
          <a:xfrm>
            <a:off x="4380444" y="5089579"/>
            <a:ext cx="368827" cy="301769"/>
          </a:xfrm>
          <a:prstGeom prst="rect">
            <a:avLst/>
          </a:prstGeom>
        </p:spPr>
      </p:pic>
      <p:sp>
        <p:nvSpPr>
          <p:cNvPr id="75" name="五边形 74"/>
          <p:cNvSpPr/>
          <p:nvPr/>
        </p:nvSpPr>
        <p:spPr bwMode="auto">
          <a:xfrm>
            <a:off x="4536513" y="57564"/>
            <a:ext cx="1392849" cy="288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燕尾形 81"/>
          <p:cNvSpPr/>
          <p:nvPr/>
        </p:nvSpPr>
        <p:spPr bwMode="auto">
          <a:xfrm>
            <a:off x="5826897"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燕尾形 82"/>
          <p:cNvSpPr/>
          <p:nvPr/>
        </p:nvSpPr>
        <p:spPr bwMode="auto">
          <a:xfrm>
            <a:off x="7380432" y="56460"/>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燕尾形 83"/>
          <p:cNvSpPr/>
          <p:nvPr/>
        </p:nvSpPr>
        <p:spPr bwMode="auto">
          <a:xfrm>
            <a:off x="8933967" y="56460"/>
            <a:ext cx="1260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Roaming</a:t>
            </a:r>
          </a:p>
        </p:txBody>
      </p:sp>
      <p:sp>
        <p:nvSpPr>
          <p:cNvPr id="85" name="燕尾形 84"/>
          <p:cNvSpPr/>
          <p:nvPr/>
        </p:nvSpPr>
        <p:spPr bwMode="auto">
          <a:xfrm>
            <a:off x="10091500" y="57564"/>
            <a:ext cx="1656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362174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Radio Calibration: Calibration Mode Selection</a:t>
            </a: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Oval 47"/>
          <p:cNvSpPr/>
          <p:nvPr/>
        </p:nvSpPr>
        <p:spPr bwMode="gray">
          <a:xfrm>
            <a:off x="1079135" y="3713204"/>
            <a:ext cx="3807070" cy="149287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Rounded Rectangle 50"/>
          <p:cNvSpPr/>
          <p:nvPr/>
        </p:nvSpPr>
        <p:spPr bwMode="gray">
          <a:xfrm>
            <a:off x="495301" y="3220109"/>
            <a:ext cx="4944522" cy="2286611"/>
          </a:xfrm>
          <a:prstGeom prst="roundRect">
            <a:avLst>
              <a:gd name="adj" fmla="val 348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 name="图片 105" descr="AP.png"/>
          <p:cNvPicPr>
            <a:picLocks noChangeAspect="1"/>
          </p:cNvPicPr>
          <p:nvPr/>
        </p:nvPicPr>
        <p:blipFill>
          <a:blip r:embed="rId3" cstate="print"/>
          <a:stretch>
            <a:fillRect/>
          </a:stretch>
        </p:blipFill>
        <p:spPr bwMode="gray">
          <a:xfrm>
            <a:off x="1618056" y="4035728"/>
            <a:ext cx="405710" cy="331945"/>
          </a:xfrm>
          <a:prstGeom prst="rect">
            <a:avLst/>
          </a:prstGeom>
        </p:spPr>
      </p:pic>
      <p:pic>
        <p:nvPicPr>
          <p:cNvPr id="8" name="图片 105" descr="AP.png"/>
          <p:cNvPicPr>
            <a:picLocks noChangeAspect="1"/>
          </p:cNvPicPr>
          <p:nvPr/>
        </p:nvPicPr>
        <p:blipFill>
          <a:blip r:embed="rId3" cstate="print"/>
          <a:stretch>
            <a:fillRect/>
          </a:stretch>
        </p:blipFill>
        <p:spPr bwMode="gray">
          <a:xfrm>
            <a:off x="3167068" y="4035728"/>
            <a:ext cx="405710" cy="331945"/>
          </a:xfrm>
          <a:prstGeom prst="rect">
            <a:avLst/>
          </a:prstGeom>
        </p:spPr>
      </p:pic>
      <p:pic>
        <p:nvPicPr>
          <p:cNvPr id="9" name="图片 105" descr="AP.png"/>
          <p:cNvPicPr>
            <a:picLocks noChangeAspect="1"/>
          </p:cNvPicPr>
          <p:nvPr/>
        </p:nvPicPr>
        <p:blipFill>
          <a:blip r:embed="rId3" cstate="print"/>
          <a:stretch>
            <a:fillRect/>
          </a:stretch>
        </p:blipFill>
        <p:spPr bwMode="gray">
          <a:xfrm>
            <a:off x="3941575" y="4035728"/>
            <a:ext cx="405710" cy="331945"/>
          </a:xfrm>
          <a:prstGeom prst="rect">
            <a:avLst/>
          </a:prstGeom>
        </p:spPr>
      </p:pic>
      <p:sp>
        <p:nvSpPr>
          <p:cNvPr id="11" name="TextBox 55"/>
          <p:cNvSpPr txBox="1"/>
          <p:nvPr/>
        </p:nvSpPr>
        <p:spPr bwMode="gray">
          <a:xfrm>
            <a:off x="731839" y="3220109"/>
            <a:ext cx="747320" cy="276999"/>
          </a:xfrm>
          <a:prstGeom prst="rect">
            <a:avLst/>
          </a:prstGeom>
          <a:noFill/>
        </p:spPr>
        <p:txBody>
          <a:bodyPr wrap="none" rtlCol="0">
            <a:spAutoFit/>
          </a:bodyPr>
          <a:lstStyle/>
          <a:p>
            <a:pP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Campus</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2" name="图片 72" descr="AP.png"/>
          <p:cNvPicPr>
            <a:picLocks noChangeAspect="1"/>
          </p:cNvPicPr>
          <p:nvPr/>
        </p:nvPicPr>
        <p:blipFill>
          <a:blip r:embed="rId4" cstate="print"/>
          <a:stretch>
            <a:fillRect/>
          </a:stretch>
        </p:blipFill>
        <p:spPr bwMode="gray">
          <a:xfrm>
            <a:off x="2393471" y="4036100"/>
            <a:ext cx="404800" cy="331200"/>
          </a:xfrm>
          <a:prstGeom prst="rect">
            <a:avLst/>
          </a:prstGeom>
        </p:spPr>
      </p:pic>
      <p:grpSp>
        <p:nvGrpSpPr>
          <p:cNvPr id="13" name="Group 58"/>
          <p:cNvGrpSpPr/>
          <p:nvPr/>
        </p:nvGrpSpPr>
        <p:grpSpPr bwMode="gray">
          <a:xfrm>
            <a:off x="1845965" y="2355334"/>
            <a:ext cx="2283789" cy="1546615"/>
            <a:chOff x="1777945" y="2142066"/>
            <a:chExt cx="2283789" cy="2497668"/>
          </a:xfrm>
        </p:grpSpPr>
        <p:sp>
          <p:nvSpPr>
            <p:cNvPr id="14" name="Freeform 59"/>
            <p:cNvSpPr/>
            <p:nvPr/>
          </p:nvSpPr>
          <p:spPr bwMode="gray">
            <a:xfrm>
              <a:off x="1777945" y="2142066"/>
              <a:ext cx="1154011" cy="2497667"/>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3419 w 1183420"/>
                <a:gd name="connsiteY0" fmla="*/ 0 h 2497667"/>
                <a:gd name="connsiteX1" fmla="*/ 220187 w 1183420"/>
                <a:gd name="connsiteY1" fmla="*/ 1193800 h 2497667"/>
                <a:gd name="connsiteX2" fmla="*/ 55 w 1183420"/>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Lst>
              <a:ahLst/>
              <a:cxnLst>
                <a:cxn ang="0">
                  <a:pos x="connsiteX0" y="connsiteY0"/>
                </a:cxn>
                <a:cxn ang="0">
                  <a:pos x="connsiteX1" y="connsiteY1"/>
                </a:cxn>
                <a:cxn ang="0">
                  <a:pos x="connsiteX2" y="connsiteY2"/>
                </a:cxn>
              </a:cxnLst>
              <a:rect l="l" t="t" r="r" b="b"/>
              <a:pathLst>
                <a:path w="1183419" h="2497667">
                  <a:moveTo>
                    <a:pt x="1183419" y="0"/>
                  </a:moveTo>
                  <a:cubicBezTo>
                    <a:pt x="543338" y="568000"/>
                    <a:pt x="417414" y="777522"/>
                    <a:pt x="220187" y="1193800"/>
                  </a:cubicBezTo>
                  <a:cubicBezTo>
                    <a:pt x="22960" y="1610078"/>
                    <a:pt x="-1357" y="2171700"/>
                    <a:pt x="55" y="2497667"/>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Freeform 60"/>
            <p:cNvSpPr/>
            <p:nvPr/>
          </p:nvSpPr>
          <p:spPr bwMode="gray">
            <a:xfrm flipH="1">
              <a:off x="2938757" y="2142066"/>
              <a:ext cx="1122977" cy="2497667"/>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284851 w 1284851"/>
                <a:gd name="connsiteY0" fmla="*/ 0 h 2497667"/>
                <a:gd name="connsiteX1" fmla="*/ 220253 w 1284851"/>
                <a:gd name="connsiteY1" fmla="*/ 1193800 h 2497667"/>
                <a:gd name="connsiteX2" fmla="*/ 121 w 1284851"/>
                <a:gd name="connsiteY2" fmla="*/ 2497667 h 2497667"/>
                <a:gd name="connsiteX0" fmla="*/ 1284851 w 1284851"/>
                <a:gd name="connsiteY0" fmla="*/ 0 h 2497667"/>
                <a:gd name="connsiteX1" fmla="*/ 220253 w 1284851"/>
                <a:gd name="connsiteY1" fmla="*/ 1193800 h 2497667"/>
                <a:gd name="connsiteX2" fmla="*/ 121 w 1284851"/>
                <a:gd name="connsiteY2" fmla="*/ 2497667 h 2497667"/>
              </a:gdLst>
              <a:ahLst/>
              <a:cxnLst>
                <a:cxn ang="0">
                  <a:pos x="connsiteX0" y="connsiteY0"/>
                </a:cxn>
                <a:cxn ang="0">
                  <a:pos x="connsiteX1" y="connsiteY1"/>
                </a:cxn>
                <a:cxn ang="0">
                  <a:pos x="connsiteX2" y="connsiteY2"/>
                </a:cxn>
              </a:cxnLst>
              <a:rect l="l" t="t" r="r" b="b"/>
              <a:pathLst>
                <a:path w="1284851" h="2497667">
                  <a:moveTo>
                    <a:pt x="1284851" y="0"/>
                  </a:moveTo>
                  <a:cubicBezTo>
                    <a:pt x="647485" y="525992"/>
                    <a:pt x="434375" y="777522"/>
                    <a:pt x="220253" y="1193800"/>
                  </a:cubicBezTo>
                  <a:cubicBezTo>
                    <a:pt x="6131" y="1610078"/>
                    <a:pt x="-1291" y="2171700"/>
                    <a:pt x="121" y="2497667"/>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Freeform 61"/>
            <p:cNvSpPr/>
            <p:nvPr/>
          </p:nvSpPr>
          <p:spPr bwMode="gray">
            <a:xfrm>
              <a:off x="2537694" y="2142066"/>
              <a:ext cx="396757" cy="2497667"/>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Lst>
              <a:ahLst/>
              <a:cxnLst>
                <a:cxn ang="0">
                  <a:pos x="connsiteX0" y="connsiteY0"/>
                </a:cxn>
                <a:cxn ang="0">
                  <a:pos x="connsiteX1" y="connsiteY1"/>
                </a:cxn>
                <a:cxn ang="0">
                  <a:pos x="connsiteX2" y="connsiteY2"/>
                </a:cxn>
              </a:cxnLst>
              <a:rect l="l" t="t" r="r" b="b"/>
              <a:pathLst>
                <a:path w="1092236" h="2497667">
                  <a:moveTo>
                    <a:pt x="1092236" y="0"/>
                  </a:moveTo>
                  <a:cubicBezTo>
                    <a:pt x="585647" y="579967"/>
                    <a:pt x="402202" y="777522"/>
                    <a:pt x="220169" y="1193800"/>
                  </a:cubicBezTo>
                  <a:cubicBezTo>
                    <a:pt x="38136" y="1610078"/>
                    <a:pt x="-1375" y="2171700"/>
                    <a:pt x="37" y="2497667"/>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Freeform 62"/>
            <p:cNvSpPr/>
            <p:nvPr/>
          </p:nvSpPr>
          <p:spPr bwMode="gray">
            <a:xfrm flipH="1">
              <a:off x="2936946" y="2145242"/>
              <a:ext cx="434657" cy="2494492"/>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1128 w 1181127"/>
                <a:gd name="connsiteY0" fmla="*/ 0 h 2497667"/>
                <a:gd name="connsiteX1" fmla="*/ 220186 w 1181127"/>
                <a:gd name="connsiteY1" fmla="*/ 1193800 h 2497667"/>
                <a:gd name="connsiteX2" fmla="*/ 54 w 1181127"/>
                <a:gd name="connsiteY2" fmla="*/ 2497667 h 2497667"/>
                <a:gd name="connsiteX0" fmla="*/ 1216691 w 1216691"/>
                <a:gd name="connsiteY0" fmla="*/ 0 h 2494492"/>
                <a:gd name="connsiteX1" fmla="*/ 220200 w 1216691"/>
                <a:gd name="connsiteY1" fmla="*/ 1190625 h 2494492"/>
                <a:gd name="connsiteX2" fmla="*/ 68 w 1216691"/>
                <a:gd name="connsiteY2" fmla="*/ 2494492 h 2494492"/>
                <a:gd name="connsiteX0" fmla="*/ 1216691 w 1216691"/>
                <a:gd name="connsiteY0" fmla="*/ 0 h 2494492"/>
                <a:gd name="connsiteX1" fmla="*/ 220200 w 1216691"/>
                <a:gd name="connsiteY1" fmla="*/ 1190625 h 2494492"/>
                <a:gd name="connsiteX2" fmla="*/ 68 w 1216691"/>
                <a:gd name="connsiteY2" fmla="*/ 2494492 h 2494492"/>
              </a:gdLst>
              <a:ahLst/>
              <a:cxnLst>
                <a:cxn ang="0">
                  <a:pos x="connsiteX0" y="connsiteY0"/>
                </a:cxn>
                <a:cxn ang="0">
                  <a:pos x="connsiteX1" y="connsiteY1"/>
                </a:cxn>
                <a:cxn ang="0">
                  <a:pos x="connsiteX2" y="connsiteY2"/>
                </a:cxn>
              </a:cxnLst>
              <a:rect l="l" t="t" r="r" b="b"/>
              <a:pathLst>
                <a:path w="1216691" h="2494492">
                  <a:moveTo>
                    <a:pt x="1216691" y="0"/>
                  </a:moveTo>
                  <a:cubicBezTo>
                    <a:pt x="567904" y="592667"/>
                    <a:pt x="422970" y="774876"/>
                    <a:pt x="220200" y="1190625"/>
                  </a:cubicBezTo>
                  <a:cubicBezTo>
                    <a:pt x="17430" y="1606374"/>
                    <a:pt x="-1344" y="2168525"/>
                    <a:pt x="68" y="2494492"/>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9" name="Oval 64"/>
          <p:cNvSpPr>
            <a:spLocks noChangeAspect="1"/>
          </p:cNvSpPr>
          <p:nvPr/>
        </p:nvSpPr>
        <p:spPr bwMode="gray">
          <a:xfrm>
            <a:off x="3400182" y="2515318"/>
            <a:ext cx="211977" cy="211977"/>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Oval 68"/>
          <p:cNvSpPr>
            <a:spLocks noChangeAspect="1"/>
          </p:cNvSpPr>
          <p:nvPr/>
        </p:nvSpPr>
        <p:spPr bwMode="gray">
          <a:xfrm>
            <a:off x="1112579" y="4242966"/>
            <a:ext cx="211977" cy="211977"/>
          </a:xfrm>
          <a:prstGeom prst="ellipse">
            <a:avLst/>
          </a:prstGeom>
          <a:solidFill>
            <a:srgbClr val="0070C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Freeform 70"/>
          <p:cNvSpPr/>
          <p:nvPr/>
        </p:nvSpPr>
        <p:spPr bwMode="gray">
          <a:xfrm>
            <a:off x="1845965" y="4384234"/>
            <a:ext cx="713799" cy="239935"/>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3419 w 1183420"/>
              <a:gd name="connsiteY0" fmla="*/ 0 h 2497667"/>
              <a:gd name="connsiteX1" fmla="*/ 220187 w 1183420"/>
              <a:gd name="connsiteY1" fmla="*/ 1193800 h 2497667"/>
              <a:gd name="connsiteX2" fmla="*/ 55 w 1183420"/>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866804 w 866804"/>
              <a:gd name="connsiteY0" fmla="*/ 0 h 2497667"/>
              <a:gd name="connsiteX1" fmla="*/ 220187 w 866804"/>
              <a:gd name="connsiteY1" fmla="*/ 1193800 h 2497667"/>
              <a:gd name="connsiteX2" fmla="*/ 55 w 866804"/>
              <a:gd name="connsiteY2" fmla="*/ 2497667 h 2497667"/>
              <a:gd name="connsiteX0" fmla="*/ 666053 w 1192411"/>
              <a:gd name="connsiteY0" fmla="*/ 70182 h 1322047"/>
              <a:gd name="connsiteX1" fmla="*/ 19436 w 1192411"/>
              <a:gd name="connsiteY1" fmla="*/ 1263982 h 1322047"/>
              <a:gd name="connsiteX2" fmla="*/ 1192411 w 1192411"/>
              <a:gd name="connsiteY2" fmla="*/ 36603 h 1322047"/>
              <a:gd name="connsiteX0" fmla="*/ 671047 w 1197405"/>
              <a:gd name="connsiteY0" fmla="*/ 33578 h 1330423"/>
              <a:gd name="connsiteX1" fmla="*/ 24430 w 1197405"/>
              <a:gd name="connsiteY1" fmla="*/ 1227378 h 1330423"/>
              <a:gd name="connsiteX2" fmla="*/ 1197405 w 1197405"/>
              <a:gd name="connsiteY2" fmla="*/ -1 h 1330423"/>
              <a:gd name="connsiteX0" fmla="*/ 272209 w 798567"/>
              <a:gd name="connsiteY0" fmla="*/ 33579 h 649159"/>
              <a:gd name="connsiteX1" fmla="*/ 151173 w 798567"/>
              <a:gd name="connsiteY1" fmla="*/ 407737 h 649159"/>
              <a:gd name="connsiteX2" fmla="*/ 798567 w 798567"/>
              <a:gd name="connsiteY2" fmla="*/ 0 h 649159"/>
              <a:gd name="connsiteX0" fmla="*/ 0 w 526358"/>
              <a:gd name="connsiteY0" fmla="*/ 33579 h 33579"/>
              <a:gd name="connsiteX1" fmla="*/ 526358 w 526358"/>
              <a:gd name="connsiteY1" fmla="*/ 0 h 33579"/>
              <a:gd name="connsiteX0" fmla="*/ 0 w 627675"/>
              <a:gd name="connsiteY0" fmla="*/ 21526 h 21526"/>
              <a:gd name="connsiteX1" fmla="*/ 627675 w 627675"/>
              <a:gd name="connsiteY1" fmla="*/ 0 h 21526"/>
              <a:gd name="connsiteX0" fmla="*/ 0 w 627675"/>
              <a:gd name="connsiteY0" fmla="*/ 21526 h 180523"/>
              <a:gd name="connsiteX1" fmla="*/ 627675 w 627675"/>
              <a:gd name="connsiteY1" fmla="*/ 0 h 180523"/>
              <a:gd name="connsiteX0" fmla="*/ 0 w 627675"/>
              <a:gd name="connsiteY0" fmla="*/ 21526 h 265291"/>
              <a:gd name="connsiteX1" fmla="*/ 627675 w 627675"/>
              <a:gd name="connsiteY1" fmla="*/ 0 h 265291"/>
              <a:gd name="connsiteX0" fmla="*/ 0 w 602346"/>
              <a:gd name="connsiteY0" fmla="*/ 33579 h 272063"/>
              <a:gd name="connsiteX1" fmla="*/ 602346 w 602346"/>
              <a:gd name="connsiteY1" fmla="*/ 0 h 272063"/>
              <a:gd name="connsiteX0" fmla="*/ 0 w 597035"/>
              <a:gd name="connsiteY0" fmla="*/ 15107 h 261748"/>
              <a:gd name="connsiteX1" fmla="*/ 597035 w 597035"/>
              <a:gd name="connsiteY1" fmla="*/ 0 h 261748"/>
            </a:gdLst>
            <a:ahLst/>
            <a:cxnLst>
              <a:cxn ang="0">
                <a:pos x="connsiteX0" y="connsiteY0"/>
              </a:cxn>
              <a:cxn ang="0">
                <a:pos x="connsiteX1" y="connsiteY1"/>
              </a:cxn>
            </a:cxnLst>
            <a:rect l="l" t="t" r="r" b="b"/>
            <a:pathLst>
              <a:path w="597035" h="261748">
                <a:moveTo>
                  <a:pt x="0" y="15107"/>
                </a:moveTo>
                <a:cubicBezTo>
                  <a:pt x="215557" y="381588"/>
                  <a:pt x="413140" y="308513"/>
                  <a:pt x="597035" y="0"/>
                </a:cubicBezTo>
              </a:path>
            </a:pathLst>
          </a:custGeom>
          <a:noFill/>
          <a:ln w="19050">
            <a:solidFill>
              <a:srgbClr val="00B05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Freeform 71"/>
          <p:cNvSpPr/>
          <p:nvPr/>
        </p:nvSpPr>
        <p:spPr bwMode="gray">
          <a:xfrm flipH="1">
            <a:off x="2666958" y="4384234"/>
            <a:ext cx="741116" cy="239935"/>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3419 w 1183420"/>
              <a:gd name="connsiteY0" fmla="*/ 0 h 2497667"/>
              <a:gd name="connsiteX1" fmla="*/ 220187 w 1183420"/>
              <a:gd name="connsiteY1" fmla="*/ 1193800 h 2497667"/>
              <a:gd name="connsiteX2" fmla="*/ 55 w 1183420"/>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866804 w 866804"/>
              <a:gd name="connsiteY0" fmla="*/ 0 h 2497667"/>
              <a:gd name="connsiteX1" fmla="*/ 220187 w 866804"/>
              <a:gd name="connsiteY1" fmla="*/ 1193800 h 2497667"/>
              <a:gd name="connsiteX2" fmla="*/ 55 w 866804"/>
              <a:gd name="connsiteY2" fmla="*/ 2497667 h 2497667"/>
              <a:gd name="connsiteX0" fmla="*/ 666053 w 1192411"/>
              <a:gd name="connsiteY0" fmla="*/ 70182 h 1322047"/>
              <a:gd name="connsiteX1" fmla="*/ 19436 w 1192411"/>
              <a:gd name="connsiteY1" fmla="*/ 1263982 h 1322047"/>
              <a:gd name="connsiteX2" fmla="*/ 1192411 w 1192411"/>
              <a:gd name="connsiteY2" fmla="*/ 36603 h 1322047"/>
              <a:gd name="connsiteX0" fmla="*/ 671047 w 1197405"/>
              <a:gd name="connsiteY0" fmla="*/ 33578 h 1330423"/>
              <a:gd name="connsiteX1" fmla="*/ 24430 w 1197405"/>
              <a:gd name="connsiteY1" fmla="*/ 1227378 h 1330423"/>
              <a:gd name="connsiteX2" fmla="*/ 1197405 w 1197405"/>
              <a:gd name="connsiteY2" fmla="*/ -1 h 1330423"/>
              <a:gd name="connsiteX0" fmla="*/ 272209 w 798567"/>
              <a:gd name="connsiteY0" fmla="*/ 33579 h 649159"/>
              <a:gd name="connsiteX1" fmla="*/ 151173 w 798567"/>
              <a:gd name="connsiteY1" fmla="*/ 407737 h 649159"/>
              <a:gd name="connsiteX2" fmla="*/ 798567 w 798567"/>
              <a:gd name="connsiteY2" fmla="*/ 0 h 649159"/>
              <a:gd name="connsiteX0" fmla="*/ 0 w 526358"/>
              <a:gd name="connsiteY0" fmla="*/ 33579 h 33579"/>
              <a:gd name="connsiteX1" fmla="*/ 526358 w 526358"/>
              <a:gd name="connsiteY1" fmla="*/ 0 h 33579"/>
              <a:gd name="connsiteX0" fmla="*/ 0 w 627675"/>
              <a:gd name="connsiteY0" fmla="*/ 21526 h 21526"/>
              <a:gd name="connsiteX1" fmla="*/ 627675 w 627675"/>
              <a:gd name="connsiteY1" fmla="*/ 0 h 21526"/>
              <a:gd name="connsiteX0" fmla="*/ 0 w 627675"/>
              <a:gd name="connsiteY0" fmla="*/ 21526 h 180523"/>
              <a:gd name="connsiteX1" fmla="*/ 627675 w 627675"/>
              <a:gd name="connsiteY1" fmla="*/ 0 h 180523"/>
              <a:gd name="connsiteX0" fmla="*/ 0 w 627675"/>
              <a:gd name="connsiteY0" fmla="*/ 21526 h 265291"/>
              <a:gd name="connsiteX1" fmla="*/ 627675 w 627675"/>
              <a:gd name="connsiteY1" fmla="*/ 0 h 265291"/>
              <a:gd name="connsiteX0" fmla="*/ 0 w 602346"/>
              <a:gd name="connsiteY0" fmla="*/ 33579 h 272063"/>
              <a:gd name="connsiteX1" fmla="*/ 602346 w 602346"/>
              <a:gd name="connsiteY1" fmla="*/ 0 h 272063"/>
              <a:gd name="connsiteX0" fmla="*/ 0 w 597035"/>
              <a:gd name="connsiteY0" fmla="*/ 15107 h 261748"/>
              <a:gd name="connsiteX1" fmla="*/ 597035 w 597035"/>
              <a:gd name="connsiteY1" fmla="*/ 0 h 261748"/>
            </a:gdLst>
            <a:ahLst/>
            <a:cxnLst>
              <a:cxn ang="0">
                <a:pos x="connsiteX0" y="connsiteY0"/>
              </a:cxn>
              <a:cxn ang="0">
                <a:pos x="connsiteX1" y="connsiteY1"/>
              </a:cxn>
            </a:cxnLst>
            <a:rect l="l" t="t" r="r" b="b"/>
            <a:pathLst>
              <a:path w="597035" h="261748">
                <a:moveTo>
                  <a:pt x="0" y="15107"/>
                </a:moveTo>
                <a:cubicBezTo>
                  <a:pt x="215557" y="381588"/>
                  <a:pt x="413140" y="308513"/>
                  <a:pt x="597035" y="0"/>
                </a:cubicBezTo>
              </a:path>
            </a:pathLst>
          </a:custGeom>
          <a:noFill/>
          <a:ln w="19050">
            <a:solidFill>
              <a:srgbClr val="00B05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Freeform 72"/>
          <p:cNvSpPr/>
          <p:nvPr/>
        </p:nvSpPr>
        <p:spPr bwMode="gray">
          <a:xfrm flipH="1">
            <a:off x="2593013" y="4388466"/>
            <a:ext cx="1566523" cy="455002"/>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3419 w 1183420"/>
              <a:gd name="connsiteY0" fmla="*/ 0 h 2497667"/>
              <a:gd name="connsiteX1" fmla="*/ 220187 w 1183420"/>
              <a:gd name="connsiteY1" fmla="*/ 1193800 h 2497667"/>
              <a:gd name="connsiteX2" fmla="*/ 55 w 1183420"/>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866804 w 866804"/>
              <a:gd name="connsiteY0" fmla="*/ 0 h 2497667"/>
              <a:gd name="connsiteX1" fmla="*/ 220187 w 866804"/>
              <a:gd name="connsiteY1" fmla="*/ 1193800 h 2497667"/>
              <a:gd name="connsiteX2" fmla="*/ 55 w 866804"/>
              <a:gd name="connsiteY2" fmla="*/ 2497667 h 2497667"/>
              <a:gd name="connsiteX0" fmla="*/ 666053 w 1192411"/>
              <a:gd name="connsiteY0" fmla="*/ 70182 h 1322047"/>
              <a:gd name="connsiteX1" fmla="*/ 19436 w 1192411"/>
              <a:gd name="connsiteY1" fmla="*/ 1263982 h 1322047"/>
              <a:gd name="connsiteX2" fmla="*/ 1192411 w 1192411"/>
              <a:gd name="connsiteY2" fmla="*/ 36603 h 1322047"/>
              <a:gd name="connsiteX0" fmla="*/ 671047 w 1197405"/>
              <a:gd name="connsiteY0" fmla="*/ 33578 h 1330423"/>
              <a:gd name="connsiteX1" fmla="*/ 24430 w 1197405"/>
              <a:gd name="connsiteY1" fmla="*/ 1227378 h 1330423"/>
              <a:gd name="connsiteX2" fmla="*/ 1197405 w 1197405"/>
              <a:gd name="connsiteY2" fmla="*/ -1 h 1330423"/>
              <a:gd name="connsiteX0" fmla="*/ 272209 w 798567"/>
              <a:gd name="connsiteY0" fmla="*/ 33579 h 649159"/>
              <a:gd name="connsiteX1" fmla="*/ 151173 w 798567"/>
              <a:gd name="connsiteY1" fmla="*/ 407737 h 649159"/>
              <a:gd name="connsiteX2" fmla="*/ 798567 w 798567"/>
              <a:gd name="connsiteY2" fmla="*/ 0 h 649159"/>
              <a:gd name="connsiteX0" fmla="*/ 0 w 526358"/>
              <a:gd name="connsiteY0" fmla="*/ 33579 h 33579"/>
              <a:gd name="connsiteX1" fmla="*/ 526358 w 526358"/>
              <a:gd name="connsiteY1" fmla="*/ 0 h 33579"/>
              <a:gd name="connsiteX0" fmla="*/ 0 w 627675"/>
              <a:gd name="connsiteY0" fmla="*/ 21526 h 21526"/>
              <a:gd name="connsiteX1" fmla="*/ 627675 w 627675"/>
              <a:gd name="connsiteY1" fmla="*/ 0 h 21526"/>
              <a:gd name="connsiteX0" fmla="*/ 0 w 627675"/>
              <a:gd name="connsiteY0" fmla="*/ 21526 h 180523"/>
              <a:gd name="connsiteX1" fmla="*/ 627675 w 627675"/>
              <a:gd name="connsiteY1" fmla="*/ 0 h 180523"/>
              <a:gd name="connsiteX0" fmla="*/ 0 w 627675"/>
              <a:gd name="connsiteY0" fmla="*/ 21526 h 265291"/>
              <a:gd name="connsiteX1" fmla="*/ 627675 w 627675"/>
              <a:gd name="connsiteY1" fmla="*/ 0 h 265291"/>
              <a:gd name="connsiteX0" fmla="*/ 0 w 602346"/>
              <a:gd name="connsiteY0" fmla="*/ 33579 h 272063"/>
              <a:gd name="connsiteX1" fmla="*/ 602346 w 602346"/>
              <a:gd name="connsiteY1" fmla="*/ 0 h 272063"/>
              <a:gd name="connsiteX0" fmla="*/ 0 w 597035"/>
              <a:gd name="connsiteY0" fmla="*/ 15107 h 261748"/>
              <a:gd name="connsiteX1" fmla="*/ 597035 w 597035"/>
              <a:gd name="connsiteY1" fmla="*/ 0 h 261748"/>
              <a:gd name="connsiteX0" fmla="*/ 0 w 594595"/>
              <a:gd name="connsiteY0" fmla="*/ 1867 h 254582"/>
              <a:gd name="connsiteX1" fmla="*/ 594595 w 594595"/>
              <a:gd name="connsiteY1" fmla="*/ 0 h 254582"/>
              <a:gd name="connsiteX0" fmla="*/ 0 w 594595"/>
              <a:gd name="connsiteY0" fmla="*/ 1867 h 252866"/>
              <a:gd name="connsiteX1" fmla="*/ 594595 w 594595"/>
              <a:gd name="connsiteY1" fmla="*/ 0 h 252866"/>
              <a:gd name="connsiteX0" fmla="*/ 0 w 603542"/>
              <a:gd name="connsiteY0" fmla="*/ 9089 h 256772"/>
              <a:gd name="connsiteX1" fmla="*/ 603542 w 603542"/>
              <a:gd name="connsiteY1" fmla="*/ 0 h 256772"/>
              <a:gd name="connsiteX0" fmla="*/ 0 w 596222"/>
              <a:gd name="connsiteY0" fmla="*/ 9089 h 256772"/>
              <a:gd name="connsiteX1" fmla="*/ 596222 w 596222"/>
              <a:gd name="connsiteY1" fmla="*/ 0 h 256772"/>
              <a:gd name="connsiteX0" fmla="*/ 0 w 601915"/>
              <a:gd name="connsiteY0" fmla="*/ 12700 h 258747"/>
              <a:gd name="connsiteX1" fmla="*/ 601915 w 601915"/>
              <a:gd name="connsiteY1" fmla="*/ 0 h 258747"/>
            </a:gdLst>
            <a:ahLst/>
            <a:cxnLst>
              <a:cxn ang="0">
                <a:pos x="connsiteX0" y="connsiteY0"/>
              </a:cxn>
              <a:cxn ang="0">
                <a:pos x="connsiteX1" y="connsiteY1"/>
              </a:cxn>
            </a:cxnLst>
            <a:rect l="l" t="t" r="r" b="b"/>
            <a:pathLst>
              <a:path w="601915" h="258747">
                <a:moveTo>
                  <a:pt x="0" y="12700"/>
                </a:moveTo>
                <a:cubicBezTo>
                  <a:pt x="215557" y="379181"/>
                  <a:pt x="452179" y="303698"/>
                  <a:pt x="601915" y="0"/>
                </a:cubicBezTo>
              </a:path>
            </a:pathLst>
          </a:custGeom>
          <a:noFill/>
          <a:ln w="19050">
            <a:solidFill>
              <a:srgbClr val="00B05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Oval 75"/>
          <p:cNvSpPr>
            <a:spLocks noChangeAspect="1"/>
          </p:cNvSpPr>
          <p:nvPr/>
        </p:nvSpPr>
        <p:spPr bwMode="gray">
          <a:xfrm>
            <a:off x="2454981" y="4632537"/>
            <a:ext cx="211977" cy="211977"/>
          </a:xfrm>
          <a:prstGeom prst="ellipse">
            <a:avLst/>
          </a:prstGeom>
          <a:solidFill>
            <a:srgbClr val="FF993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Freeform 77"/>
          <p:cNvSpPr/>
          <p:nvPr/>
        </p:nvSpPr>
        <p:spPr bwMode="gray">
          <a:xfrm flipV="1">
            <a:off x="1845965" y="3918510"/>
            <a:ext cx="713799" cy="78867"/>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3419 w 1183420"/>
              <a:gd name="connsiteY0" fmla="*/ 0 h 2497667"/>
              <a:gd name="connsiteX1" fmla="*/ 220187 w 1183420"/>
              <a:gd name="connsiteY1" fmla="*/ 1193800 h 2497667"/>
              <a:gd name="connsiteX2" fmla="*/ 55 w 1183420"/>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866804 w 866804"/>
              <a:gd name="connsiteY0" fmla="*/ 0 h 2497667"/>
              <a:gd name="connsiteX1" fmla="*/ 220187 w 866804"/>
              <a:gd name="connsiteY1" fmla="*/ 1193800 h 2497667"/>
              <a:gd name="connsiteX2" fmla="*/ 55 w 866804"/>
              <a:gd name="connsiteY2" fmla="*/ 2497667 h 2497667"/>
              <a:gd name="connsiteX0" fmla="*/ 666053 w 1192411"/>
              <a:gd name="connsiteY0" fmla="*/ 70182 h 1322047"/>
              <a:gd name="connsiteX1" fmla="*/ 19436 w 1192411"/>
              <a:gd name="connsiteY1" fmla="*/ 1263982 h 1322047"/>
              <a:gd name="connsiteX2" fmla="*/ 1192411 w 1192411"/>
              <a:gd name="connsiteY2" fmla="*/ 36603 h 1322047"/>
              <a:gd name="connsiteX0" fmla="*/ 671047 w 1197405"/>
              <a:gd name="connsiteY0" fmla="*/ 33578 h 1330423"/>
              <a:gd name="connsiteX1" fmla="*/ 24430 w 1197405"/>
              <a:gd name="connsiteY1" fmla="*/ 1227378 h 1330423"/>
              <a:gd name="connsiteX2" fmla="*/ 1197405 w 1197405"/>
              <a:gd name="connsiteY2" fmla="*/ -1 h 1330423"/>
              <a:gd name="connsiteX0" fmla="*/ 272209 w 798567"/>
              <a:gd name="connsiteY0" fmla="*/ 33579 h 649159"/>
              <a:gd name="connsiteX1" fmla="*/ 151173 w 798567"/>
              <a:gd name="connsiteY1" fmla="*/ 407737 h 649159"/>
              <a:gd name="connsiteX2" fmla="*/ 798567 w 798567"/>
              <a:gd name="connsiteY2" fmla="*/ 0 h 649159"/>
              <a:gd name="connsiteX0" fmla="*/ 0 w 526358"/>
              <a:gd name="connsiteY0" fmla="*/ 33579 h 33579"/>
              <a:gd name="connsiteX1" fmla="*/ 526358 w 526358"/>
              <a:gd name="connsiteY1" fmla="*/ 0 h 33579"/>
              <a:gd name="connsiteX0" fmla="*/ 0 w 627675"/>
              <a:gd name="connsiteY0" fmla="*/ 21526 h 21526"/>
              <a:gd name="connsiteX1" fmla="*/ 627675 w 627675"/>
              <a:gd name="connsiteY1" fmla="*/ 0 h 21526"/>
              <a:gd name="connsiteX0" fmla="*/ 0 w 627675"/>
              <a:gd name="connsiteY0" fmla="*/ 21526 h 180523"/>
              <a:gd name="connsiteX1" fmla="*/ 627675 w 627675"/>
              <a:gd name="connsiteY1" fmla="*/ 0 h 180523"/>
              <a:gd name="connsiteX0" fmla="*/ 0 w 627675"/>
              <a:gd name="connsiteY0" fmla="*/ 21526 h 265291"/>
              <a:gd name="connsiteX1" fmla="*/ 627675 w 627675"/>
              <a:gd name="connsiteY1" fmla="*/ 0 h 265291"/>
              <a:gd name="connsiteX0" fmla="*/ 0 w 602346"/>
              <a:gd name="connsiteY0" fmla="*/ 33579 h 272063"/>
              <a:gd name="connsiteX1" fmla="*/ 602346 w 602346"/>
              <a:gd name="connsiteY1" fmla="*/ 0 h 272063"/>
              <a:gd name="connsiteX0" fmla="*/ 0 w 597035"/>
              <a:gd name="connsiteY0" fmla="*/ 15107 h 261748"/>
              <a:gd name="connsiteX1" fmla="*/ 597035 w 597035"/>
              <a:gd name="connsiteY1" fmla="*/ 0 h 261748"/>
            </a:gdLst>
            <a:ahLst/>
            <a:cxnLst>
              <a:cxn ang="0">
                <a:pos x="connsiteX0" y="connsiteY0"/>
              </a:cxn>
              <a:cxn ang="0">
                <a:pos x="connsiteX1" y="connsiteY1"/>
              </a:cxn>
            </a:cxnLst>
            <a:rect l="l" t="t" r="r" b="b"/>
            <a:pathLst>
              <a:path w="597035" h="261748">
                <a:moveTo>
                  <a:pt x="0" y="15107"/>
                </a:moveTo>
                <a:cubicBezTo>
                  <a:pt x="215557" y="381588"/>
                  <a:pt x="413140" y="308513"/>
                  <a:pt x="597035" y="0"/>
                </a:cubicBezTo>
              </a:path>
            </a:pathLst>
          </a:custGeom>
          <a:noFill/>
          <a:ln w="19050">
            <a:solidFill>
              <a:srgbClr val="FF3399"/>
            </a:solidFill>
            <a:prstDash val="sysDot"/>
            <a:headEnd type="triangl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Freeform 78"/>
          <p:cNvSpPr/>
          <p:nvPr/>
        </p:nvSpPr>
        <p:spPr bwMode="gray">
          <a:xfrm flipH="1" flipV="1">
            <a:off x="2633935" y="3658022"/>
            <a:ext cx="1490912" cy="356538"/>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3419 w 1183420"/>
              <a:gd name="connsiteY0" fmla="*/ 0 h 2497667"/>
              <a:gd name="connsiteX1" fmla="*/ 220187 w 1183420"/>
              <a:gd name="connsiteY1" fmla="*/ 1193800 h 2497667"/>
              <a:gd name="connsiteX2" fmla="*/ 55 w 1183420"/>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866804 w 866804"/>
              <a:gd name="connsiteY0" fmla="*/ 0 h 2497667"/>
              <a:gd name="connsiteX1" fmla="*/ 220187 w 866804"/>
              <a:gd name="connsiteY1" fmla="*/ 1193800 h 2497667"/>
              <a:gd name="connsiteX2" fmla="*/ 55 w 866804"/>
              <a:gd name="connsiteY2" fmla="*/ 2497667 h 2497667"/>
              <a:gd name="connsiteX0" fmla="*/ 666053 w 1192411"/>
              <a:gd name="connsiteY0" fmla="*/ 70182 h 1322047"/>
              <a:gd name="connsiteX1" fmla="*/ 19436 w 1192411"/>
              <a:gd name="connsiteY1" fmla="*/ 1263982 h 1322047"/>
              <a:gd name="connsiteX2" fmla="*/ 1192411 w 1192411"/>
              <a:gd name="connsiteY2" fmla="*/ 36603 h 1322047"/>
              <a:gd name="connsiteX0" fmla="*/ 671047 w 1197405"/>
              <a:gd name="connsiteY0" fmla="*/ 33578 h 1330423"/>
              <a:gd name="connsiteX1" fmla="*/ 24430 w 1197405"/>
              <a:gd name="connsiteY1" fmla="*/ 1227378 h 1330423"/>
              <a:gd name="connsiteX2" fmla="*/ 1197405 w 1197405"/>
              <a:gd name="connsiteY2" fmla="*/ -1 h 1330423"/>
              <a:gd name="connsiteX0" fmla="*/ 272209 w 798567"/>
              <a:gd name="connsiteY0" fmla="*/ 33579 h 649159"/>
              <a:gd name="connsiteX1" fmla="*/ 151173 w 798567"/>
              <a:gd name="connsiteY1" fmla="*/ 407737 h 649159"/>
              <a:gd name="connsiteX2" fmla="*/ 798567 w 798567"/>
              <a:gd name="connsiteY2" fmla="*/ 0 h 649159"/>
              <a:gd name="connsiteX0" fmla="*/ 0 w 526358"/>
              <a:gd name="connsiteY0" fmla="*/ 33579 h 33579"/>
              <a:gd name="connsiteX1" fmla="*/ 526358 w 526358"/>
              <a:gd name="connsiteY1" fmla="*/ 0 h 33579"/>
              <a:gd name="connsiteX0" fmla="*/ 0 w 627675"/>
              <a:gd name="connsiteY0" fmla="*/ 21526 h 21526"/>
              <a:gd name="connsiteX1" fmla="*/ 627675 w 627675"/>
              <a:gd name="connsiteY1" fmla="*/ 0 h 21526"/>
              <a:gd name="connsiteX0" fmla="*/ 0 w 627675"/>
              <a:gd name="connsiteY0" fmla="*/ 21526 h 180523"/>
              <a:gd name="connsiteX1" fmla="*/ 627675 w 627675"/>
              <a:gd name="connsiteY1" fmla="*/ 0 h 180523"/>
              <a:gd name="connsiteX0" fmla="*/ 0 w 627675"/>
              <a:gd name="connsiteY0" fmla="*/ 21526 h 265291"/>
              <a:gd name="connsiteX1" fmla="*/ 627675 w 627675"/>
              <a:gd name="connsiteY1" fmla="*/ 0 h 265291"/>
              <a:gd name="connsiteX0" fmla="*/ 0 w 602346"/>
              <a:gd name="connsiteY0" fmla="*/ 33579 h 272063"/>
              <a:gd name="connsiteX1" fmla="*/ 602346 w 602346"/>
              <a:gd name="connsiteY1" fmla="*/ 0 h 272063"/>
              <a:gd name="connsiteX0" fmla="*/ 0 w 597035"/>
              <a:gd name="connsiteY0" fmla="*/ 15107 h 261748"/>
              <a:gd name="connsiteX1" fmla="*/ 597035 w 597035"/>
              <a:gd name="connsiteY1" fmla="*/ 0 h 261748"/>
            </a:gdLst>
            <a:ahLst/>
            <a:cxnLst>
              <a:cxn ang="0">
                <a:pos x="connsiteX0" y="connsiteY0"/>
              </a:cxn>
              <a:cxn ang="0">
                <a:pos x="connsiteX1" y="connsiteY1"/>
              </a:cxn>
            </a:cxnLst>
            <a:rect l="l" t="t" r="r" b="b"/>
            <a:pathLst>
              <a:path w="597035" h="261748">
                <a:moveTo>
                  <a:pt x="0" y="15107"/>
                </a:moveTo>
                <a:cubicBezTo>
                  <a:pt x="215557" y="381588"/>
                  <a:pt x="413140" y="308513"/>
                  <a:pt x="597035" y="0"/>
                </a:cubicBezTo>
              </a:path>
            </a:pathLst>
          </a:custGeom>
          <a:noFill/>
          <a:ln w="19050">
            <a:solidFill>
              <a:srgbClr val="FF3399"/>
            </a:solidFill>
            <a:prstDash val="sysDot"/>
            <a:headEnd type="triangl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Freeform 79"/>
          <p:cNvSpPr/>
          <p:nvPr/>
        </p:nvSpPr>
        <p:spPr bwMode="gray">
          <a:xfrm flipH="1" flipV="1">
            <a:off x="2691572" y="3918509"/>
            <a:ext cx="748051" cy="96052"/>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3419 w 1183420"/>
              <a:gd name="connsiteY0" fmla="*/ 0 h 2497667"/>
              <a:gd name="connsiteX1" fmla="*/ 220187 w 1183420"/>
              <a:gd name="connsiteY1" fmla="*/ 1193800 h 2497667"/>
              <a:gd name="connsiteX2" fmla="*/ 55 w 1183420"/>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866804 w 866804"/>
              <a:gd name="connsiteY0" fmla="*/ 0 h 2497667"/>
              <a:gd name="connsiteX1" fmla="*/ 220187 w 866804"/>
              <a:gd name="connsiteY1" fmla="*/ 1193800 h 2497667"/>
              <a:gd name="connsiteX2" fmla="*/ 55 w 866804"/>
              <a:gd name="connsiteY2" fmla="*/ 2497667 h 2497667"/>
              <a:gd name="connsiteX0" fmla="*/ 666053 w 1192411"/>
              <a:gd name="connsiteY0" fmla="*/ 70182 h 1322047"/>
              <a:gd name="connsiteX1" fmla="*/ 19436 w 1192411"/>
              <a:gd name="connsiteY1" fmla="*/ 1263982 h 1322047"/>
              <a:gd name="connsiteX2" fmla="*/ 1192411 w 1192411"/>
              <a:gd name="connsiteY2" fmla="*/ 36603 h 1322047"/>
              <a:gd name="connsiteX0" fmla="*/ 671047 w 1197405"/>
              <a:gd name="connsiteY0" fmla="*/ 33578 h 1330423"/>
              <a:gd name="connsiteX1" fmla="*/ 24430 w 1197405"/>
              <a:gd name="connsiteY1" fmla="*/ 1227378 h 1330423"/>
              <a:gd name="connsiteX2" fmla="*/ 1197405 w 1197405"/>
              <a:gd name="connsiteY2" fmla="*/ -1 h 1330423"/>
              <a:gd name="connsiteX0" fmla="*/ 272209 w 798567"/>
              <a:gd name="connsiteY0" fmla="*/ 33579 h 649159"/>
              <a:gd name="connsiteX1" fmla="*/ 151173 w 798567"/>
              <a:gd name="connsiteY1" fmla="*/ 407737 h 649159"/>
              <a:gd name="connsiteX2" fmla="*/ 798567 w 798567"/>
              <a:gd name="connsiteY2" fmla="*/ 0 h 649159"/>
              <a:gd name="connsiteX0" fmla="*/ 0 w 526358"/>
              <a:gd name="connsiteY0" fmla="*/ 33579 h 33579"/>
              <a:gd name="connsiteX1" fmla="*/ 526358 w 526358"/>
              <a:gd name="connsiteY1" fmla="*/ 0 h 33579"/>
              <a:gd name="connsiteX0" fmla="*/ 0 w 627675"/>
              <a:gd name="connsiteY0" fmla="*/ 21526 h 21526"/>
              <a:gd name="connsiteX1" fmla="*/ 627675 w 627675"/>
              <a:gd name="connsiteY1" fmla="*/ 0 h 21526"/>
              <a:gd name="connsiteX0" fmla="*/ 0 w 627675"/>
              <a:gd name="connsiteY0" fmla="*/ 21526 h 180523"/>
              <a:gd name="connsiteX1" fmla="*/ 627675 w 627675"/>
              <a:gd name="connsiteY1" fmla="*/ 0 h 180523"/>
              <a:gd name="connsiteX0" fmla="*/ 0 w 627675"/>
              <a:gd name="connsiteY0" fmla="*/ 21526 h 265291"/>
              <a:gd name="connsiteX1" fmla="*/ 627675 w 627675"/>
              <a:gd name="connsiteY1" fmla="*/ 0 h 265291"/>
              <a:gd name="connsiteX0" fmla="*/ 0 w 602346"/>
              <a:gd name="connsiteY0" fmla="*/ 33579 h 272063"/>
              <a:gd name="connsiteX1" fmla="*/ 602346 w 602346"/>
              <a:gd name="connsiteY1" fmla="*/ 0 h 272063"/>
              <a:gd name="connsiteX0" fmla="*/ 0 w 597035"/>
              <a:gd name="connsiteY0" fmla="*/ 15107 h 261748"/>
              <a:gd name="connsiteX1" fmla="*/ 597035 w 597035"/>
              <a:gd name="connsiteY1" fmla="*/ 0 h 261748"/>
            </a:gdLst>
            <a:ahLst/>
            <a:cxnLst>
              <a:cxn ang="0">
                <a:pos x="connsiteX0" y="connsiteY0"/>
              </a:cxn>
              <a:cxn ang="0">
                <a:pos x="connsiteX1" y="connsiteY1"/>
              </a:cxn>
            </a:cxnLst>
            <a:rect l="l" t="t" r="r" b="b"/>
            <a:pathLst>
              <a:path w="597035" h="261748">
                <a:moveTo>
                  <a:pt x="0" y="15107"/>
                </a:moveTo>
                <a:cubicBezTo>
                  <a:pt x="215557" y="381588"/>
                  <a:pt x="413140" y="308513"/>
                  <a:pt x="597035" y="0"/>
                </a:cubicBezTo>
              </a:path>
            </a:pathLst>
          </a:custGeom>
          <a:noFill/>
          <a:ln w="19050">
            <a:solidFill>
              <a:srgbClr val="FF3399"/>
            </a:solidFill>
            <a:prstDash val="sysDot"/>
            <a:headEnd type="triangl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Oval 80"/>
          <p:cNvSpPr>
            <a:spLocks noChangeAspect="1"/>
          </p:cNvSpPr>
          <p:nvPr/>
        </p:nvSpPr>
        <p:spPr bwMode="gray">
          <a:xfrm>
            <a:off x="2897812" y="3650873"/>
            <a:ext cx="211977" cy="211977"/>
          </a:xfrm>
          <a:prstGeom prst="ellipse">
            <a:avLst/>
          </a:prstGeom>
          <a:solidFill>
            <a:srgbClr val="FF33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Oval 73"/>
          <p:cNvSpPr>
            <a:spLocks noChangeAspect="1"/>
          </p:cNvSpPr>
          <p:nvPr/>
        </p:nvSpPr>
        <p:spPr bwMode="gray">
          <a:xfrm>
            <a:off x="3704058" y="4613444"/>
            <a:ext cx="211977" cy="211977"/>
          </a:xfrm>
          <a:prstGeom prst="ellipse">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1" name="图片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554563" y="1733383"/>
            <a:ext cx="951607" cy="540946"/>
          </a:xfrm>
          <a:prstGeom prst="rect">
            <a:avLst/>
          </a:prstGeom>
        </p:spPr>
      </p:pic>
      <p:sp>
        <p:nvSpPr>
          <p:cNvPr id="39" name="TextBox 69"/>
          <p:cNvSpPr txBox="1"/>
          <p:nvPr/>
        </p:nvSpPr>
        <p:spPr>
          <a:xfrm>
            <a:off x="416371" y="4474237"/>
            <a:ext cx="1392416" cy="461665"/>
          </a:xfrm>
          <a:prstGeom prst="rect">
            <a:avLst/>
          </a:prstGeom>
          <a:noFill/>
        </p:spPr>
        <p:txBody>
          <a:bodyPr wrap="square" rtlCol="0">
            <a:spAutoFit/>
          </a:bodyPr>
          <a:lstStyle/>
          <a:p>
            <a:pPr algn="ctr" fontAlgn="ctr"/>
            <a:r>
              <a:rPr lang="en-US" sz="1200" b="1"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All APs perform detection.</a:t>
            </a:r>
            <a:endParaRPr lang="en-US" sz="12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76"/>
          <p:cNvSpPr txBox="1"/>
          <p:nvPr/>
        </p:nvSpPr>
        <p:spPr>
          <a:xfrm>
            <a:off x="1748208" y="4825421"/>
            <a:ext cx="1795184" cy="646331"/>
          </a:xfrm>
          <a:prstGeom prst="rect">
            <a:avLst/>
          </a:prstGeom>
          <a:noFill/>
        </p:spPr>
        <p:txBody>
          <a:bodyPr wrap="square" rtlCol="0">
            <a:spAutoFit/>
          </a:bodyPr>
          <a:lstStyle/>
          <a:p>
            <a:pPr fontAlgn="ctr"/>
            <a:r>
              <a:rPr lang="en-US" sz="1200" b="1" dirty="0" smtClean="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rPr>
              <a:t>The leader AP performs computing and calibration.</a:t>
            </a:r>
            <a:endParaRPr lang="en-US" sz="12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74"/>
          <p:cNvSpPr txBox="1"/>
          <p:nvPr/>
        </p:nvSpPr>
        <p:spPr>
          <a:xfrm>
            <a:off x="3405368" y="4825421"/>
            <a:ext cx="1412078" cy="461665"/>
          </a:xfrm>
          <a:prstGeom prst="rect">
            <a:avLst/>
          </a:prstGeom>
          <a:noFill/>
        </p:spPr>
        <p:txBody>
          <a:bodyPr wrap="square" rtlCol="0">
            <a:spAutoFit/>
          </a:bodyPr>
          <a:lstStyle/>
          <a:p>
            <a:pPr fontAlgn="ctr"/>
            <a:r>
              <a:rPr lang="en-US" sz="1200" b="1" dirty="0" smtClean="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The APs report detection data.</a:t>
            </a:r>
            <a:endParaRPr lang="en-US" sz="12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TextBox 63"/>
          <p:cNvSpPr txBox="1"/>
          <p:nvPr/>
        </p:nvSpPr>
        <p:spPr>
          <a:xfrm>
            <a:off x="3612159" y="2336537"/>
            <a:ext cx="2158519" cy="461665"/>
          </a:xfrm>
          <a:prstGeom prst="rect">
            <a:avLst/>
          </a:prstGeom>
          <a:noFill/>
        </p:spPr>
        <p:txBody>
          <a:bodyPr wrap="square" rtlCol="0">
            <a:spAutoFit/>
          </a:bodyPr>
          <a:lstStyle/>
          <a:p>
            <a:pP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iMaster NCE delivers the calibration command.</a:t>
            </a:r>
            <a:endPar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圆角矩形 75"/>
          <p:cNvSpPr/>
          <p:nvPr/>
        </p:nvSpPr>
        <p:spPr>
          <a:xfrm>
            <a:off x="5566511" y="955408"/>
            <a:ext cx="6188414" cy="5219891"/>
          </a:xfrm>
          <a:prstGeom prst="roundRect">
            <a:avLst>
              <a:gd name="adj" fmla="val 1173"/>
            </a:avLst>
          </a:prstGeom>
        </p:spPr>
        <p:txBody>
          <a:bodyPr wrap="square">
            <a:spAutoFit/>
          </a:bodyPr>
          <a:lstStyle/>
          <a:p>
            <a:pPr marL="302279" indent="-302279" algn="just" defTabSz="914034" fontAlgn="ctr">
              <a:lnSpc>
                <a:spcPct val="140000"/>
              </a:lnSpc>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iMaster NCE supports three radio calibration modes:</a:t>
            </a:r>
          </a:p>
          <a:p>
            <a:pPr marL="628650" lvl="1" indent="-323850" defTabSz="914034" fontAlgn="ctr">
              <a:lnSpc>
                <a:spcPct val="140000"/>
              </a:lnSpc>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Automatic mode: APs periodically perform global calibration based on the calibration time and interval.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628650" lvl="1" indent="-323850" defTabSz="914034" fontAlgn="ctr">
              <a:lnSpc>
                <a:spcPct val="140000"/>
              </a:lnSpc>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Manual mode: APs do not proactively perform radio calibration, and you need to manually perform global or local calibration for APs at the site on iMaster NCE.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628650" lvl="1" indent="-323850" defTabSz="914034" fontAlgn="ctr">
              <a:lnSpc>
                <a:spcPct val="140000"/>
              </a:lnSpc>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Scheduled mode: APs perform global calibration at a scheduled time every day.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302279" indent="-302279" algn="just" defTabSz="914034" fontAlgn="ctr">
              <a:lnSpc>
                <a:spcPct val="140000"/>
              </a:lnSpc>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APs perform calibration detection according to the configured mode and switch to other channels to scan neighboring APs. The scanning lasts for 15 minutes.</a:t>
            </a:r>
          </a:p>
          <a:p>
            <a:pPr marL="302279" indent="-302279" algn="just" defTabSz="914034" fontAlgn="ctr">
              <a:lnSpc>
                <a:spcPct val="140000"/>
              </a:lnSpc>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During the detection, the APs report the detected data to the leader AP every 10s.</a:t>
            </a:r>
          </a:p>
          <a:p>
            <a:pPr marL="302279" indent="-302279" algn="just" defTabSz="914034" fontAlgn="ctr">
              <a:lnSpc>
                <a:spcPct val="140000"/>
              </a:lnSpc>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The leader AP performs computing and calibration every 5 minutes and performs computing for three times to achieve algorithm convergence.</a:t>
            </a:r>
          </a:p>
          <a:p>
            <a:pPr marL="302279" indent="-302279" algn="just" defTabSz="914034" fontAlgn="ctr">
              <a:lnSpc>
                <a:spcPct val="140000"/>
              </a:lnSpc>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The leader AP delivers the calibration result to each AP in the group, including the calculated channel and power.</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8" name="TextBox 81"/>
          <p:cNvSpPr txBox="1"/>
          <p:nvPr/>
        </p:nvSpPr>
        <p:spPr>
          <a:xfrm>
            <a:off x="2370911" y="2826977"/>
            <a:ext cx="1702765" cy="646331"/>
          </a:xfrm>
          <a:prstGeom prst="rect">
            <a:avLst/>
          </a:prstGeom>
          <a:noFill/>
        </p:spPr>
        <p:txBody>
          <a:bodyPr wrap="square" rtlCol="0">
            <a:spAutoFit/>
          </a:bodyPr>
          <a:lstStyle/>
          <a:p>
            <a:pPr fontAlgn="ctr"/>
            <a:r>
              <a:rPr lang="en-US" sz="1200" b="1" dirty="0" smtClean="0">
                <a:solidFill>
                  <a:srgbClr val="FF3399"/>
                </a:solidFill>
                <a:latin typeface="Huawei Sans" panose="020C0503030203020204" pitchFamily="34" charset="0"/>
                <a:ea typeface="方正兰亭黑简体" panose="02000000000000000000" pitchFamily="2" charset="-122"/>
                <a:sym typeface="Huawei Sans" panose="020C0503030203020204" pitchFamily="34" charset="0"/>
              </a:rPr>
              <a:t>The leader AP delivers the calibration result.</a:t>
            </a:r>
            <a:endParaRPr lang="en-US" sz="1200" b="1" dirty="0">
              <a:solidFill>
                <a:srgbClr val="FF3399"/>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五边形 54"/>
          <p:cNvSpPr/>
          <p:nvPr/>
        </p:nvSpPr>
        <p:spPr bwMode="auto">
          <a:xfrm>
            <a:off x="4536513" y="57564"/>
            <a:ext cx="1392849" cy="288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55"/>
          <p:cNvSpPr/>
          <p:nvPr/>
        </p:nvSpPr>
        <p:spPr bwMode="auto">
          <a:xfrm>
            <a:off x="5826897"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56"/>
          <p:cNvSpPr/>
          <p:nvPr/>
        </p:nvSpPr>
        <p:spPr bwMode="auto">
          <a:xfrm>
            <a:off x="7380432" y="56460"/>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燕尾形 57"/>
          <p:cNvSpPr/>
          <p:nvPr/>
        </p:nvSpPr>
        <p:spPr bwMode="auto">
          <a:xfrm>
            <a:off x="8933967" y="56460"/>
            <a:ext cx="1260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Roaming</a:t>
            </a:r>
          </a:p>
        </p:txBody>
      </p:sp>
      <p:sp>
        <p:nvSpPr>
          <p:cNvPr id="59" name="燕尾形 58"/>
          <p:cNvSpPr/>
          <p:nvPr/>
        </p:nvSpPr>
        <p:spPr bwMode="auto">
          <a:xfrm>
            <a:off x="10091500" y="57564"/>
            <a:ext cx="1656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482752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Radio Calibration: Channel and Frequency Bandwidth Selection</a:t>
            </a: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 name="圆角矩形 2"/>
          <p:cNvSpPr/>
          <p:nvPr/>
        </p:nvSpPr>
        <p:spPr bwMode="gray">
          <a:xfrm>
            <a:off x="1123952" y="1603598"/>
            <a:ext cx="5508500" cy="360000"/>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AP channel selection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1123950" y="2010318"/>
            <a:ext cx="5508503" cy="257120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t" anchorCtr="0"/>
          <a:lstStyle/>
          <a:p>
            <a:pPr marL="285750" indent="-285750" fontAlgn="ctr">
              <a:lnSpc>
                <a:spcPts val="2200"/>
              </a:lnSpc>
              <a:spcAft>
                <a:spcPts val="600"/>
              </a:spcAft>
              <a:buFont typeface="Arial" panose="020B0604020202020204" pitchFamily="34" charset="0"/>
              <a:buChar char="•"/>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2.4 GHz frequency band:</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Channel sets 1, 6, and 11 are recommended. If APs are densely deployed, channel sets 1, 5, 9, and 13 are recommended.</a:t>
            </a:r>
          </a:p>
          <a:p>
            <a:pPr marL="285750" indent="-285750" fontAlgn="ctr">
              <a:lnSpc>
                <a:spcPts val="2200"/>
              </a:lnSpc>
              <a:spcAft>
                <a:spcPts val="600"/>
              </a:spcAft>
              <a:buFont typeface="Arial" panose="020B0604020202020204" pitchFamily="34" charset="0"/>
              <a:buChar char="•"/>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5 GHz frequency band:</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When an AP uses a single 5 GHz radio, it is recommended that high and low frequency channels of neighboring APs be staggered. When an AP uses dual 5 GHz radios, it is recommended that two 5 GHz radios be planned at low and high frequencies respectively.</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6791189" y="1603598"/>
            <a:ext cx="4161338" cy="360000"/>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Frequency bandwidth selection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6791188" y="2010318"/>
            <a:ext cx="4161340" cy="257120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t" anchorCtr="0"/>
          <a:lstStyle/>
          <a:p>
            <a:pPr marL="285750" indent="-285750" fontAlgn="ctr">
              <a:lnSpc>
                <a:spcPts val="2200"/>
              </a:lnSpc>
              <a:spcAft>
                <a:spcPts val="600"/>
              </a:spcAft>
              <a:buFont typeface="Arial" panose="020B0604020202020204" pitchFamily="34" charset="0"/>
              <a:buChar char="•"/>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2.4 GHz frequency band: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Only the 20 MHz frequency bandwidth can be selected.</a:t>
            </a:r>
            <a:endPar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fontAlgn="ctr">
              <a:lnSpc>
                <a:spcPts val="2200"/>
              </a:lnSpc>
              <a:spcAft>
                <a:spcPts val="600"/>
              </a:spcAft>
              <a:buFont typeface="Arial" panose="020B0604020202020204" pitchFamily="34" charset="0"/>
              <a:buChar char="•"/>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5 GHz frequency band: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40 MHz frequency bandwidth is recommended. The 80 or 160 MHz frequency bandwidth can be used in bandwidth-hungry scenarios.</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五边形 11"/>
          <p:cNvSpPr/>
          <p:nvPr/>
        </p:nvSpPr>
        <p:spPr bwMode="auto">
          <a:xfrm>
            <a:off x="4536513" y="57564"/>
            <a:ext cx="1392849" cy="288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p:nvPr/>
        </p:nvSpPr>
        <p:spPr bwMode="auto">
          <a:xfrm>
            <a:off x="5826897"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auto">
          <a:xfrm>
            <a:off x="7380432" y="56460"/>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p:nvPr/>
        </p:nvSpPr>
        <p:spPr bwMode="auto">
          <a:xfrm>
            <a:off x="8933967" y="56460"/>
            <a:ext cx="1260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Roaming</a:t>
            </a:r>
          </a:p>
        </p:txBody>
      </p:sp>
      <p:sp>
        <p:nvSpPr>
          <p:cNvPr id="21" name="燕尾形 20"/>
          <p:cNvSpPr/>
          <p:nvPr/>
        </p:nvSpPr>
        <p:spPr bwMode="auto">
          <a:xfrm>
            <a:off x="10091500" y="57564"/>
            <a:ext cx="1656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69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pPr fontAlgn="ctr"/>
            <a:r>
              <a:rPr lang="en-US" altLang="zh-CN" dirty="0" smtClean="0">
                <a:latin typeface="Huawei Sans" panose="020C0503030203020204" pitchFamily="34" charset="0"/>
                <a:ea typeface="方正兰亭黑简体" panose="02000000000000000000" pitchFamily="2" charset="-122"/>
                <a:cs typeface="+mn-ea"/>
                <a:sym typeface="Huawei Sans" panose="020C0503030203020204" pitchFamily="34" charset="0"/>
              </a:rPr>
              <a:t>Overall Design Process</a:t>
            </a: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TextBox 303"/>
          <p:cNvSpPr txBox="1"/>
          <p:nvPr/>
        </p:nvSpPr>
        <p:spPr bwMode="gray">
          <a:xfrm>
            <a:off x="1727200" y="1210686"/>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fontAlgn="ct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TextBox 303"/>
          <p:cNvSpPr txBox="1"/>
          <p:nvPr/>
        </p:nvSpPr>
        <p:spPr bwMode="gray">
          <a:xfrm>
            <a:off x="1727200" y="2615071"/>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TextBox 303"/>
          <p:cNvSpPr txBox="1"/>
          <p:nvPr/>
        </p:nvSpPr>
        <p:spPr bwMode="gray">
          <a:xfrm>
            <a:off x="1727200" y="4008582"/>
            <a:ext cx="9732963" cy="1440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五边形 35"/>
          <p:cNvSpPr/>
          <p:nvPr/>
        </p:nvSpPr>
        <p:spPr bwMode="gray">
          <a:xfrm>
            <a:off x="2113280" y="1648086"/>
            <a:ext cx="3060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management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燕尾形 36"/>
          <p:cNvSpPr/>
          <p:nvPr/>
        </p:nvSpPr>
        <p:spPr bwMode="gray">
          <a:xfrm>
            <a:off x="5071983"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O&amp;M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燕尾形 47"/>
          <p:cNvSpPr/>
          <p:nvPr/>
        </p:nvSpPr>
        <p:spPr bwMode="gray">
          <a:xfrm>
            <a:off x="8030686"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License scheme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五边形 48"/>
          <p:cNvSpPr/>
          <p:nvPr/>
        </p:nvSpPr>
        <p:spPr bwMode="gray">
          <a:xfrm>
            <a:off x="2113280" y="305247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architecture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燕尾形 49"/>
          <p:cNvSpPr/>
          <p:nvPr/>
        </p:nvSpPr>
        <p:spPr bwMode="gray">
          <a:xfrm>
            <a:off x="4337749"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Networking scheme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燕尾形 50"/>
          <p:cNvSpPr/>
          <p:nvPr/>
        </p:nvSpPr>
        <p:spPr bwMode="gray">
          <a:xfrm>
            <a:off x="6562218"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Reliability</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燕尾形 51"/>
          <p:cNvSpPr/>
          <p:nvPr/>
        </p:nvSpPr>
        <p:spPr bwMode="gray">
          <a:xfrm>
            <a:off x="8786686" y="3052471"/>
            <a:ext cx="2304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WAN interconnection</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五边形 52"/>
          <p:cNvSpPr/>
          <p:nvPr/>
        </p:nvSpPr>
        <p:spPr bwMode="gray">
          <a:xfrm>
            <a:off x="2113280" y="4314711"/>
            <a:ext cx="2304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basic services</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燕尾形 53"/>
          <p:cNvSpPr/>
          <p:nvPr/>
        </p:nvSpPr>
        <p:spPr bwMode="gray">
          <a:xfrm>
            <a:off x="4337749" y="4314711"/>
            <a:ext cx="2304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deployment</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燕尾形 54"/>
          <p:cNvSpPr/>
          <p:nvPr/>
        </p:nvSpPr>
        <p:spPr bwMode="gray">
          <a:xfrm>
            <a:off x="6562218"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WLAN</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燕尾形 57"/>
          <p:cNvSpPr/>
          <p:nvPr/>
        </p:nvSpPr>
        <p:spPr bwMode="grayWhite">
          <a:xfrm>
            <a:off x="8786686" y="4314711"/>
            <a:ext cx="2304000" cy="360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NAC</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五边形 59"/>
          <p:cNvSpPr/>
          <p:nvPr/>
        </p:nvSpPr>
        <p:spPr bwMode="gray">
          <a:xfrm>
            <a:off x="2113280" y="4782453"/>
            <a:ext cx="272288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VAS and O&amp;M</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TextBox 303"/>
          <p:cNvSpPr txBox="1"/>
          <p:nvPr/>
        </p:nvSpPr>
        <p:spPr bwMode="gray">
          <a:xfrm>
            <a:off x="655638" y="1210686"/>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cs typeface="+mn-ea"/>
              </a:defRPr>
            </a:lvl1pPr>
          </a:lstStyle>
          <a:p>
            <a:r>
              <a:rPr lang="en-US" altLang="zh-CN" dirty="0">
                <a:ea typeface="方正兰亭黑简体" panose="02000000000000000000" pitchFamily="2" charset="-122"/>
                <a:sym typeface="Huawei Sans" panose="020C0503030203020204" pitchFamily="34" charset="0"/>
              </a:rPr>
              <a:t>Overall design</a:t>
            </a:r>
            <a:endParaRPr lang="zh-CN" altLang="en-US" dirty="0">
              <a:ea typeface="方正兰亭黑简体" panose="02000000000000000000" pitchFamily="2" charset="-122"/>
              <a:sym typeface="Huawei Sans" panose="020C0503030203020204" pitchFamily="34" charset="0"/>
            </a:endParaRPr>
          </a:p>
        </p:txBody>
      </p:sp>
      <p:sp>
        <p:nvSpPr>
          <p:cNvPr id="25" name="TextBox 303"/>
          <p:cNvSpPr txBox="1"/>
          <p:nvPr/>
        </p:nvSpPr>
        <p:spPr bwMode="gray">
          <a:xfrm>
            <a:off x="655638" y="2615071"/>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Networking design</a:t>
            </a:r>
          </a:p>
        </p:txBody>
      </p:sp>
      <p:sp>
        <p:nvSpPr>
          <p:cNvPr id="30" name="TextBox 303"/>
          <p:cNvSpPr txBox="1"/>
          <p:nvPr/>
        </p:nvSpPr>
        <p:spPr bwMode="grayWhite">
          <a:xfrm>
            <a:off x="655638" y="4019456"/>
            <a:ext cx="972000" cy="1429126"/>
          </a:xfrm>
          <a:prstGeom prst="rect">
            <a:avLst/>
          </a:prstGeom>
          <a:solidFill>
            <a:schemeClr val="bg1">
              <a:lumMod val="95000"/>
            </a:schemeClr>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rgbClr val="ED6D00"/>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Service design</a:t>
            </a:r>
            <a:endParaRPr lang="zh-CN" altLang="en-US" dirty="0">
              <a:sym typeface="Huawei Sans" panose="020C0503030203020204" pitchFamily="34" charset="0"/>
            </a:endParaRPr>
          </a:p>
        </p:txBody>
      </p:sp>
      <p:cxnSp>
        <p:nvCxnSpPr>
          <p:cNvPr id="33" name="直接箭头连接符 32"/>
          <p:cNvCxnSpPr>
            <a:stCxn id="24" idx="2"/>
            <a:endCxn id="25" idx="0"/>
          </p:cNvCxnSpPr>
          <p:nvPr/>
        </p:nvCxnSpPr>
        <p:spPr bwMode="gray">
          <a:xfrm>
            <a:off x="1141638" y="2445486"/>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a:stCxn id="25" idx="2"/>
            <a:endCxn id="30" idx="0"/>
          </p:cNvCxnSpPr>
          <p:nvPr/>
        </p:nvCxnSpPr>
        <p:spPr bwMode="gray">
          <a:xfrm>
            <a:off x="1141638" y="3849871"/>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38889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gray">
          <a:xfrm>
            <a:off x="2816418" y="3468586"/>
            <a:ext cx="874827" cy="1060942"/>
          </a:xfrm>
          <a:prstGeom prst="rect">
            <a:avLst/>
          </a:prstGeom>
          <a:solidFill>
            <a:schemeClr val="bg1">
              <a:lumMod val="95000"/>
            </a:schemeClr>
          </a:solidFill>
          <a:ln w="3175">
            <a:noFill/>
            <a:prstDash val="dash"/>
            <a:headEnd type="none"/>
            <a:tailEnd type="triangle" w="med" len="med"/>
          </a:ln>
          <a:effectLst/>
          <a:extLst/>
        </p:spPr>
        <p:txBody>
          <a:bodyPr rtlCol="0" anchor="ctr"/>
          <a:lstStyle/>
          <a:p>
            <a:pPr algn="ctr" defTabSz="914400" fontAlgn="ctr">
              <a:spcBef>
                <a:spcPct val="0"/>
              </a:spcBef>
              <a:spcAft>
                <a:spcPct val="0"/>
              </a:spcAft>
              <a:defRPr/>
            </a:pPr>
            <a:endParaRPr lang="en-US" altLang="zh-CN" kern="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 name="标题 1"/>
          <p:cNvSpPr>
            <a:spLocks noGrp="1"/>
          </p:cNvSpPr>
          <p:nvPr>
            <p:ph type="title"/>
          </p:nvPr>
        </p:nvSpPr>
        <p:spPr bwMode="gray"/>
        <p:txBody>
          <a:bodyPr>
            <a:norm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Access Control Scenarios </a:t>
            </a:r>
            <a:r>
              <a:rPr lang="en-US" dirty="0" smtClean="0">
                <a:sym typeface="Huawei Sans" panose="020C0503030203020204" pitchFamily="34" charset="0"/>
              </a:rPr>
              <a:t>(1)</a:t>
            </a: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 name="图片 3" descr="AP.png"/>
          <p:cNvPicPr>
            <a:picLocks/>
          </p:cNvPicPr>
          <p:nvPr/>
        </p:nvPicPr>
        <p:blipFill>
          <a:blip r:embed="rId3" cstate="print"/>
          <a:stretch>
            <a:fillRect/>
          </a:stretch>
        </p:blipFill>
        <p:spPr bwMode="gray">
          <a:xfrm>
            <a:off x="3073831" y="3878897"/>
            <a:ext cx="468000" cy="382906"/>
          </a:xfrm>
          <a:prstGeom prst="rect">
            <a:avLst/>
          </a:prstGeom>
        </p:spPr>
      </p:pic>
      <p:sp>
        <p:nvSpPr>
          <p:cNvPr id="24" name="矩形 23"/>
          <p:cNvSpPr/>
          <p:nvPr/>
        </p:nvSpPr>
        <p:spPr bwMode="gray">
          <a:xfrm>
            <a:off x="570250" y="1457048"/>
            <a:ext cx="5400000" cy="4499097"/>
          </a:xfrm>
          <a:prstGeom prst="rect">
            <a:avLst/>
          </a:prstGeom>
          <a:noFill/>
          <a:ln>
            <a:solidFill>
              <a:schemeClr val="bg1">
                <a:lumMod val="75000"/>
              </a:schemeClr>
            </a:solidFill>
          </a:ln>
          <a:effectLst/>
          <a:extLst/>
        </p:spPr>
        <p:txBody>
          <a:bodyPr wrap="square" lIns="144000" tIns="108000" rIns="144000" bIns="108000">
            <a:noAutofit/>
          </a:bodyPr>
          <a:lstStyle/>
          <a:p>
            <a:pPr fontAlgn="ctr"/>
            <a:endParaRPr kumimoji="1"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文本框 26"/>
          <p:cNvSpPr txBox="1"/>
          <p:nvPr/>
        </p:nvSpPr>
        <p:spPr bwMode="gray">
          <a:xfrm>
            <a:off x="570250" y="4707570"/>
            <a:ext cx="5400000" cy="1031051"/>
          </a:xfrm>
          <a:prstGeom prst="rect">
            <a:avLst/>
          </a:prstGeom>
          <a:noFill/>
        </p:spPr>
        <p:txBody>
          <a:bodyPr wrap="square" rtlCol="0">
            <a:spAutoFit/>
          </a:bodyPr>
          <a:lstStyle/>
          <a:p>
            <a:pPr marL="171450" indent="-171450" defTabSz="914400" fontAlgn="ctr">
              <a:spcBef>
                <a:spcPct val="0"/>
              </a:spcBef>
              <a:spcAft>
                <a:spcPts val="600"/>
              </a:spcAft>
              <a:buFont typeface="Arial" panose="020B0604020202020204" pitchFamily="34" charset="0"/>
              <a:buChar char="•"/>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Authentication type</a:t>
            </a: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HACA Portal, 802.1X, and MAC address authentication</a:t>
            </a:r>
            <a:endParaRPr lang="en-US" altLang="zh-CN" sz="14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indent="-171450" defTabSz="914400" fontAlgn="ctr">
              <a:spcBef>
                <a:spcPct val="0"/>
              </a:spcBef>
              <a:spcAft>
                <a:spcPts val="600"/>
              </a:spcAft>
              <a:buFont typeface="Arial" panose="020B0604020202020204" pitchFamily="34" charset="0"/>
              <a:buChar char="•"/>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Scenario description</a:t>
            </a: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iMaster NCE functions as an authentication server.</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圆角矩形 60"/>
          <p:cNvSpPr/>
          <p:nvPr/>
        </p:nvSpPr>
        <p:spPr bwMode="gray">
          <a:xfrm>
            <a:off x="570250" y="984805"/>
            <a:ext cx="5400000" cy="432000"/>
          </a:xfrm>
          <a:prstGeom prst="roundRect">
            <a:avLst>
              <a:gd name="adj" fmla="val 653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iMaster NCE functions as an authentication server</a:t>
            </a:r>
          </a:p>
        </p:txBody>
      </p:sp>
      <p:pic>
        <p:nvPicPr>
          <p:cNvPr id="57" name="图片 5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778028" y="1691150"/>
            <a:ext cx="951607" cy="540946"/>
          </a:xfrm>
          <a:prstGeom prst="rect">
            <a:avLst/>
          </a:prstGeom>
        </p:spPr>
      </p:pic>
      <p:sp>
        <p:nvSpPr>
          <p:cNvPr id="3" name="文本框 2"/>
          <p:cNvSpPr txBox="1"/>
          <p:nvPr/>
        </p:nvSpPr>
        <p:spPr bwMode="gray">
          <a:xfrm>
            <a:off x="3476676" y="3923601"/>
            <a:ext cx="1894408" cy="307777"/>
          </a:xfrm>
          <a:prstGeom prst="rect">
            <a:avLst/>
          </a:prstGeom>
          <a:noFill/>
        </p:spPr>
        <p:txBody>
          <a:bodyPr wrap="square" rtlCol="0">
            <a:spAutoFit/>
          </a:bodyPr>
          <a:lstStyle/>
          <a:p>
            <a:pPr algn="ct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Authentication point</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bwMode="gray">
          <a:xfrm>
            <a:off x="8065306" y="3468586"/>
            <a:ext cx="874827" cy="1060942"/>
          </a:xfrm>
          <a:prstGeom prst="rect">
            <a:avLst/>
          </a:prstGeom>
          <a:solidFill>
            <a:schemeClr val="bg1">
              <a:lumMod val="95000"/>
            </a:schemeClr>
          </a:solidFill>
          <a:ln w="3175">
            <a:noFill/>
            <a:prstDash val="dash"/>
            <a:headEnd type="none"/>
            <a:tailEnd type="triangle" w="med" len="med"/>
          </a:ln>
          <a:effectLst/>
          <a:extLst/>
        </p:spPr>
        <p:txBody>
          <a:bodyPr rtlCol="0" anchor="ctr"/>
          <a:lstStyle/>
          <a:p>
            <a:pPr algn="ctr" defTabSz="914400" fontAlgn="ctr">
              <a:spcBef>
                <a:spcPct val="0"/>
              </a:spcBef>
              <a:spcAft>
                <a:spcPct val="0"/>
              </a:spcAft>
              <a:defRPr/>
            </a:pPr>
            <a:endParaRPr lang="en-US" altLang="zh-CN" kern="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90" name="直接连接符 89"/>
          <p:cNvCxnSpPr/>
          <p:nvPr/>
        </p:nvCxnSpPr>
        <p:spPr bwMode="gray">
          <a:xfrm>
            <a:off x="8502719" y="2331306"/>
            <a:ext cx="0" cy="1502368"/>
          </a:xfrm>
          <a:prstGeom prst="line">
            <a:avLst/>
          </a:prstGeom>
          <a:noFill/>
          <a:ln w="12700">
            <a:solidFill>
              <a:schemeClr val="bg1">
                <a:lumMod val="65000"/>
              </a:schemeClr>
            </a:solidFill>
            <a:prstDash val="sysDot"/>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文本框 8"/>
          <p:cNvSpPr txBox="1"/>
          <p:nvPr/>
        </p:nvSpPr>
        <p:spPr bwMode="gray">
          <a:xfrm>
            <a:off x="9180701" y="2143909"/>
            <a:ext cx="1557730" cy="738664"/>
          </a:xfrm>
          <a:prstGeom prst="rect">
            <a:avLst/>
          </a:prstGeom>
          <a:noFill/>
        </p:spPr>
        <p:txBody>
          <a:bodyPr wrap="square" rtlCol="0">
            <a:spAutoFit/>
          </a:bodyPr>
          <a:lstStyle/>
          <a:p>
            <a:pPr algn="ctr" defTabSz="914400" fontAlgn="ctr">
              <a:spcBef>
                <a:spcPct val="0"/>
              </a:spcBef>
              <a:spcAft>
                <a:spcPct val="0"/>
              </a:spcAft>
            </a:pP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Third-party (HTTP/HTTPS) Portal server</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矩形 24"/>
          <p:cNvSpPr/>
          <p:nvPr/>
        </p:nvSpPr>
        <p:spPr bwMode="gray">
          <a:xfrm>
            <a:off x="6236053" y="1457048"/>
            <a:ext cx="5385697" cy="4497703"/>
          </a:xfrm>
          <a:prstGeom prst="rect">
            <a:avLst/>
          </a:prstGeom>
          <a:noFill/>
          <a:ln>
            <a:solidFill>
              <a:schemeClr val="bg1">
                <a:lumMod val="75000"/>
              </a:schemeClr>
            </a:solidFill>
          </a:ln>
          <a:effectLst/>
          <a:extLst/>
        </p:spPr>
        <p:txBody>
          <a:bodyPr wrap="square" lIns="144000" tIns="108000" rIns="144000" bIns="108000">
            <a:noAutofit/>
          </a:bodyPr>
          <a:lstStyle/>
          <a:p>
            <a:pPr fontAlgn="ctr"/>
            <a:endParaRPr kumimoji="1"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文本框 27"/>
          <p:cNvSpPr txBox="1"/>
          <p:nvPr/>
        </p:nvSpPr>
        <p:spPr bwMode="gray">
          <a:xfrm>
            <a:off x="6236052" y="4707570"/>
            <a:ext cx="5385698" cy="1031051"/>
          </a:xfrm>
          <a:prstGeom prst="rect">
            <a:avLst/>
          </a:prstGeom>
          <a:noFill/>
        </p:spPr>
        <p:txBody>
          <a:bodyPr wrap="square" rtlCol="0">
            <a:spAutoFit/>
          </a:bodyPr>
          <a:lstStyle/>
          <a:p>
            <a:pPr marL="171450" indent="-171450" defTabSz="914400" fontAlgn="ctr">
              <a:spcBef>
                <a:spcPct val="0"/>
              </a:spcBef>
              <a:spcAft>
                <a:spcPts val="600"/>
              </a:spcAft>
              <a:buFont typeface="Arial" panose="020B0604020202020204" pitchFamily="34" charset="0"/>
              <a:buChar char="•"/>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Authentication type</a:t>
            </a: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HACA Portal relay solution</a:t>
            </a:r>
            <a:endParaRPr lang="en-US" altLang="zh-CN" sz="14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indent="-171450" defTabSz="914400" fontAlgn="ctr">
              <a:spcBef>
                <a:spcPct val="0"/>
              </a:spcBef>
              <a:spcAft>
                <a:spcPts val="600"/>
              </a:spcAft>
              <a:buFont typeface="Arial" panose="020B0604020202020204" pitchFamily="34" charset="0"/>
              <a:buChar char="•"/>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Scenario description</a:t>
            </a: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 Portal server has been deployed, and interconnects with </a:t>
            </a:r>
            <a:r>
              <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iMaster NCE through APIs. iMaster NCE functions as a relay agent.</a:t>
            </a:r>
            <a:endParaRPr lang="en-US" altLang="zh-CN"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9062910" y="1672021"/>
            <a:ext cx="604883" cy="307777"/>
          </a:xfrm>
          <a:prstGeom prst="rect">
            <a:avLst/>
          </a:prstGeom>
          <a:noFill/>
        </p:spPr>
        <p:txBody>
          <a:bodyPr wrap="square" rtlCol="0">
            <a:spAutoFit/>
          </a:bodyPr>
          <a:lstStyle/>
          <a:p>
            <a:pPr defTabSz="914400" fontAlgn="ctr">
              <a:spcBef>
                <a:spcPct val="0"/>
              </a:spcBef>
              <a:spcAft>
                <a:spcPct val="0"/>
              </a:spcAft>
            </a:pP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API</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4" name="图片 43" descr="交换机.png"/>
          <p:cNvPicPr>
            <a:picLocks/>
          </p:cNvPicPr>
          <p:nvPr/>
        </p:nvPicPr>
        <p:blipFill>
          <a:blip r:embed="rId5" cstate="print"/>
          <a:stretch>
            <a:fillRect/>
          </a:stretch>
        </p:blipFill>
        <p:spPr bwMode="gray">
          <a:xfrm>
            <a:off x="9725566" y="1770247"/>
            <a:ext cx="468000" cy="382906"/>
          </a:xfrm>
          <a:prstGeom prst="rect">
            <a:avLst/>
          </a:prstGeom>
        </p:spPr>
      </p:pic>
      <p:sp>
        <p:nvSpPr>
          <p:cNvPr id="48" name="文本框 47"/>
          <p:cNvSpPr txBox="1"/>
          <p:nvPr/>
        </p:nvSpPr>
        <p:spPr bwMode="gray">
          <a:xfrm>
            <a:off x="6965787" y="1792895"/>
            <a:ext cx="1222234" cy="307777"/>
          </a:xfrm>
          <a:prstGeom prst="rect">
            <a:avLst/>
          </a:prstGeom>
          <a:noFill/>
        </p:spPr>
        <p:txBody>
          <a:bodyPr wrap="square" rtlCol="0">
            <a:spAutoFit/>
          </a:bodyPr>
          <a:lstStyle/>
          <a:p>
            <a:pPr algn="ctr" defTabSz="914400" fontAlgn="ctr">
              <a:spcBef>
                <a:spcPct val="0"/>
              </a:spcBef>
              <a:spcAft>
                <a:spcPct val="0"/>
              </a:spcAft>
            </a:pP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Relay agent</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圆角矩形 61"/>
          <p:cNvSpPr/>
          <p:nvPr/>
        </p:nvSpPr>
        <p:spPr bwMode="gray">
          <a:xfrm>
            <a:off x="6221750" y="974620"/>
            <a:ext cx="5400000" cy="432000"/>
          </a:xfrm>
          <a:prstGeom prst="roundRect">
            <a:avLst>
              <a:gd name="adj" fmla="val 878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iMaster NCE interconnects with a third-party Portal server</a:t>
            </a:r>
            <a:endPar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7" name="图片 66" descr="AP.png"/>
          <p:cNvPicPr>
            <a:picLocks/>
          </p:cNvPicPr>
          <p:nvPr/>
        </p:nvPicPr>
        <p:blipFill>
          <a:blip r:embed="rId3" cstate="print"/>
          <a:stretch>
            <a:fillRect/>
          </a:stretch>
        </p:blipFill>
        <p:spPr bwMode="gray">
          <a:xfrm>
            <a:off x="8322719" y="3878896"/>
            <a:ext cx="468000" cy="382906"/>
          </a:xfrm>
          <a:prstGeom prst="rect">
            <a:avLst/>
          </a:prstGeom>
        </p:spPr>
      </p:pic>
      <p:cxnSp>
        <p:nvCxnSpPr>
          <p:cNvPr id="85" name="直接连接符 84"/>
          <p:cNvCxnSpPr/>
          <p:nvPr/>
        </p:nvCxnSpPr>
        <p:spPr bwMode="gray">
          <a:xfrm>
            <a:off x="8880380" y="1961623"/>
            <a:ext cx="747043" cy="0"/>
          </a:xfrm>
          <a:prstGeom prst="line">
            <a:avLst/>
          </a:prstGeom>
          <a:noFill/>
          <a:ln w="12700">
            <a:solidFill>
              <a:schemeClr val="tx1"/>
            </a:solidFill>
            <a:prstDash val="sysDot"/>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1" name="任意多边形 90"/>
          <p:cNvSpPr/>
          <p:nvPr/>
        </p:nvSpPr>
        <p:spPr bwMode="gray">
          <a:xfrm>
            <a:off x="8056375" y="2580936"/>
            <a:ext cx="892689" cy="519068"/>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8" name="图片 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026916" y="1691150"/>
            <a:ext cx="951607" cy="540946"/>
          </a:xfrm>
          <a:prstGeom prst="rect">
            <a:avLst/>
          </a:prstGeom>
        </p:spPr>
      </p:pic>
      <p:sp>
        <p:nvSpPr>
          <p:cNvPr id="82" name="文本框 81"/>
          <p:cNvSpPr txBox="1"/>
          <p:nvPr/>
        </p:nvSpPr>
        <p:spPr bwMode="gray">
          <a:xfrm>
            <a:off x="8664129" y="3887308"/>
            <a:ext cx="2100300" cy="307777"/>
          </a:xfrm>
          <a:prstGeom prst="rect">
            <a:avLst/>
          </a:prstGeom>
          <a:noFill/>
        </p:spPr>
        <p:txBody>
          <a:bodyPr wrap="square" rtlCol="0">
            <a:spAutoFit/>
          </a:bodyPr>
          <a:lstStyle/>
          <a:p>
            <a:pPr algn="ct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Authentication point</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7" name="直接连接符 86"/>
          <p:cNvCxnSpPr/>
          <p:nvPr/>
        </p:nvCxnSpPr>
        <p:spPr bwMode="gray">
          <a:xfrm>
            <a:off x="3253831" y="2331306"/>
            <a:ext cx="0" cy="1502368"/>
          </a:xfrm>
          <a:prstGeom prst="line">
            <a:avLst/>
          </a:prstGeom>
          <a:noFill/>
          <a:ln w="12700">
            <a:solidFill>
              <a:schemeClr val="bg1">
                <a:lumMod val="65000"/>
              </a:schemeClr>
            </a:solidFill>
            <a:prstDash val="sysDot"/>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9" name="任意多边形 88"/>
          <p:cNvSpPr/>
          <p:nvPr/>
        </p:nvSpPr>
        <p:spPr bwMode="gray">
          <a:xfrm>
            <a:off x="2807487" y="2580936"/>
            <a:ext cx="892689" cy="519068"/>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31296804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bwMode="gray">
          <a:xfrm>
            <a:off x="2408649" y="3584447"/>
            <a:ext cx="874827" cy="1060942"/>
          </a:xfrm>
          <a:prstGeom prst="rect">
            <a:avLst/>
          </a:prstGeom>
          <a:solidFill>
            <a:schemeClr val="bg1">
              <a:lumMod val="95000"/>
            </a:schemeClr>
          </a:solidFill>
          <a:ln w="3175">
            <a:noFill/>
            <a:prstDash val="dash"/>
            <a:headEnd type="none"/>
            <a:tailEnd type="triangle" w="med" len="med"/>
          </a:ln>
          <a:effectLst/>
          <a:extLst/>
        </p:spPr>
        <p:txBody>
          <a:bodyPr rtlCol="0" anchor="ctr"/>
          <a:lstStyle/>
          <a:p>
            <a:pPr algn="ctr" defTabSz="914400" fontAlgn="ctr">
              <a:spcBef>
                <a:spcPct val="0"/>
              </a:spcBef>
              <a:spcAft>
                <a:spcPct val="0"/>
              </a:spcAft>
              <a:defRPr/>
            </a:pPr>
            <a:endParaRPr lang="en-US" altLang="zh-CN" kern="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94" name="直接连接符 93"/>
          <p:cNvCxnSpPr/>
          <p:nvPr/>
        </p:nvCxnSpPr>
        <p:spPr bwMode="gray">
          <a:xfrm>
            <a:off x="2849235" y="2447167"/>
            <a:ext cx="0" cy="1502368"/>
          </a:xfrm>
          <a:prstGeom prst="line">
            <a:avLst/>
          </a:prstGeom>
          <a:noFill/>
          <a:ln w="12700">
            <a:solidFill>
              <a:schemeClr val="bg1">
                <a:lumMod val="65000"/>
              </a:schemeClr>
            </a:solidFill>
            <a:prstDash val="sysDot"/>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矩形 17"/>
          <p:cNvSpPr/>
          <p:nvPr/>
        </p:nvSpPr>
        <p:spPr bwMode="gray">
          <a:xfrm>
            <a:off x="8297922" y="3468586"/>
            <a:ext cx="874827" cy="1060942"/>
          </a:xfrm>
          <a:prstGeom prst="rect">
            <a:avLst/>
          </a:prstGeom>
          <a:solidFill>
            <a:schemeClr val="bg1">
              <a:lumMod val="95000"/>
            </a:schemeClr>
          </a:solidFill>
          <a:ln w="3175">
            <a:noFill/>
            <a:prstDash val="dash"/>
            <a:headEnd type="none"/>
            <a:tailEnd type="triangle" w="med" len="med"/>
          </a:ln>
          <a:effectLst/>
          <a:extLst/>
        </p:spPr>
        <p:txBody>
          <a:bodyPr rtlCol="0" anchor="ctr"/>
          <a:lstStyle/>
          <a:p>
            <a:pPr algn="ctr" defTabSz="914400" fontAlgn="ctr">
              <a:spcBef>
                <a:spcPct val="0"/>
              </a:spcBef>
              <a:spcAft>
                <a:spcPct val="0"/>
              </a:spcAft>
              <a:defRPr/>
            </a:pPr>
            <a:endParaRPr lang="en-US" altLang="zh-CN" kern="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 name="标题 1"/>
          <p:cNvSpPr>
            <a:spLocks noGrp="1"/>
          </p:cNvSpPr>
          <p:nvPr>
            <p:ph type="title"/>
          </p:nvPr>
        </p:nvSpPr>
        <p:spPr bwMode="gray"/>
        <p:txBody>
          <a:bodyPr>
            <a:normAutofit/>
          </a:bodyPr>
          <a:lstStyle/>
          <a:p>
            <a:pPr fontAlgn="ctr"/>
            <a:r>
              <a:rPr lang="en-US" altLang="zh-CN" dirty="0">
                <a:sym typeface="Huawei Sans" panose="020C0503030203020204" pitchFamily="34" charset="0"/>
              </a:rPr>
              <a:t>Access Control Scenarios </a:t>
            </a:r>
            <a:r>
              <a:rPr lang="en-US" altLang="zh-CN" dirty="0" smtClean="0">
                <a:sym typeface="Huawei Sans" panose="020C0503030203020204" pitchFamily="34" charset="0"/>
              </a:rPr>
              <a:t>(2)</a:t>
            </a: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9" name="图片 18" descr="交换机.png"/>
          <p:cNvPicPr>
            <a:picLocks/>
          </p:cNvPicPr>
          <p:nvPr/>
        </p:nvPicPr>
        <p:blipFill>
          <a:blip r:embed="rId3" cstate="print"/>
          <a:stretch>
            <a:fillRect/>
          </a:stretch>
        </p:blipFill>
        <p:spPr bwMode="gray">
          <a:xfrm>
            <a:off x="9799632" y="3883216"/>
            <a:ext cx="468000" cy="382906"/>
          </a:xfrm>
          <a:prstGeom prst="rect">
            <a:avLst/>
          </a:prstGeom>
        </p:spPr>
      </p:pic>
      <p:sp>
        <p:nvSpPr>
          <p:cNvPr id="22" name="文本框 21"/>
          <p:cNvSpPr txBox="1"/>
          <p:nvPr/>
        </p:nvSpPr>
        <p:spPr bwMode="gray">
          <a:xfrm>
            <a:off x="9023451" y="3176450"/>
            <a:ext cx="2211167" cy="738664"/>
          </a:xfrm>
          <a:prstGeom prst="rect">
            <a:avLst/>
          </a:prstGeom>
          <a:noFill/>
        </p:spPr>
        <p:txBody>
          <a:bodyPr wrap="square" rtlCol="0">
            <a:spAutoFit/>
          </a:bodyPr>
          <a:lstStyle/>
          <a:p>
            <a:pPr algn="ctr" defTabSz="914400" fontAlgn="ctr">
              <a:spcBef>
                <a:spcPct val="0"/>
              </a:spcBef>
              <a:spcAft>
                <a:spcPct val="0"/>
              </a:spcAft>
            </a:pP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Third-party authentication server (Portal + RADIUS)</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文本框 28"/>
          <p:cNvSpPr txBox="1"/>
          <p:nvPr/>
        </p:nvSpPr>
        <p:spPr bwMode="gray">
          <a:xfrm>
            <a:off x="6236054" y="4657876"/>
            <a:ext cx="5385696" cy="1246495"/>
          </a:xfrm>
          <a:prstGeom prst="rect">
            <a:avLst/>
          </a:prstGeom>
          <a:noFill/>
        </p:spPr>
        <p:txBody>
          <a:bodyPr wrap="square" rtlCol="0">
            <a:spAutoFit/>
          </a:bodyPr>
          <a:lstStyle/>
          <a:p>
            <a:pPr marL="171450" indent="-171450" defTabSz="914400" fontAlgn="ctr">
              <a:spcBef>
                <a:spcPct val="0"/>
              </a:spcBef>
              <a:spcAft>
                <a:spcPts val="600"/>
              </a:spcAft>
              <a:buFont typeface="Arial" panose="020B0604020202020204" pitchFamily="34" charset="0"/>
              <a:buChar char="•"/>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Authentication type</a:t>
            </a: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Portal, HTTPS Portal, 802.1X, and MAC</a:t>
            </a:r>
            <a:r>
              <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address authentication</a:t>
            </a:r>
            <a:endParaRPr lang="en-US" altLang="zh-CN" sz="14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indent="-171450" defTabSz="914400" fontAlgn="ctr">
              <a:spcBef>
                <a:spcPct val="0"/>
              </a:spcBef>
              <a:spcAft>
                <a:spcPts val="600"/>
              </a:spcAft>
              <a:buFont typeface="Arial" panose="020B0604020202020204" pitchFamily="34" charset="0"/>
              <a:buChar char="•"/>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Scenario description</a:t>
            </a: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The network device that functions as an authentication point directly interconnects with a third-party server. (Note: </a:t>
            </a:r>
            <a:r>
              <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HTTPS Portal is configured using CLIs.</a:t>
            </a: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3510162" y="2256750"/>
            <a:ext cx="1527264" cy="523220"/>
          </a:xfrm>
          <a:prstGeom prst="rect">
            <a:avLst/>
          </a:prstGeom>
          <a:noFill/>
        </p:spPr>
        <p:txBody>
          <a:bodyPr wrap="square" rtlCol="0">
            <a:spAutoFit/>
          </a:bodyPr>
          <a:lstStyle/>
          <a:p>
            <a:pPr algn="ctr" defTabSz="914400" fontAlgn="ctr">
              <a:spcBef>
                <a:spcPct val="0"/>
              </a:spcBef>
              <a:spcAft>
                <a:spcPct val="0"/>
              </a:spcAft>
            </a:pP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Third-party RADIUS server</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文本框 37"/>
          <p:cNvSpPr txBox="1"/>
          <p:nvPr/>
        </p:nvSpPr>
        <p:spPr bwMode="gray">
          <a:xfrm>
            <a:off x="570250" y="4657876"/>
            <a:ext cx="5400000" cy="1031051"/>
          </a:xfrm>
          <a:prstGeom prst="rect">
            <a:avLst/>
          </a:prstGeom>
          <a:noFill/>
        </p:spPr>
        <p:txBody>
          <a:bodyPr wrap="square" rtlCol="0">
            <a:spAutoFit/>
          </a:bodyPr>
          <a:lstStyle/>
          <a:p>
            <a:pPr marL="171450" indent="-171450" defTabSz="914400" fontAlgn="ctr">
              <a:spcBef>
                <a:spcPct val="0"/>
              </a:spcBef>
              <a:spcAft>
                <a:spcPts val="600"/>
              </a:spcAft>
              <a:buFont typeface="Arial" panose="020B0604020202020204" pitchFamily="34" charset="0"/>
              <a:buChar char="•"/>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Authentication type</a:t>
            </a: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HACA Portal-to-RADIUS solution</a:t>
            </a:r>
            <a:endParaRPr lang="en-US" altLang="zh-CN" sz="14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indent="-171450" defTabSz="914400" fontAlgn="ctr">
              <a:spcBef>
                <a:spcPct val="0"/>
              </a:spcBef>
              <a:spcAft>
                <a:spcPts val="600"/>
              </a:spcAft>
              <a:buFont typeface="Arial" panose="020B0604020202020204" pitchFamily="34" charset="0"/>
              <a:buChar char="•"/>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Scenario description</a:t>
            </a: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 RADIUS server has been deployed, and interconnects with iMaster NCE through RADIUS. iMaster NCE functions as a RADIUS relay agent.</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0" name="图片 49" descr="交换机.png"/>
          <p:cNvPicPr>
            <a:picLocks/>
          </p:cNvPicPr>
          <p:nvPr/>
        </p:nvPicPr>
        <p:blipFill>
          <a:blip r:embed="rId3" cstate="print"/>
          <a:stretch>
            <a:fillRect/>
          </a:stretch>
        </p:blipFill>
        <p:spPr bwMode="gray">
          <a:xfrm>
            <a:off x="4039794" y="1886031"/>
            <a:ext cx="468000" cy="382906"/>
          </a:xfrm>
          <a:prstGeom prst="rect">
            <a:avLst/>
          </a:prstGeom>
        </p:spPr>
      </p:pic>
      <p:sp>
        <p:nvSpPr>
          <p:cNvPr id="60" name="文本框 59"/>
          <p:cNvSpPr txBox="1"/>
          <p:nvPr/>
        </p:nvSpPr>
        <p:spPr bwMode="gray">
          <a:xfrm>
            <a:off x="3164309" y="1742400"/>
            <a:ext cx="844746" cy="307777"/>
          </a:xfrm>
          <a:prstGeom prst="rect">
            <a:avLst/>
          </a:prstGeom>
          <a:noFill/>
        </p:spPr>
        <p:txBody>
          <a:bodyPr wrap="square" rtlCol="0">
            <a:spAutoFit/>
          </a:bodyPr>
          <a:lstStyle/>
          <a:p>
            <a:pPr algn="ctr" defTabSz="914400" fontAlgn="ctr">
              <a:spcBef>
                <a:spcPct val="0"/>
              </a:spcBef>
              <a:spcAft>
                <a:spcPct val="0"/>
              </a:spcAft>
            </a:pP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RADIUS</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圆角矩形 62"/>
          <p:cNvSpPr/>
          <p:nvPr/>
        </p:nvSpPr>
        <p:spPr bwMode="gray">
          <a:xfrm>
            <a:off x="570250" y="984805"/>
            <a:ext cx="5400000" cy="432000"/>
          </a:xfrm>
          <a:prstGeom prst="roundRect">
            <a:avLst>
              <a:gd name="adj" fmla="val 653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iMaster NCE interconnects with a third-party RADIUS server</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圆角矩形 63"/>
          <p:cNvSpPr/>
          <p:nvPr/>
        </p:nvSpPr>
        <p:spPr bwMode="gray">
          <a:xfrm>
            <a:off x="6221750" y="984805"/>
            <a:ext cx="5400000" cy="432000"/>
          </a:xfrm>
          <a:prstGeom prst="roundRect">
            <a:avLst>
              <a:gd name="adj" fmla="val 653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The authentication point directly interconnects with a third-party authentication server</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1" name="图片 70" descr="AP.png"/>
          <p:cNvPicPr>
            <a:picLocks/>
          </p:cNvPicPr>
          <p:nvPr/>
        </p:nvPicPr>
        <p:blipFill>
          <a:blip r:embed="rId4" cstate="print"/>
          <a:stretch>
            <a:fillRect/>
          </a:stretch>
        </p:blipFill>
        <p:spPr bwMode="gray">
          <a:xfrm>
            <a:off x="8506648" y="3878897"/>
            <a:ext cx="468000" cy="382906"/>
          </a:xfrm>
          <a:prstGeom prst="rect">
            <a:avLst/>
          </a:prstGeom>
        </p:spPr>
      </p:pic>
      <p:cxnSp>
        <p:nvCxnSpPr>
          <p:cNvPr id="88" name="直接连接符 87"/>
          <p:cNvCxnSpPr/>
          <p:nvPr/>
        </p:nvCxnSpPr>
        <p:spPr bwMode="gray">
          <a:xfrm>
            <a:off x="3155525" y="2077484"/>
            <a:ext cx="834967" cy="0"/>
          </a:xfrm>
          <a:prstGeom prst="line">
            <a:avLst/>
          </a:prstGeom>
          <a:noFill/>
          <a:ln w="12700">
            <a:solidFill>
              <a:schemeClr val="tx1"/>
            </a:solidFill>
            <a:prstDash val="sysDot"/>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任意多边形 92"/>
          <p:cNvSpPr/>
          <p:nvPr/>
        </p:nvSpPr>
        <p:spPr bwMode="gray">
          <a:xfrm>
            <a:off x="8297922" y="2580936"/>
            <a:ext cx="892689" cy="519068"/>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4" name="图片 7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297922" y="1691150"/>
            <a:ext cx="951607" cy="540946"/>
          </a:xfrm>
          <a:prstGeom prst="rect">
            <a:avLst/>
          </a:prstGeom>
        </p:spPr>
      </p:pic>
      <p:cxnSp>
        <p:nvCxnSpPr>
          <p:cNvPr id="65" name="直接连接符 64"/>
          <p:cNvCxnSpPr/>
          <p:nvPr/>
        </p:nvCxnSpPr>
        <p:spPr bwMode="gray">
          <a:xfrm>
            <a:off x="8899398" y="4045215"/>
            <a:ext cx="834967" cy="0"/>
          </a:xfrm>
          <a:prstGeom prst="line">
            <a:avLst/>
          </a:prstGeom>
          <a:noFill/>
          <a:ln w="12700">
            <a:solidFill>
              <a:schemeClr val="bg1">
                <a:lumMod val="65000"/>
              </a:schemeClr>
            </a:solidFill>
            <a:prstDash val="sysDot"/>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5" name="文本框 74"/>
          <p:cNvSpPr txBox="1"/>
          <p:nvPr/>
        </p:nvSpPr>
        <p:spPr bwMode="gray">
          <a:xfrm>
            <a:off x="1382060" y="1742400"/>
            <a:ext cx="1193856" cy="307777"/>
          </a:xfrm>
          <a:prstGeom prst="rect">
            <a:avLst/>
          </a:prstGeom>
          <a:noFill/>
        </p:spPr>
        <p:txBody>
          <a:bodyPr wrap="square" rtlCol="0">
            <a:spAutoFit/>
          </a:bodyPr>
          <a:lstStyle/>
          <a:p>
            <a:pPr algn="ctr" defTabSz="914400" fontAlgn="ctr">
              <a:spcBef>
                <a:spcPct val="0"/>
              </a:spcBef>
              <a:spcAft>
                <a:spcPct val="0"/>
              </a:spcAft>
            </a:pP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Relay agent</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7" name="图片 76" descr="AP.png"/>
          <p:cNvPicPr>
            <a:picLocks/>
          </p:cNvPicPr>
          <p:nvPr/>
        </p:nvPicPr>
        <p:blipFill>
          <a:blip r:embed="rId4" cstate="print"/>
          <a:stretch>
            <a:fillRect/>
          </a:stretch>
        </p:blipFill>
        <p:spPr bwMode="gray">
          <a:xfrm>
            <a:off x="2612062" y="3981990"/>
            <a:ext cx="468000" cy="382906"/>
          </a:xfrm>
          <a:prstGeom prst="rect">
            <a:avLst/>
          </a:prstGeom>
        </p:spPr>
      </p:pic>
      <p:sp>
        <p:nvSpPr>
          <p:cNvPr id="79" name="任意多边形 78"/>
          <p:cNvSpPr/>
          <p:nvPr/>
        </p:nvSpPr>
        <p:spPr bwMode="gray">
          <a:xfrm>
            <a:off x="2399718" y="2696797"/>
            <a:ext cx="892689" cy="519068"/>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0" name="图片 7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370259" y="1807011"/>
            <a:ext cx="951607" cy="540946"/>
          </a:xfrm>
          <a:prstGeom prst="rect">
            <a:avLst/>
          </a:prstGeom>
        </p:spPr>
      </p:pic>
      <p:sp>
        <p:nvSpPr>
          <p:cNvPr id="83" name="文本框 82"/>
          <p:cNvSpPr txBox="1"/>
          <p:nvPr/>
        </p:nvSpPr>
        <p:spPr bwMode="gray">
          <a:xfrm>
            <a:off x="3058812" y="3931241"/>
            <a:ext cx="1862268" cy="307777"/>
          </a:xfrm>
          <a:prstGeom prst="rect">
            <a:avLst/>
          </a:prstGeom>
          <a:noFill/>
        </p:spPr>
        <p:txBody>
          <a:bodyPr wrap="square" rtlCol="0">
            <a:spAutoFit/>
          </a:bodyPr>
          <a:lstStyle/>
          <a:p>
            <a:pPr algn="ct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Authentication point</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a:off x="6646977" y="3931241"/>
            <a:ext cx="1853375" cy="307777"/>
          </a:xfrm>
          <a:prstGeom prst="rect">
            <a:avLst/>
          </a:prstGeom>
          <a:noFill/>
        </p:spPr>
        <p:txBody>
          <a:bodyPr wrap="square" rtlCol="0">
            <a:spAutoFit/>
          </a:bodyPr>
          <a:lstStyle/>
          <a:p>
            <a:pPr algn="ct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Authentication point</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570250" y="1457048"/>
            <a:ext cx="5400000" cy="4499097"/>
          </a:xfrm>
          <a:prstGeom prst="rect">
            <a:avLst/>
          </a:prstGeom>
          <a:noFill/>
          <a:ln>
            <a:solidFill>
              <a:schemeClr val="bg1">
                <a:lumMod val="75000"/>
              </a:schemeClr>
            </a:solidFill>
          </a:ln>
          <a:effectLst/>
          <a:extLst/>
        </p:spPr>
        <p:txBody>
          <a:bodyPr wrap="square" lIns="144000" tIns="108000" rIns="144000" bIns="108000">
            <a:noAutofit/>
          </a:bodyPr>
          <a:lstStyle/>
          <a:p>
            <a:pPr fontAlgn="ctr"/>
            <a:endParaRPr kumimoji="1"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6" name="矩形 75"/>
          <p:cNvSpPr/>
          <p:nvPr/>
        </p:nvSpPr>
        <p:spPr bwMode="gray">
          <a:xfrm>
            <a:off x="6236053" y="1457048"/>
            <a:ext cx="5385697" cy="4497703"/>
          </a:xfrm>
          <a:prstGeom prst="rect">
            <a:avLst/>
          </a:prstGeom>
          <a:noFill/>
          <a:ln>
            <a:solidFill>
              <a:schemeClr val="bg1">
                <a:lumMod val="75000"/>
              </a:schemeClr>
            </a:solidFill>
          </a:ln>
          <a:effectLst/>
          <a:extLst/>
        </p:spPr>
        <p:txBody>
          <a:bodyPr wrap="square" lIns="144000" tIns="108000" rIns="144000" bIns="108000">
            <a:noAutofit/>
          </a:bodyPr>
          <a:lstStyle/>
          <a:p>
            <a:pPr fontAlgn="ctr"/>
            <a:endParaRPr kumimoji="1"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8" name="直接连接符 77"/>
          <p:cNvCxnSpPr/>
          <p:nvPr/>
        </p:nvCxnSpPr>
        <p:spPr bwMode="gray">
          <a:xfrm>
            <a:off x="8735336" y="2331306"/>
            <a:ext cx="0" cy="1502368"/>
          </a:xfrm>
          <a:prstGeom prst="line">
            <a:avLst/>
          </a:prstGeom>
          <a:noFill/>
          <a:ln w="12700">
            <a:solidFill>
              <a:schemeClr val="bg1">
                <a:lumMod val="65000"/>
              </a:schemeClr>
            </a:solidFill>
            <a:prstDash val="sysDot"/>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7129128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圆角矩形 58"/>
          <p:cNvSpPr/>
          <p:nvPr/>
        </p:nvSpPr>
        <p:spPr bwMode="auto">
          <a:xfrm>
            <a:off x="2085227" y="3400515"/>
            <a:ext cx="679146" cy="1201156"/>
          </a:xfrm>
          <a:prstGeom prst="roundRect">
            <a:avLst>
              <a:gd name="adj" fmla="val 0"/>
            </a:avLst>
          </a:prstGeom>
          <a:solidFill>
            <a:schemeClr val="bg1">
              <a:lumMod val="95000"/>
            </a:schemeClr>
          </a:solidFill>
          <a:ln>
            <a:noFill/>
          </a:ln>
          <a:effectLst/>
          <a:ex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圆角矩形 57"/>
          <p:cNvSpPr/>
          <p:nvPr/>
        </p:nvSpPr>
        <p:spPr bwMode="auto">
          <a:xfrm>
            <a:off x="1293338" y="3400515"/>
            <a:ext cx="679146" cy="1201156"/>
          </a:xfrm>
          <a:prstGeom prst="roundRect">
            <a:avLst>
              <a:gd name="adj" fmla="val 0"/>
            </a:avLst>
          </a:prstGeom>
          <a:solidFill>
            <a:schemeClr val="bg1">
              <a:lumMod val="95000"/>
            </a:schemeClr>
          </a:solidFill>
          <a:ln>
            <a:noFill/>
          </a:ln>
          <a:effectLst/>
          <a:ex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圆角矩形 18"/>
          <p:cNvSpPr/>
          <p:nvPr/>
        </p:nvSpPr>
        <p:spPr bwMode="auto">
          <a:xfrm>
            <a:off x="502145" y="3400515"/>
            <a:ext cx="679146" cy="1201156"/>
          </a:xfrm>
          <a:prstGeom prst="roundRect">
            <a:avLst>
              <a:gd name="adj" fmla="val 0"/>
            </a:avLst>
          </a:prstGeom>
          <a:solidFill>
            <a:schemeClr val="bg1">
              <a:lumMod val="95000"/>
            </a:schemeClr>
          </a:solidFill>
          <a:ln>
            <a:noFill/>
          </a:ln>
          <a:effectLst/>
          <a:ex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圆角矩形 25"/>
          <p:cNvSpPr/>
          <p:nvPr/>
        </p:nvSpPr>
        <p:spPr bwMode="auto">
          <a:xfrm>
            <a:off x="2887417" y="3399383"/>
            <a:ext cx="1306402" cy="1995872"/>
          </a:xfrm>
          <a:prstGeom prst="roundRect">
            <a:avLst>
              <a:gd name="adj" fmla="val 0"/>
            </a:avLst>
          </a:prstGeom>
          <a:solidFill>
            <a:schemeClr val="bg1">
              <a:lumMod val="95000"/>
            </a:schemeClr>
          </a:solidFill>
          <a:ln>
            <a:noFill/>
          </a:ln>
          <a:effectLst/>
          <a:ex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33094" y="3560209"/>
            <a:ext cx="360000" cy="295200"/>
          </a:xfrm>
          <a:prstGeom prst="rect">
            <a:avLst/>
          </a:prstGeom>
        </p:spPr>
      </p:pic>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Authentication Solution Deployment</a:t>
            </a: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854410292"/>
              </p:ext>
            </p:extLst>
          </p:nvPr>
        </p:nvGraphicFramePr>
        <p:xfrm>
          <a:off x="4256427" y="1194445"/>
          <a:ext cx="7477578" cy="4469110"/>
        </p:xfrm>
        <a:graphic>
          <a:graphicData uri="http://schemas.openxmlformats.org/drawingml/2006/table">
            <a:tbl>
              <a:tblPr firstRow="1" bandRow="1">
                <a:tableStyleId>{5C22544A-7EE6-4342-B048-85BDC9FD1C3A}</a:tableStyleId>
              </a:tblPr>
              <a:tblGrid>
                <a:gridCol w="1326649"/>
                <a:gridCol w="957252"/>
                <a:gridCol w="3978753"/>
                <a:gridCol w="1214924"/>
              </a:tblGrid>
              <a:tr h="267811">
                <a:tc>
                  <a:txBody>
                    <a:bodyPr/>
                    <a:lstStyle/>
                    <a:p>
                      <a:pPr algn="ctr" fontAlgn="ctr">
                        <a:lnSpc>
                          <a:spcPct val="100000"/>
                        </a:lnSpc>
                        <a:spcBef>
                          <a:spcPts val="0"/>
                        </a:spcBef>
                        <a:spcAft>
                          <a:spcPts val="0"/>
                        </a:spcAft>
                      </a:pPr>
                      <a:r>
                        <a:rPr lang="en-US"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Terminal Role</a:t>
                      </a:r>
                      <a:endParaRPr lang="en-US"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ct val="100000"/>
                        </a:lnSpc>
                        <a:spcBef>
                          <a:spcPts val="0"/>
                        </a:spcBef>
                        <a:spcAft>
                          <a:spcPts val="0"/>
                        </a:spcAft>
                      </a:pPr>
                      <a:r>
                        <a:rPr lang="en-US" sz="1200" b="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Guest</a:t>
                      </a:r>
                      <a:endParaRPr lang="en-US" altLang="zh-CN" sz="1200" b="0" dirty="0">
                        <a:solidFill>
                          <a:srgbClr val="151515"/>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ct val="100000"/>
                        </a:lnSpc>
                        <a:spcBef>
                          <a:spcPts val="0"/>
                        </a:spcBef>
                        <a:spcAft>
                          <a:spcPts val="0"/>
                        </a:spcAft>
                      </a:pPr>
                      <a:r>
                        <a:rPr lang="en-US" sz="1200" b="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Enterprise employee</a:t>
                      </a:r>
                      <a:endParaRPr lang="en-US" altLang="zh-CN" sz="1200" b="0" dirty="0">
                        <a:solidFill>
                          <a:srgbClr val="151515"/>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Dumb terminal</a:t>
                      </a:r>
                      <a:endParaRPr lang="en-US" altLang="zh-CN" sz="1200" b="0" dirty="0">
                        <a:solidFill>
                          <a:srgbClr val="151515"/>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59631">
                <a:tc>
                  <a:txBody>
                    <a:bodyPr/>
                    <a:lstStyle/>
                    <a:p>
                      <a:pPr marL="0" algn="ctr" defTabSz="914400" rtl="0" eaLnBrk="1" fontAlgn="ctr" latinLnBrk="0" hangingPunct="1">
                        <a:lnSpc>
                          <a:spcPct val="100000"/>
                        </a:lnSpc>
                        <a:spcBef>
                          <a:spcPts val="0"/>
                        </a:spcBef>
                        <a:spcAft>
                          <a:spcPts val="0"/>
                        </a:spcAft>
                      </a:pPr>
                      <a:r>
                        <a:rPr lang="en-US" sz="1200" b="1"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Access Mode</a:t>
                      </a:r>
                      <a:endParaRPr lang="en-US" altLang="zh-CN" sz="1200" b="1" kern="1200" dirty="0">
                        <a:solidFill>
                          <a:srgbClr val="151515"/>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ct val="100000"/>
                        </a:lnSpc>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Wireless</a:t>
                      </a:r>
                      <a:endParaRPr lang="en-US" altLang="zh-CN" sz="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100000"/>
                        </a:lnSpc>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Wireless/</a:t>
                      </a: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ired</a:t>
                      </a:r>
                      <a:endParaRPr lang="en-US" altLang="zh-CN" sz="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100000"/>
                        </a:lnSpc>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Wired</a:t>
                      </a:r>
                      <a:endParaRPr lang="en-US" altLang="zh-CN" sz="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657952">
                <a:tc>
                  <a:txBody>
                    <a:bodyPr/>
                    <a:lstStyle/>
                    <a:p>
                      <a:pPr marL="0" algn="ctr" defTabSz="914400" rtl="0" eaLnBrk="1" fontAlgn="ctr" latinLnBrk="0" hangingPunct="1">
                        <a:lnSpc>
                          <a:spcPct val="100000"/>
                        </a:lnSpc>
                        <a:spcBef>
                          <a:spcPts val="0"/>
                        </a:spcBef>
                        <a:spcAft>
                          <a:spcPts val="0"/>
                        </a:spcAft>
                      </a:pPr>
                      <a:r>
                        <a:rPr lang="en-US" sz="1200" b="1"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Authentication Type</a:t>
                      </a:r>
                      <a:endParaRPr lang="en-US" altLang="zh-CN" sz="1200" b="1" kern="1200" dirty="0">
                        <a:solidFill>
                          <a:srgbClr val="151515"/>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lvl="0" indent="0" algn="ctr" fontAlgn="ctr">
                        <a:lnSpc>
                          <a:spcPct val="100000"/>
                        </a:lnSpc>
                        <a:spcBef>
                          <a:spcPts val="0"/>
                        </a:spcBef>
                        <a:spcAft>
                          <a:spcPts val="0"/>
                        </a:spcAft>
                        <a:buSzPts val="650"/>
                        <a:buFont typeface="Wingdings" panose="05000000000000000000" pitchFamily="2" charset="2"/>
                        <a:buNone/>
                        <a:tabLst>
                          <a:tab pos="180340" algn="l"/>
                        </a:tabLs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Portal authentication</a:t>
                      </a:r>
                      <a:endParaRPr lang="en-US" altLang="zh-CN" sz="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975" lvl="0" indent="-180975" fontAlgn="ctr">
                        <a:lnSpc>
                          <a:spcPct val="100000"/>
                        </a:lnSpc>
                        <a:spcBef>
                          <a:spcPts val="0"/>
                        </a:spcBef>
                        <a:spcAft>
                          <a:spcPts val="0"/>
                        </a:spcAft>
                        <a:buSzPct val="100000"/>
                        <a:buFont typeface="Arial" panose="020B0604020202020204" pitchFamily="34" charset="0"/>
                        <a:buChar char="•"/>
                        <a:tabLst>
                          <a:tab pos="180340" algn="l"/>
                        </a:tabLs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Portal authentication (recommended for wireless users)</a:t>
                      </a:r>
                    </a:p>
                    <a:p>
                      <a:pPr marL="180975" lvl="0" indent="-180975" fontAlgn="ctr">
                        <a:lnSpc>
                          <a:spcPct val="100000"/>
                        </a:lnSpc>
                        <a:spcBef>
                          <a:spcPts val="0"/>
                        </a:spcBef>
                        <a:spcAft>
                          <a:spcPts val="0"/>
                        </a:spcAft>
                        <a:buSzPct val="100000"/>
                        <a:buFont typeface="Arial" panose="020B0604020202020204" pitchFamily="34" charset="0"/>
                        <a:buChar char="•"/>
                        <a:tabLst>
                          <a:tab pos="180340" algn="l"/>
                        </a:tabLs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802.1X authentication (optional for both wireless and wired users)</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algn="ctr" fontAlgn="ctr">
                        <a:lnSpc>
                          <a:spcPct val="100000"/>
                        </a:lnSpc>
                        <a:spcBef>
                          <a:spcPts val="0"/>
                        </a:spcBef>
                        <a:spcAft>
                          <a:spcPts val="0"/>
                        </a:spcAft>
                        <a:buSzPts val="650"/>
                        <a:buFont typeface="Wingdings" panose="05000000000000000000" pitchFamily="2" charset="2"/>
                        <a:buNone/>
                        <a:tabLst>
                          <a:tab pos="180340" algn="l"/>
                        </a:tabLs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 address authentication</a:t>
                      </a:r>
                      <a:endParaRPr lang="en-US" altLang="zh-CN" sz="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589393">
                <a:tc>
                  <a:txBody>
                    <a:bodyPr/>
                    <a:lstStyle/>
                    <a:p>
                      <a:pPr marL="0" algn="ctr" defTabSz="914400" rtl="0" eaLnBrk="1" fontAlgn="ctr" latinLnBrk="0" hangingPunct="1">
                        <a:lnSpc>
                          <a:spcPct val="100000"/>
                        </a:lnSpc>
                        <a:spcBef>
                          <a:spcPts val="0"/>
                        </a:spcBef>
                        <a:spcAft>
                          <a:spcPts val="0"/>
                        </a:spcAft>
                      </a:pPr>
                      <a:r>
                        <a:rPr lang="en-US" sz="1200" b="1"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Authentication Point</a:t>
                      </a:r>
                      <a:endParaRPr lang="en-US" altLang="zh-CN" sz="1200" b="1" kern="1200" dirty="0">
                        <a:solidFill>
                          <a:srgbClr val="151515"/>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3">
                  <a:txBody>
                    <a:bodyPr/>
                    <a:lstStyle/>
                    <a:p>
                      <a:pPr fontAlgn="ctr">
                        <a:lnSpc>
                          <a:spcPct val="100000"/>
                        </a:lnSpc>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Access devices are recommended as authentication points. This</a:t>
                      </a:r>
                      <a:r>
                        <a:rPr lang="en-US" sz="1200" baseline="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has the following advantages:</a:t>
                      </a:r>
                      <a:endPar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0975" indent="-180975" fontAlgn="ctr">
                        <a:lnSpc>
                          <a:spcPct val="100000"/>
                        </a:lnSpc>
                        <a:spcBef>
                          <a:spcPts val="0"/>
                        </a:spcBef>
                        <a:spcAft>
                          <a:spcPts val="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Multiple access devices perform user authentication separately, reducing the authentication load.</a:t>
                      </a:r>
                    </a:p>
                    <a:p>
                      <a:pPr marL="180975" indent="-180975" fontAlgn="ctr">
                        <a:lnSpc>
                          <a:spcPct val="100000"/>
                        </a:lnSpc>
                        <a:spcBef>
                          <a:spcPts val="0"/>
                        </a:spcBef>
                        <a:spcAft>
                          <a:spcPts val="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Authentication points are closer to terminals, improving authentication security.</a:t>
                      </a:r>
                    </a:p>
                    <a:p>
                      <a:pPr marL="180975" indent="-180975" algn="l" defTabSz="914034" rtl="0" eaLnBrk="1" fontAlgn="ctr" latinLnBrk="0" hangingPunct="1">
                        <a:lnSpc>
                          <a:spcPct val="100000"/>
                        </a:lnSpc>
                        <a:spcBef>
                          <a:spcPts val="0"/>
                        </a:spcBef>
                        <a:spcAft>
                          <a:spcPts val="0"/>
                        </a:spcAft>
                        <a:buFont typeface="Arial" panose="020B0604020202020204" pitchFamily="34" charset="0"/>
                        <a:buChar char="•"/>
                      </a:pPr>
                      <a:r>
                        <a:rPr lang="en-US" altLang="zh-CN" sz="1200" kern="1200" dirty="0" smtClean="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The configuration planning is simple. If authentication points are deployed at the upper layer, the following factors must be considered: performance specifications of the devices acting as authentication points, Layer 2 isolation at the access layer, and configuration for transparent transmission of 802.1X protocol packets at the access layer.</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nSpc>
                          <a:spcPct val="150000"/>
                        </a:lnSpc>
                        <a:spcBef>
                          <a:spcPts val="400"/>
                        </a:spcBef>
                        <a:spcAft>
                          <a:spcPts val="400"/>
                        </a:spcAft>
                      </a:pPr>
                      <a:endParaRPr lang="zh-CN" sz="1400" dirty="0">
                        <a:solidFill>
                          <a:schemeClr val="tx1"/>
                        </a:solidFill>
                        <a:effectLst/>
                        <a:latin typeface="Arial"/>
                        <a:ea typeface="+mn-ea"/>
                        <a:cs typeface="Arial" panose="020B0604020202020204" pitchFamily="34" charset="0"/>
                      </a:endParaRPr>
                    </a:p>
                  </a:txBody>
                  <a:tcPr marL="68580" marR="68580" marT="0" marB="0">
                    <a:lnL w="12700" cap="flat" cmpd="sng" algn="ctr">
                      <a:solidFill>
                        <a:srgbClr val="F39E50"/>
                      </a:solidFill>
                      <a:prstDash val="solid"/>
                      <a:round/>
                      <a:headEnd type="none" w="med" len="med"/>
                      <a:tailEnd type="none" w="med" len="med"/>
                    </a:lnL>
                    <a:lnR w="12700" cap="flat" cmpd="sng" algn="ctr">
                      <a:solidFill>
                        <a:srgbClr val="F39E50"/>
                      </a:solidFill>
                      <a:prstDash val="solid"/>
                      <a:round/>
                      <a:headEnd type="none" w="med" len="med"/>
                      <a:tailEnd type="none" w="med" len="med"/>
                    </a:lnR>
                    <a:lnT w="12700" cap="flat" cmpd="sng" algn="ctr">
                      <a:solidFill>
                        <a:srgbClr val="F39E50"/>
                      </a:solidFill>
                      <a:prstDash val="solid"/>
                      <a:round/>
                      <a:headEnd type="none" w="med" len="med"/>
                      <a:tailEnd type="none" w="med" len="med"/>
                    </a:lnT>
                    <a:lnB w="12700" cap="flat" cmpd="sng" algn="ctr">
                      <a:solidFill>
                        <a:srgbClr val="F39E5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nSpc>
                          <a:spcPct val="150000"/>
                        </a:lnSpc>
                        <a:spcBef>
                          <a:spcPts val="400"/>
                        </a:spcBef>
                        <a:spcAft>
                          <a:spcPts val="400"/>
                        </a:spcAft>
                      </a:pPr>
                      <a:endParaRPr lang="zh-CN" sz="1400" dirty="0">
                        <a:solidFill>
                          <a:schemeClr val="tx1"/>
                        </a:solidFill>
                        <a:effectLst/>
                        <a:latin typeface="Arial"/>
                        <a:ea typeface="+mn-ea"/>
                        <a:cs typeface="Arial" panose="020B0604020202020204" pitchFamily="34" charset="0"/>
                      </a:endParaRPr>
                    </a:p>
                  </a:txBody>
                  <a:tcPr marL="68580" marR="68580" marT="0" marB="0">
                    <a:lnL w="12700" cap="flat" cmpd="sng" algn="ctr">
                      <a:solidFill>
                        <a:srgbClr val="F39E50"/>
                      </a:solidFill>
                      <a:prstDash val="solid"/>
                      <a:round/>
                      <a:headEnd type="none" w="med" len="med"/>
                      <a:tailEnd type="none" w="med" len="med"/>
                    </a:lnL>
                    <a:lnR w="12700" cap="flat" cmpd="sng" algn="ctr">
                      <a:solidFill>
                        <a:srgbClr val="F39E50"/>
                      </a:solidFill>
                      <a:prstDash val="solid"/>
                      <a:round/>
                      <a:headEnd type="none" w="med" len="med"/>
                      <a:tailEnd type="none" w="med" len="med"/>
                    </a:lnR>
                    <a:lnT w="12700" cap="flat" cmpd="sng" algn="ctr">
                      <a:solidFill>
                        <a:srgbClr val="F39E50"/>
                      </a:solidFill>
                      <a:prstDash val="solid"/>
                      <a:round/>
                      <a:headEnd type="none" w="med" len="med"/>
                      <a:tailEnd type="none" w="med" len="med"/>
                    </a:lnT>
                    <a:lnB w="12700" cap="flat" cmpd="sng" algn="ctr">
                      <a:solidFill>
                        <a:srgbClr val="F39E50"/>
                      </a:solidFill>
                      <a:prstDash val="solid"/>
                      <a:round/>
                      <a:headEnd type="none" w="med" len="med"/>
                      <a:tailEnd type="none" w="med" len="med"/>
                    </a:lnB>
                    <a:lnTlToBr w="12700" cmpd="sng">
                      <a:noFill/>
                      <a:prstDash val="solid"/>
                    </a:lnTlToBr>
                    <a:lnBlToTr w="12700" cmpd="sng">
                      <a:noFill/>
                      <a:prstDash val="solid"/>
                    </a:lnBlToTr>
                    <a:noFill/>
                  </a:tcPr>
                </a:tc>
              </a:tr>
              <a:tr h="1237348">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b="1"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Networking Scenario</a:t>
                      </a:r>
                      <a:endParaRPr lang="en-US" sz="1200" b="1"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3">
                  <a:txBody>
                    <a:bodyPr/>
                    <a:lstStyle/>
                    <a:p>
                      <a:pPr marL="0" lvl="0" indent="0" algn="l" defTabSz="914034" rtl="0" eaLnBrk="1" fontAlgn="ctr" latinLnBrk="0" hangingPunct="1">
                        <a:lnSpc>
                          <a:spcPct val="100000"/>
                        </a:lnSpc>
                        <a:spcBef>
                          <a:spcPts val="0"/>
                        </a:spcBef>
                        <a:spcAft>
                          <a:spcPts val="0"/>
                        </a:spcAft>
                        <a:buSzPts val="650"/>
                        <a:buFont typeface="Arial" panose="020B0604020202020204" pitchFamily="34" charset="0"/>
                        <a:buNone/>
                        <a:tabLst>
                          <a:tab pos="180340" algn="l"/>
                        </a:tabLst>
                      </a:pPr>
                      <a:r>
                        <a:rPr lang="en-US" altLang="zh-CN" sz="1200" kern="1200" dirty="0" smtClean="0">
                          <a:solidFill>
                            <a:schemeClr val="dk1"/>
                          </a:solidFill>
                          <a:latin typeface="Huawei Sans" panose="020C0503030203020204" pitchFamily="34" charset="0"/>
                          <a:ea typeface="方正兰亭黑简体" panose="02000000000000000000" pitchFamily="2" charset="-122"/>
                          <a:cs typeface="+mn-cs"/>
                          <a:sym typeface="Huawei Sans" panose="020C0503030203020204" pitchFamily="34" charset="0"/>
                        </a:rPr>
                        <a:t>Single-device networking: The authentication point is the local device, and Portal authentication is recommended. (In the cloud management scenario, ARs and firewalls</a:t>
                      </a:r>
                      <a:r>
                        <a:rPr lang="en-US" altLang="zh-CN" sz="1200" kern="1200" baseline="0" dirty="0" smtClean="0">
                          <a:solidFill>
                            <a:schemeClr val="dk1"/>
                          </a:solidFill>
                          <a:latin typeface="Huawei Sans" panose="020C0503030203020204" pitchFamily="34" charset="0"/>
                          <a:ea typeface="方正兰亭黑简体" panose="02000000000000000000" pitchFamily="2" charset="-122"/>
                          <a:cs typeface="+mn-cs"/>
                          <a:sym typeface="Huawei Sans" panose="020C0503030203020204" pitchFamily="34" charset="0"/>
                        </a:rPr>
                        <a:t> do not support </a:t>
                      </a:r>
                      <a:r>
                        <a:rPr lang="en-US" altLang="zh-CN" sz="1200" kern="1200" dirty="0" smtClean="0">
                          <a:solidFill>
                            <a:schemeClr val="dk1"/>
                          </a:solidFill>
                          <a:latin typeface="Huawei Sans" panose="020C0503030203020204" pitchFamily="34" charset="0"/>
                          <a:ea typeface="方正兰亭黑简体" panose="02000000000000000000" pitchFamily="2" charset="-122"/>
                          <a:cs typeface="+mn-cs"/>
                          <a:sym typeface="Huawei Sans" panose="020C0503030203020204" pitchFamily="34" charset="0"/>
                        </a:rPr>
                        <a:t>802.1X or MAC address authentication.)</a:t>
                      </a:r>
                    </a:p>
                    <a:p>
                      <a:pPr marL="0" lvl="0" indent="0" algn="l" defTabSz="914034" rtl="0" eaLnBrk="1" fontAlgn="ctr" latinLnBrk="0" hangingPunct="1">
                        <a:lnSpc>
                          <a:spcPct val="100000"/>
                        </a:lnSpc>
                        <a:spcBef>
                          <a:spcPts val="0"/>
                        </a:spcBef>
                        <a:spcAft>
                          <a:spcPts val="0"/>
                        </a:spcAft>
                        <a:buSzPts val="650"/>
                        <a:buFont typeface="Arial" panose="020B0604020202020204" pitchFamily="34" charset="0"/>
                        <a:buNone/>
                        <a:tabLst>
                          <a:tab pos="180340" algn="l"/>
                        </a:tabLst>
                      </a:pPr>
                      <a:r>
                        <a:rPr lang="en-US" sz="1200" kern="1200" dirty="0" smtClean="0">
                          <a:solidFill>
                            <a:schemeClr val="dk1"/>
                          </a:solidFill>
                          <a:latin typeface="Huawei Sans" panose="020C0503030203020204" pitchFamily="34" charset="0"/>
                          <a:ea typeface="方正兰亭黑简体" panose="02000000000000000000" pitchFamily="2" charset="-122"/>
                          <a:cs typeface="+mn-cs"/>
                          <a:sym typeface="Huawei Sans" panose="020C0503030203020204" pitchFamily="34" charset="0"/>
                        </a:rPr>
                        <a:t>Other networking</a:t>
                      </a:r>
                      <a:r>
                        <a:rPr lang="en-US" sz="1200" kern="1200" baseline="0" dirty="0" smtClean="0">
                          <a:solidFill>
                            <a:schemeClr val="dk1"/>
                          </a:solidFill>
                          <a:latin typeface="Huawei Sans" panose="020C0503030203020204" pitchFamily="34" charset="0"/>
                          <a:ea typeface="方正兰亭黑简体" panose="02000000000000000000" pitchFamily="2" charset="-122"/>
                          <a:cs typeface="+mn-cs"/>
                          <a:sym typeface="Huawei Sans" panose="020C0503030203020204" pitchFamily="34" charset="0"/>
                        </a:rPr>
                        <a:t> scenarios:</a:t>
                      </a:r>
                      <a:endParaRPr lang="en-US" sz="1200" kern="1200" dirty="0" smtClean="0">
                        <a:solidFill>
                          <a:schemeClr val="dk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180975" lvl="0" indent="-180975" algn="l" defTabSz="914034" rtl="0" eaLnBrk="1" fontAlgn="ctr" latinLnBrk="0" hangingPunct="1">
                        <a:lnSpc>
                          <a:spcPct val="100000"/>
                        </a:lnSpc>
                        <a:spcBef>
                          <a:spcPts val="0"/>
                        </a:spcBef>
                        <a:spcAft>
                          <a:spcPts val="0"/>
                        </a:spcAft>
                        <a:buSzPct val="100000"/>
                        <a:buFont typeface="Arial" panose="020B0604020202020204" pitchFamily="34" charset="0"/>
                        <a:buChar char="•"/>
                        <a:tabLst>
                          <a:tab pos="180340" algn="l"/>
                        </a:tabLs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APs are used as authentication points for wireless users.</a:t>
                      </a:r>
                    </a:p>
                    <a:p>
                      <a:pPr marL="180975" lvl="0" indent="-180975" algn="l" defTabSz="914034" rtl="0" eaLnBrk="1" fontAlgn="ctr" latinLnBrk="0" hangingPunct="1">
                        <a:lnSpc>
                          <a:spcPct val="100000"/>
                        </a:lnSpc>
                        <a:spcBef>
                          <a:spcPts val="0"/>
                        </a:spcBef>
                        <a:spcAft>
                          <a:spcPts val="0"/>
                        </a:spcAft>
                        <a:buSzPct val="100000"/>
                        <a:buFont typeface="Arial" panose="020B0604020202020204" pitchFamily="34" charset="0"/>
                        <a:buChar char="•"/>
                        <a:tabLst>
                          <a:tab pos="180340" algn="l"/>
                        </a:tabLs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Access switches are used as authentication points for wired users.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nSpc>
                          <a:spcPct val="150000"/>
                        </a:lnSpc>
                        <a:spcBef>
                          <a:spcPts val="400"/>
                        </a:spcBef>
                        <a:spcAft>
                          <a:spcPts val="400"/>
                        </a:spcAft>
                      </a:pPr>
                      <a:endParaRPr lang="zh-CN" sz="1400" dirty="0">
                        <a:solidFill>
                          <a:schemeClr val="tx1"/>
                        </a:solidFill>
                        <a:effectLst/>
                        <a:latin typeface="Arial"/>
                        <a:ea typeface="+mn-ea"/>
                        <a:cs typeface="Arial" panose="020B0604020202020204" pitchFamily="34" charset="0"/>
                      </a:endParaRPr>
                    </a:p>
                  </a:txBody>
                  <a:tcPr marL="68580" marR="68580" marT="0" marB="0">
                    <a:lnL w="12700" cap="flat" cmpd="sng" algn="ctr">
                      <a:solidFill>
                        <a:srgbClr val="F39E50"/>
                      </a:solidFill>
                      <a:prstDash val="solid"/>
                      <a:round/>
                      <a:headEnd type="none" w="med" len="med"/>
                      <a:tailEnd type="none" w="med" len="med"/>
                    </a:lnL>
                    <a:lnR w="12700" cap="flat" cmpd="sng" algn="ctr">
                      <a:solidFill>
                        <a:srgbClr val="F39E50"/>
                      </a:solidFill>
                      <a:prstDash val="solid"/>
                      <a:round/>
                      <a:headEnd type="none" w="med" len="med"/>
                      <a:tailEnd type="none" w="med" len="med"/>
                    </a:lnR>
                    <a:lnT w="12700" cap="flat" cmpd="sng" algn="ctr">
                      <a:solidFill>
                        <a:srgbClr val="F39E50"/>
                      </a:solidFill>
                      <a:prstDash val="solid"/>
                      <a:round/>
                      <a:headEnd type="none" w="med" len="med"/>
                      <a:tailEnd type="none" w="med" len="med"/>
                    </a:lnT>
                    <a:lnB w="12700" cap="flat" cmpd="sng" algn="ctr">
                      <a:solidFill>
                        <a:srgbClr val="F39E5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nSpc>
                          <a:spcPct val="150000"/>
                        </a:lnSpc>
                        <a:spcBef>
                          <a:spcPts val="400"/>
                        </a:spcBef>
                        <a:spcAft>
                          <a:spcPts val="400"/>
                        </a:spcAft>
                      </a:pPr>
                      <a:endParaRPr lang="zh-CN" sz="1400" dirty="0">
                        <a:solidFill>
                          <a:schemeClr val="tx1"/>
                        </a:solidFill>
                        <a:effectLst/>
                        <a:latin typeface="Arial"/>
                        <a:ea typeface="+mn-ea"/>
                        <a:cs typeface="Arial" panose="020B0604020202020204" pitchFamily="34" charset="0"/>
                      </a:endParaRPr>
                    </a:p>
                  </a:txBody>
                  <a:tcPr marL="68580" marR="68580" marT="0" marB="0">
                    <a:lnL w="12700" cap="flat" cmpd="sng" algn="ctr">
                      <a:solidFill>
                        <a:srgbClr val="F39E50"/>
                      </a:solidFill>
                      <a:prstDash val="solid"/>
                      <a:round/>
                      <a:headEnd type="none" w="med" len="med"/>
                      <a:tailEnd type="none" w="med" len="med"/>
                    </a:lnL>
                    <a:lnR w="12700" cap="flat" cmpd="sng" algn="ctr">
                      <a:solidFill>
                        <a:srgbClr val="F39E50"/>
                      </a:solidFill>
                      <a:prstDash val="solid"/>
                      <a:round/>
                      <a:headEnd type="none" w="med" len="med"/>
                      <a:tailEnd type="none" w="med" len="med"/>
                    </a:lnR>
                    <a:lnT w="12700" cap="flat" cmpd="sng" algn="ctr">
                      <a:solidFill>
                        <a:srgbClr val="F39E50"/>
                      </a:solidFill>
                      <a:prstDash val="solid"/>
                      <a:round/>
                      <a:headEnd type="none" w="med" len="med"/>
                      <a:tailEnd type="none" w="med" len="med"/>
                    </a:lnT>
                    <a:lnB w="12700" cap="flat" cmpd="sng" algn="ctr">
                      <a:solidFill>
                        <a:srgbClr val="F39E5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pic>
        <p:nvPicPr>
          <p:cNvPr id="6" name="图片 5" descr="AP.png"/>
          <p:cNvPicPr>
            <a:picLocks noChangeAspect="1"/>
          </p:cNvPicPr>
          <p:nvPr/>
        </p:nvPicPr>
        <p:blipFill>
          <a:blip r:embed="rId4" cstate="print"/>
          <a:stretch>
            <a:fillRect/>
          </a:stretch>
        </p:blipFill>
        <p:spPr>
          <a:xfrm>
            <a:off x="3025402" y="4643832"/>
            <a:ext cx="288000" cy="235636"/>
          </a:xfrm>
          <a:prstGeom prst="rect">
            <a:avLst/>
          </a:prstGeom>
        </p:spPr>
      </p:pic>
      <p:pic>
        <p:nvPicPr>
          <p:cNvPr id="7" name="图片 6" descr="接入交换机.png"/>
          <p:cNvPicPr>
            <a:picLocks noChangeAspect="1"/>
          </p:cNvPicPr>
          <p:nvPr/>
        </p:nvPicPr>
        <p:blipFill>
          <a:blip r:embed="rId5" cstate="print"/>
          <a:stretch>
            <a:fillRect/>
          </a:stretch>
        </p:blipFill>
        <p:spPr>
          <a:xfrm>
            <a:off x="3325891" y="4007028"/>
            <a:ext cx="360000" cy="294544"/>
          </a:xfrm>
          <a:prstGeom prst="rect">
            <a:avLst/>
          </a:prstGeom>
        </p:spPr>
      </p:pic>
      <p:pic>
        <p:nvPicPr>
          <p:cNvPr id="8" name="图片 7" descr="AP.png"/>
          <p:cNvPicPr>
            <a:picLocks noChangeAspect="1"/>
          </p:cNvPicPr>
          <p:nvPr/>
        </p:nvPicPr>
        <p:blipFill>
          <a:blip r:embed="rId4" cstate="print"/>
          <a:stretch>
            <a:fillRect/>
          </a:stretch>
        </p:blipFill>
        <p:spPr>
          <a:xfrm>
            <a:off x="3365036" y="4643832"/>
            <a:ext cx="288000" cy="235636"/>
          </a:xfrm>
          <a:prstGeom prst="rect">
            <a:avLst/>
          </a:prstGeom>
        </p:spPr>
      </p:pic>
      <p:cxnSp>
        <p:nvCxnSpPr>
          <p:cNvPr id="9" name="直接连接符 8"/>
          <p:cNvCxnSpPr>
            <a:stCxn id="7" idx="2"/>
            <a:endCxn id="6" idx="0"/>
          </p:cNvCxnSpPr>
          <p:nvPr/>
        </p:nvCxnSpPr>
        <p:spPr bwMode="auto">
          <a:xfrm flipH="1">
            <a:off x="3169402" y="4301572"/>
            <a:ext cx="336489" cy="342260"/>
          </a:xfrm>
          <a:prstGeom prst="line">
            <a:avLst/>
          </a:prstGeom>
          <a:noFill/>
          <a:ln w="3175">
            <a:solidFill>
              <a:schemeClr val="tx1"/>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25891" y="3494302"/>
            <a:ext cx="360000" cy="294545"/>
          </a:xfrm>
          <a:prstGeom prst="rect">
            <a:avLst/>
          </a:prstGeom>
        </p:spPr>
      </p:pic>
      <p:sp>
        <p:nvSpPr>
          <p:cNvPr id="14" name="椭圆 13"/>
          <p:cNvSpPr/>
          <p:nvPr/>
        </p:nvSpPr>
        <p:spPr bwMode="grayWhite">
          <a:xfrm>
            <a:off x="836007" y="4950213"/>
            <a:ext cx="108000" cy="108000"/>
          </a:xfrm>
          <a:prstGeom prst="ellipse">
            <a:avLst/>
          </a:prstGeom>
          <a:solidFill>
            <a:srgbClr val="FFC000"/>
          </a:solidFill>
          <a:ln w="19050">
            <a:noFill/>
            <a:prstDash val="sysDash"/>
            <a:headEnd type="none"/>
            <a:tailEnd type="triangle" w="med" len="med"/>
          </a:ln>
          <a:effectLst/>
          <a:extLst/>
        </p:spPr>
        <p:txBody>
          <a:bodyPr rtlCol="0" anchor="ctr"/>
          <a:lstStyle/>
          <a:p>
            <a:pPr algn="ctr" fontAlgn="ct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椭圆 14"/>
          <p:cNvSpPr/>
          <p:nvPr/>
        </p:nvSpPr>
        <p:spPr bwMode="auto">
          <a:xfrm>
            <a:off x="836007" y="5666214"/>
            <a:ext cx="108000" cy="108000"/>
          </a:xfrm>
          <a:prstGeom prst="ellipse">
            <a:avLst/>
          </a:prstGeom>
          <a:solidFill>
            <a:srgbClr val="62B230"/>
          </a:solidFill>
          <a:ln w="19050">
            <a:noFill/>
            <a:prstDash val="sysDash"/>
            <a:headEnd type="none"/>
            <a:tailEnd type="triangle" w="med" len="med"/>
          </a:ln>
          <a:effectLst/>
          <a:extLst/>
        </p:spPr>
        <p:txBody>
          <a:bodyPr rtlCol="0" anchor="ctr"/>
          <a:lstStyle/>
          <a:p>
            <a:pPr algn="ctr" fontAlgn="ct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6" name="图片 15" descr="AP.png"/>
          <p:cNvPicPr>
            <a:picLocks noChangeAspect="1"/>
          </p:cNvPicPr>
          <p:nvPr/>
        </p:nvPicPr>
        <p:blipFill>
          <a:blip r:embed="rId4" cstate="print"/>
          <a:stretch>
            <a:fillRect/>
          </a:stretch>
        </p:blipFill>
        <p:spPr>
          <a:xfrm>
            <a:off x="661717" y="3560209"/>
            <a:ext cx="360000" cy="294545"/>
          </a:xfrm>
          <a:prstGeom prst="rect">
            <a:avLst/>
          </a:prstGeom>
        </p:spPr>
      </p:pic>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37754" y="3560209"/>
            <a:ext cx="360000" cy="294545"/>
          </a:xfrm>
          <a:prstGeom prst="rect">
            <a:avLst/>
          </a:prstGeom>
        </p:spPr>
      </p:pic>
      <p:cxnSp>
        <p:nvCxnSpPr>
          <p:cNvPr id="25" name="直接连接符 24"/>
          <p:cNvCxnSpPr>
            <a:stCxn id="7" idx="2"/>
            <a:endCxn id="61" idx="0"/>
          </p:cNvCxnSpPr>
          <p:nvPr/>
        </p:nvCxnSpPr>
        <p:spPr bwMode="auto">
          <a:xfrm>
            <a:off x="3505891" y="4301572"/>
            <a:ext cx="388423" cy="757867"/>
          </a:xfrm>
          <a:prstGeom prst="line">
            <a:avLst/>
          </a:prstGeom>
          <a:noFill/>
          <a:ln w="3175">
            <a:solidFill>
              <a:schemeClr val="tx1"/>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椭圆 33"/>
          <p:cNvSpPr/>
          <p:nvPr/>
        </p:nvSpPr>
        <p:spPr bwMode="grayWhite">
          <a:xfrm>
            <a:off x="787717" y="3809320"/>
            <a:ext cx="108000" cy="108000"/>
          </a:xfrm>
          <a:prstGeom prst="ellipse">
            <a:avLst/>
          </a:prstGeom>
          <a:solidFill>
            <a:srgbClr val="FFC000"/>
          </a:solidFill>
          <a:ln w="19050">
            <a:noFill/>
            <a:prstDash val="sysDash"/>
            <a:headEnd type="none"/>
            <a:tailEnd type="triangle" w="med" len="med"/>
          </a:ln>
          <a:effectLst/>
          <a:extLst/>
        </p:spPr>
        <p:txBody>
          <a:bodyPr rtlCol="0" anchor="ctr"/>
          <a:lstStyle/>
          <a:p>
            <a:pPr algn="ctr" fontAlgn="ct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椭圆 34"/>
          <p:cNvSpPr/>
          <p:nvPr/>
        </p:nvSpPr>
        <p:spPr bwMode="grayWhite">
          <a:xfrm>
            <a:off x="1498655" y="3809320"/>
            <a:ext cx="108000" cy="108000"/>
          </a:xfrm>
          <a:prstGeom prst="ellipse">
            <a:avLst/>
          </a:prstGeom>
          <a:solidFill>
            <a:srgbClr val="FFC000"/>
          </a:solidFill>
          <a:ln w="19050">
            <a:noFill/>
            <a:prstDash val="sysDash"/>
            <a:headEnd type="none"/>
            <a:tailEnd type="triangle" w="med" len="med"/>
          </a:ln>
          <a:effectLst/>
          <a:extLst/>
        </p:spPr>
        <p:txBody>
          <a:bodyPr rtlCol="0" anchor="ctr"/>
          <a:lstStyle/>
          <a:p>
            <a:pPr algn="ctr" fontAlgn="ct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椭圆 35"/>
          <p:cNvSpPr/>
          <p:nvPr/>
        </p:nvSpPr>
        <p:spPr bwMode="grayWhite">
          <a:xfrm>
            <a:off x="2298302" y="3809320"/>
            <a:ext cx="108000" cy="108000"/>
          </a:xfrm>
          <a:prstGeom prst="ellipse">
            <a:avLst/>
          </a:prstGeom>
          <a:solidFill>
            <a:srgbClr val="FFC000"/>
          </a:solidFill>
          <a:ln w="19050">
            <a:noFill/>
            <a:prstDash val="sysDash"/>
            <a:headEnd type="none"/>
            <a:tailEnd type="triangle" w="med" len="med"/>
          </a:ln>
          <a:effectLst/>
          <a:extLst/>
        </p:spPr>
        <p:txBody>
          <a:bodyPr rtlCol="0" anchor="ctr"/>
          <a:lstStyle/>
          <a:p>
            <a:pPr algn="ctr" fontAlgn="ct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椭圆 36"/>
          <p:cNvSpPr/>
          <p:nvPr/>
        </p:nvSpPr>
        <p:spPr bwMode="grayWhite">
          <a:xfrm>
            <a:off x="3119671" y="4819798"/>
            <a:ext cx="108000" cy="108000"/>
          </a:xfrm>
          <a:prstGeom prst="ellipse">
            <a:avLst/>
          </a:prstGeom>
          <a:solidFill>
            <a:srgbClr val="FFC000"/>
          </a:solidFill>
          <a:ln w="19050">
            <a:noFill/>
            <a:prstDash val="sysDash"/>
            <a:headEnd type="none"/>
            <a:tailEnd type="triangle" w="med" len="med"/>
          </a:ln>
          <a:effectLst/>
          <a:extLst/>
        </p:spPr>
        <p:txBody>
          <a:bodyPr rtlCol="0" anchor="ctr"/>
          <a:lstStyle/>
          <a:p>
            <a:pPr algn="ctr" fontAlgn="ct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椭圆 37"/>
          <p:cNvSpPr/>
          <p:nvPr/>
        </p:nvSpPr>
        <p:spPr bwMode="auto">
          <a:xfrm>
            <a:off x="3615527" y="4233387"/>
            <a:ext cx="108000" cy="108000"/>
          </a:xfrm>
          <a:prstGeom prst="ellipse">
            <a:avLst/>
          </a:prstGeom>
          <a:solidFill>
            <a:srgbClr val="62B230"/>
          </a:solidFill>
          <a:ln w="19050">
            <a:noFill/>
            <a:prstDash val="sysDash"/>
            <a:headEnd type="none"/>
            <a:tailEnd type="triangle" w="med" len="med"/>
          </a:ln>
          <a:effectLst/>
          <a:extLst/>
        </p:spPr>
        <p:txBody>
          <a:bodyPr rtlCol="0" anchor="ctr"/>
          <a:lstStyle/>
          <a:p>
            <a:pPr algn="ctr" fontAlgn="ct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椭圆 38"/>
          <p:cNvSpPr/>
          <p:nvPr/>
        </p:nvSpPr>
        <p:spPr bwMode="auto">
          <a:xfrm>
            <a:off x="1628161" y="3809320"/>
            <a:ext cx="108000" cy="108000"/>
          </a:xfrm>
          <a:prstGeom prst="ellipse">
            <a:avLst/>
          </a:prstGeom>
          <a:solidFill>
            <a:srgbClr val="62B230"/>
          </a:solidFill>
          <a:ln w="19050">
            <a:noFill/>
            <a:prstDash val="sysDash"/>
            <a:headEnd type="none"/>
            <a:tailEnd type="triangle" w="med" len="med"/>
          </a:ln>
          <a:effectLst/>
          <a:extLst/>
        </p:spPr>
        <p:txBody>
          <a:bodyPr rtlCol="0" anchor="ctr"/>
          <a:lstStyle/>
          <a:p>
            <a:pPr algn="ctr" fontAlgn="ct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椭圆 39"/>
          <p:cNvSpPr/>
          <p:nvPr/>
        </p:nvSpPr>
        <p:spPr bwMode="grayWhite">
          <a:xfrm>
            <a:off x="3464958" y="4819798"/>
            <a:ext cx="108000" cy="108000"/>
          </a:xfrm>
          <a:prstGeom prst="ellipse">
            <a:avLst/>
          </a:prstGeom>
          <a:solidFill>
            <a:srgbClr val="FFC000"/>
          </a:solidFill>
          <a:ln w="19050">
            <a:noFill/>
            <a:prstDash val="sysDash"/>
            <a:headEnd type="none"/>
            <a:tailEnd type="triangle" w="med" len="med"/>
          </a:ln>
          <a:effectLst/>
          <a:extLst/>
        </p:spPr>
        <p:txBody>
          <a:bodyPr rtlCol="0" anchor="ctr"/>
          <a:lstStyle/>
          <a:p>
            <a:pPr algn="ctr" fontAlgn="ct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文本框 40"/>
          <p:cNvSpPr txBox="1"/>
          <p:nvPr/>
        </p:nvSpPr>
        <p:spPr>
          <a:xfrm>
            <a:off x="1003640" y="4685165"/>
            <a:ext cx="1546661" cy="646331"/>
          </a:xfrm>
          <a:prstGeom prst="rect">
            <a:avLst/>
          </a:prstGeom>
          <a:noFill/>
        </p:spPr>
        <p:txBody>
          <a:bodyPr wrap="square" rtlCol="0" anchor="ctr">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Authentication point for wireless users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文本框 41"/>
          <p:cNvSpPr txBox="1"/>
          <p:nvPr/>
        </p:nvSpPr>
        <p:spPr>
          <a:xfrm>
            <a:off x="1003640" y="5402694"/>
            <a:ext cx="1546661" cy="646331"/>
          </a:xfrm>
          <a:prstGeom prst="rect">
            <a:avLst/>
          </a:prstGeom>
          <a:noFill/>
        </p:spPr>
        <p:txBody>
          <a:bodyPr wrap="square" rtlCol="0" anchor="ctr">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Authentication point for wired users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椭圆 47"/>
          <p:cNvSpPr/>
          <p:nvPr/>
        </p:nvSpPr>
        <p:spPr bwMode="auto">
          <a:xfrm>
            <a:off x="2442301" y="3812583"/>
            <a:ext cx="108000" cy="108000"/>
          </a:xfrm>
          <a:prstGeom prst="ellipse">
            <a:avLst/>
          </a:prstGeom>
          <a:solidFill>
            <a:srgbClr val="62B230"/>
          </a:solidFill>
          <a:ln w="19050">
            <a:noFill/>
            <a:prstDash val="sysDash"/>
            <a:headEnd type="none"/>
            <a:tailEnd type="triangle" w="med" len="med"/>
          </a:ln>
          <a:effectLst/>
          <a:extLst/>
        </p:spPr>
        <p:txBody>
          <a:bodyPr rtlCol="0" anchor="ctr"/>
          <a:lstStyle/>
          <a:p>
            <a:pPr algn="ctr" fontAlgn="ct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任意多边形 50"/>
          <p:cNvSpPr/>
          <p:nvPr/>
        </p:nvSpPr>
        <p:spPr>
          <a:xfrm>
            <a:off x="1722689" y="2267096"/>
            <a:ext cx="1104522" cy="75272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0" name="图片 59" descr="PC.png"/>
          <p:cNvPicPr>
            <a:picLocks noChangeAspect="1"/>
          </p:cNvPicPr>
          <p:nvPr/>
        </p:nvPicPr>
        <p:blipFill>
          <a:blip r:embed="rId8" cstate="print"/>
          <a:stretch>
            <a:fillRect/>
          </a:stretch>
        </p:blipFill>
        <p:spPr>
          <a:xfrm>
            <a:off x="1584509" y="4182820"/>
            <a:ext cx="288000" cy="221184"/>
          </a:xfrm>
          <a:prstGeom prst="rect">
            <a:avLst/>
          </a:prstGeom>
        </p:spPr>
      </p:pic>
      <p:pic>
        <p:nvPicPr>
          <p:cNvPr id="61" name="图片 60" descr="PC.png"/>
          <p:cNvPicPr>
            <a:picLocks noChangeAspect="1"/>
          </p:cNvPicPr>
          <p:nvPr/>
        </p:nvPicPr>
        <p:blipFill>
          <a:blip r:embed="rId8" cstate="print"/>
          <a:stretch>
            <a:fillRect/>
          </a:stretch>
        </p:blipFill>
        <p:spPr>
          <a:xfrm>
            <a:off x="3750314" y="5059439"/>
            <a:ext cx="288000" cy="221184"/>
          </a:xfrm>
          <a:prstGeom prst="rect">
            <a:avLst/>
          </a:prstGeom>
        </p:spPr>
      </p:pic>
      <p:pic>
        <p:nvPicPr>
          <p:cNvPr id="64" name="图片 63" descr="PC.png"/>
          <p:cNvPicPr>
            <a:picLocks noChangeAspect="1"/>
          </p:cNvPicPr>
          <p:nvPr/>
        </p:nvPicPr>
        <p:blipFill>
          <a:blip r:embed="rId8" cstate="print"/>
          <a:stretch>
            <a:fillRect/>
          </a:stretch>
        </p:blipFill>
        <p:spPr>
          <a:xfrm>
            <a:off x="2387212" y="4182820"/>
            <a:ext cx="288000" cy="221184"/>
          </a:xfrm>
          <a:prstGeom prst="rect">
            <a:avLst/>
          </a:prstGeom>
        </p:spPr>
      </p:pic>
      <p:pic>
        <p:nvPicPr>
          <p:cNvPr id="45" name="图片 4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476545" y="1681199"/>
            <a:ext cx="1481530" cy="273233"/>
          </a:xfrm>
          <a:prstGeom prst="rect">
            <a:avLst/>
          </a:prstGeom>
        </p:spPr>
      </p:pic>
      <p:pic>
        <p:nvPicPr>
          <p:cNvPr id="52" name="图片 158" descr="SAN网络-蓝.png"/>
          <p:cNvPicPr>
            <a:picLocks noChangeAspect="1"/>
          </p:cNvPicPr>
          <p:nvPr/>
        </p:nvPicPr>
        <p:blipFill>
          <a:blip r:embed="rId10" cstate="print"/>
          <a:stretch>
            <a:fillRect/>
          </a:stretch>
        </p:blipFill>
        <p:spPr>
          <a:xfrm>
            <a:off x="758657" y="4130988"/>
            <a:ext cx="166121" cy="272157"/>
          </a:xfrm>
          <a:prstGeom prst="rect">
            <a:avLst/>
          </a:prstGeom>
        </p:spPr>
      </p:pic>
      <p:pic>
        <p:nvPicPr>
          <p:cNvPr id="53" name="图片 158" descr="SAN网络-蓝.png"/>
          <p:cNvPicPr>
            <a:picLocks noChangeAspect="1"/>
          </p:cNvPicPr>
          <p:nvPr/>
        </p:nvPicPr>
        <p:blipFill>
          <a:blip r:embed="rId10" cstate="print"/>
          <a:stretch>
            <a:fillRect/>
          </a:stretch>
        </p:blipFill>
        <p:spPr>
          <a:xfrm>
            <a:off x="3291810" y="5010117"/>
            <a:ext cx="166121" cy="272157"/>
          </a:xfrm>
          <a:prstGeom prst="rect">
            <a:avLst/>
          </a:prstGeom>
        </p:spPr>
      </p:pic>
      <p:cxnSp>
        <p:nvCxnSpPr>
          <p:cNvPr id="54" name="直接连接符 53"/>
          <p:cNvCxnSpPr/>
          <p:nvPr/>
        </p:nvCxnSpPr>
        <p:spPr bwMode="auto">
          <a:xfrm>
            <a:off x="3505891" y="3788847"/>
            <a:ext cx="0" cy="218181"/>
          </a:xfrm>
          <a:prstGeom prst="line">
            <a:avLst/>
          </a:prstGeom>
          <a:noFill/>
          <a:ln w="3175">
            <a:solidFill>
              <a:schemeClr val="tx1"/>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5" name="直接连接符 54"/>
          <p:cNvCxnSpPr/>
          <p:nvPr/>
        </p:nvCxnSpPr>
        <p:spPr bwMode="auto">
          <a:xfrm>
            <a:off x="3505891" y="4301572"/>
            <a:ext cx="0" cy="342260"/>
          </a:xfrm>
          <a:prstGeom prst="line">
            <a:avLst/>
          </a:prstGeom>
          <a:noFill/>
          <a:ln w="3175">
            <a:solidFill>
              <a:schemeClr val="tx1"/>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6" name="图片 158" descr="SAN网络-蓝.png"/>
          <p:cNvPicPr>
            <a:picLocks noChangeAspect="1"/>
          </p:cNvPicPr>
          <p:nvPr/>
        </p:nvPicPr>
        <p:blipFill>
          <a:blip r:embed="rId10" cstate="print"/>
          <a:stretch>
            <a:fillRect/>
          </a:stretch>
        </p:blipFill>
        <p:spPr>
          <a:xfrm>
            <a:off x="1385633" y="4130988"/>
            <a:ext cx="166121" cy="272157"/>
          </a:xfrm>
          <a:prstGeom prst="rect">
            <a:avLst/>
          </a:prstGeom>
        </p:spPr>
      </p:pic>
      <p:pic>
        <p:nvPicPr>
          <p:cNvPr id="62" name="图片 158" descr="SAN网络-蓝.png"/>
          <p:cNvPicPr>
            <a:picLocks noChangeAspect="1"/>
          </p:cNvPicPr>
          <p:nvPr/>
        </p:nvPicPr>
        <p:blipFill>
          <a:blip r:embed="rId10" cstate="print"/>
          <a:stretch>
            <a:fillRect/>
          </a:stretch>
        </p:blipFill>
        <p:spPr>
          <a:xfrm>
            <a:off x="2200651" y="4130988"/>
            <a:ext cx="166121" cy="272157"/>
          </a:xfrm>
          <a:prstGeom prst="rect">
            <a:avLst/>
          </a:prstGeom>
        </p:spPr>
      </p:pic>
    </p:spTree>
    <p:extLst>
      <p:ext uri="{BB962C8B-B14F-4D97-AF65-F5344CB8AC3E}">
        <p14:creationId xmlns:p14="http://schemas.microsoft.com/office/powerpoint/2010/main" val="11033571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pPr fontAlgn="ctr"/>
            <a:r>
              <a:rPr lang="en-US" altLang="zh-CN" dirty="0" smtClean="0">
                <a:latin typeface="Huawei Sans" panose="020C0503030203020204" pitchFamily="34" charset="0"/>
                <a:ea typeface="方正兰亭黑简体" panose="02000000000000000000" pitchFamily="2" charset="-122"/>
                <a:cs typeface="+mn-ea"/>
                <a:sym typeface="Huawei Sans" panose="020C0503030203020204" pitchFamily="34" charset="0"/>
              </a:rPr>
              <a:t>Overall Design Process</a:t>
            </a: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TextBox 303"/>
          <p:cNvSpPr txBox="1"/>
          <p:nvPr/>
        </p:nvSpPr>
        <p:spPr bwMode="gray">
          <a:xfrm>
            <a:off x="1727200" y="1210686"/>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fontAlgn="ct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TextBox 303"/>
          <p:cNvSpPr txBox="1"/>
          <p:nvPr/>
        </p:nvSpPr>
        <p:spPr bwMode="gray">
          <a:xfrm>
            <a:off x="1727200" y="2615071"/>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TextBox 303"/>
          <p:cNvSpPr txBox="1"/>
          <p:nvPr/>
        </p:nvSpPr>
        <p:spPr bwMode="gray">
          <a:xfrm>
            <a:off x="1727200" y="4008582"/>
            <a:ext cx="9732963" cy="1440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五边形 35"/>
          <p:cNvSpPr/>
          <p:nvPr/>
        </p:nvSpPr>
        <p:spPr bwMode="gray">
          <a:xfrm>
            <a:off x="2113280" y="1648086"/>
            <a:ext cx="3060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management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燕尾形 36"/>
          <p:cNvSpPr/>
          <p:nvPr/>
        </p:nvSpPr>
        <p:spPr bwMode="gray">
          <a:xfrm>
            <a:off x="5071983"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O&amp;M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燕尾形 47"/>
          <p:cNvSpPr/>
          <p:nvPr/>
        </p:nvSpPr>
        <p:spPr bwMode="gray">
          <a:xfrm>
            <a:off x="8030686"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License scheme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五边形 48"/>
          <p:cNvSpPr/>
          <p:nvPr/>
        </p:nvSpPr>
        <p:spPr bwMode="gray">
          <a:xfrm>
            <a:off x="2113280" y="305247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architecture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燕尾形 49"/>
          <p:cNvSpPr/>
          <p:nvPr/>
        </p:nvSpPr>
        <p:spPr bwMode="gray">
          <a:xfrm>
            <a:off x="4337749"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Networking scheme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燕尾形 50"/>
          <p:cNvSpPr/>
          <p:nvPr/>
        </p:nvSpPr>
        <p:spPr bwMode="gray">
          <a:xfrm>
            <a:off x="6562218"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Reliability</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燕尾形 51"/>
          <p:cNvSpPr/>
          <p:nvPr/>
        </p:nvSpPr>
        <p:spPr bwMode="gray">
          <a:xfrm>
            <a:off x="8786686" y="3052471"/>
            <a:ext cx="2304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WAN interconnection</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五边形 52"/>
          <p:cNvSpPr/>
          <p:nvPr/>
        </p:nvSpPr>
        <p:spPr bwMode="gray">
          <a:xfrm>
            <a:off x="2113280" y="4314711"/>
            <a:ext cx="2304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basic services</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燕尾形 53"/>
          <p:cNvSpPr/>
          <p:nvPr/>
        </p:nvSpPr>
        <p:spPr bwMode="gray">
          <a:xfrm>
            <a:off x="4337749" y="4314711"/>
            <a:ext cx="2304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deployment</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燕尾形 54"/>
          <p:cNvSpPr/>
          <p:nvPr/>
        </p:nvSpPr>
        <p:spPr bwMode="gray">
          <a:xfrm>
            <a:off x="6562218"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WLAN</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燕尾形 57"/>
          <p:cNvSpPr/>
          <p:nvPr/>
        </p:nvSpPr>
        <p:spPr bwMode="gray">
          <a:xfrm>
            <a:off x="8786686"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NAC</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五边形 59"/>
          <p:cNvSpPr/>
          <p:nvPr/>
        </p:nvSpPr>
        <p:spPr bwMode="grayWhite">
          <a:xfrm>
            <a:off x="2113280" y="4782453"/>
            <a:ext cx="2722880" cy="360000"/>
          </a:xfrm>
          <a:prstGeom prst="homePlate">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VAS and O&amp;M</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TextBox 303"/>
          <p:cNvSpPr txBox="1"/>
          <p:nvPr/>
        </p:nvSpPr>
        <p:spPr bwMode="gray">
          <a:xfrm>
            <a:off x="655638" y="1210686"/>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cs typeface="+mn-ea"/>
              </a:defRPr>
            </a:lvl1pPr>
          </a:lstStyle>
          <a:p>
            <a:r>
              <a:rPr lang="en-US" altLang="zh-CN" dirty="0">
                <a:ea typeface="方正兰亭黑简体" panose="02000000000000000000" pitchFamily="2" charset="-122"/>
                <a:sym typeface="Huawei Sans" panose="020C0503030203020204" pitchFamily="34" charset="0"/>
              </a:rPr>
              <a:t>Overall design</a:t>
            </a:r>
            <a:endParaRPr lang="zh-CN" altLang="en-US" dirty="0">
              <a:ea typeface="方正兰亭黑简体" panose="02000000000000000000" pitchFamily="2" charset="-122"/>
              <a:sym typeface="Huawei Sans" panose="020C0503030203020204" pitchFamily="34" charset="0"/>
            </a:endParaRPr>
          </a:p>
        </p:txBody>
      </p:sp>
      <p:sp>
        <p:nvSpPr>
          <p:cNvPr id="25" name="TextBox 303"/>
          <p:cNvSpPr txBox="1"/>
          <p:nvPr/>
        </p:nvSpPr>
        <p:spPr bwMode="gray">
          <a:xfrm>
            <a:off x="655638" y="2615071"/>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Networking design</a:t>
            </a:r>
          </a:p>
        </p:txBody>
      </p:sp>
      <p:sp>
        <p:nvSpPr>
          <p:cNvPr id="30" name="TextBox 303"/>
          <p:cNvSpPr txBox="1"/>
          <p:nvPr/>
        </p:nvSpPr>
        <p:spPr bwMode="grayWhite">
          <a:xfrm>
            <a:off x="655638" y="4019456"/>
            <a:ext cx="972000" cy="1429126"/>
          </a:xfrm>
          <a:prstGeom prst="rect">
            <a:avLst/>
          </a:prstGeom>
          <a:solidFill>
            <a:schemeClr val="bg1">
              <a:lumMod val="95000"/>
            </a:schemeClr>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rgbClr val="ED6D00"/>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Service design</a:t>
            </a:r>
            <a:endParaRPr lang="zh-CN" altLang="en-US" dirty="0">
              <a:sym typeface="Huawei Sans" panose="020C0503030203020204" pitchFamily="34" charset="0"/>
            </a:endParaRPr>
          </a:p>
        </p:txBody>
      </p:sp>
      <p:cxnSp>
        <p:nvCxnSpPr>
          <p:cNvPr id="33" name="直接箭头连接符 32"/>
          <p:cNvCxnSpPr>
            <a:stCxn id="24" idx="2"/>
            <a:endCxn id="25" idx="0"/>
          </p:cNvCxnSpPr>
          <p:nvPr/>
        </p:nvCxnSpPr>
        <p:spPr bwMode="gray">
          <a:xfrm>
            <a:off x="1141638" y="2445486"/>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a:stCxn id="25" idx="2"/>
            <a:endCxn id="30" idx="0"/>
          </p:cNvCxnSpPr>
          <p:nvPr/>
        </p:nvCxnSpPr>
        <p:spPr bwMode="gray">
          <a:xfrm>
            <a:off x="1141638" y="3849871"/>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65639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矩形 174"/>
          <p:cNvSpPr/>
          <p:nvPr/>
        </p:nvSpPr>
        <p:spPr bwMode="gray">
          <a:xfrm>
            <a:off x="1288149" y="4488371"/>
            <a:ext cx="7555736" cy="859040"/>
          </a:xfrm>
          <a:prstGeom prst="rect">
            <a:avLst/>
          </a:prstGeom>
          <a:solidFill>
            <a:schemeClr val="bg1">
              <a:lumMod val="9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ctr">
              <a:spcBef>
                <a:spcPct val="0"/>
              </a:spcBef>
              <a:spcAft>
                <a:spcPct val="0"/>
              </a:spcAft>
            </a:pPr>
            <a:endParaRPr lang="en-US" kern="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3" name="矩形 172"/>
          <p:cNvSpPr/>
          <p:nvPr/>
        </p:nvSpPr>
        <p:spPr bwMode="gray">
          <a:xfrm>
            <a:off x="1288149" y="2406099"/>
            <a:ext cx="7555736" cy="1784527"/>
          </a:xfrm>
          <a:prstGeom prst="rect">
            <a:avLst/>
          </a:prstGeom>
          <a:solidFill>
            <a:schemeClr val="bg1">
              <a:lumMod val="9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ctr">
              <a:spcBef>
                <a:spcPct val="0"/>
              </a:spcBef>
              <a:spcAft>
                <a:spcPct val="0"/>
              </a:spcAft>
            </a:pPr>
            <a:endParaRPr lang="en-US" kern="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标题 3"/>
          <p:cNvSpPr>
            <a:spLocks noGrp="1"/>
          </p:cNvSpPr>
          <p:nvPr>
            <p:ph type="title"/>
          </p:nvPr>
        </p:nvSpPr>
        <p:spPr bwMode="gray"/>
        <p:txBody>
          <a:bodyPr>
            <a:norm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Panorama of Open Cloud Management Capabilities</a:t>
            </a: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1" name="矩形 170"/>
          <p:cNvSpPr/>
          <p:nvPr/>
        </p:nvSpPr>
        <p:spPr bwMode="gray">
          <a:xfrm>
            <a:off x="1288149" y="1096077"/>
            <a:ext cx="7555736" cy="1233257"/>
          </a:xfrm>
          <a:prstGeom prst="rect">
            <a:avLst/>
          </a:prstGeom>
          <a:solidFill>
            <a:schemeClr val="bg1">
              <a:lumMod val="9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ctr">
              <a:spcBef>
                <a:spcPct val="0"/>
              </a:spcBef>
              <a:spcAft>
                <a:spcPct val="0"/>
              </a:spcAft>
              <a:defRPr/>
            </a:pPr>
            <a:endParaRPr lang="en-US" kern="0" dirty="0" smtClean="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0" name="文本框 179"/>
          <p:cNvSpPr txBox="1"/>
          <p:nvPr/>
        </p:nvSpPr>
        <p:spPr bwMode="gray">
          <a:xfrm>
            <a:off x="444190" y="3082919"/>
            <a:ext cx="896702" cy="461665"/>
          </a:xfrm>
          <a:prstGeom prst="rect">
            <a:avLst/>
          </a:prstGeom>
          <a:noFill/>
        </p:spPr>
        <p:txBody>
          <a:bodyPr wrap="square" rtlCol="0">
            <a:spAutoFit/>
          </a:bodyPr>
          <a:lstStyle/>
          <a:p>
            <a:pPr algn="ctr" defTabSz="914400" fontAlgn="ctr">
              <a:spcBef>
                <a:spcPct val="0"/>
              </a:spcBef>
              <a:spcAft>
                <a:spcPct val="0"/>
              </a:spcAft>
            </a:pPr>
            <a:r>
              <a:rPr lang="en-US"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Platform layer</a:t>
            </a:r>
            <a:endParaRPr lang="en-US" sz="1200"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1" name="文本框 180"/>
          <p:cNvSpPr txBox="1"/>
          <p:nvPr/>
        </p:nvSpPr>
        <p:spPr bwMode="gray">
          <a:xfrm>
            <a:off x="408272" y="1497262"/>
            <a:ext cx="973001" cy="461665"/>
          </a:xfrm>
          <a:prstGeom prst="rect">
            <a:avLst/>
          </a:prstGeom>
          <a:noFill/>
        </p:spPr>
        <p:txBody>
          <a:bodyPr wrap="square" rtlCol="0">
            <a:spAutoFit/>
          </a:bodyPr>
          <a:lstStyle/>
          <a:p>
            <a:pPr algn="ctr" defTabSz="914400" fontAlgn="ctr">
              <a:spcBef>
                <a:spcPct val="0"/>
              </a:spcBef>
              <a:spcAft>
                <a:spcPct val="0"/>
              </a:spcAft>
            </a:pPr>
            <a:r>
              <a:rPr lang="en-US"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Application layer</a:t>
            </a:r>
            <a:endParaRPr lang="en-US" sz="1200"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0" name="文本框 289"/>
          <p:cNvSpPr txBox="1"/>
          <p:nvPr/>
        </p:nvSpPr>
        <p:spPr bwMode="gray">
          <a:xfrm>
            <a:off x="497774" y="4702448"/>
            <a:ext cx="782873" cy="461665"/>
          </a:xfrm>
          <a:prstGeom prst="rect">
            <a:avLst/>
          </a:prstGeom>
          <a:noFill/>
        </p:spPr>
        <p:txBody>
          <a:bodyPr wrap="square" rtlCol="0">
            <a:spAutoFit/>
          </a:bodyPr>
          <a:lstStyle/>
          <a:p>
            <a:pPr algn="ctr" defTabSz="914400" fontAlgn="ctr">
              <a:spcBef>
                <a:spcPct val="0"/>
              </a:spcBef>
              <a:spcAft>
                <a:spcPct val="0"/>
              </a:spcAft>
            </a:pPr>
            <a:r>
              <a:rPr lang="en-US"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Network layer</a:t>
            </a:r>
            <a:endParaRPr lang="en-US" sz="1200"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6" name="矩形 295"/>
          <p:cNvSpPr/>
          <p:nvPr/>
        </p:nvSpPr>
        <p:spPr bwMode="gray">
          <a:xfrm>
            <a:off x="1293404" y="5405654"/>
            <a:ext cx="7555736" cy="791840"/>
          </a:xfrm>
          <a:prstGeom prst="rect">
            <a:avLst/>
          </a:prstGeom>
          <a:solidFill>
            <a:schemeClr val="bg1">
              <a:lumMod val="9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ctr">
              <a:spcBef>
                <a:spcPct val="0"/>
              </a:spcBef>
              <a:spcAft>
                <a:spcPct val="0"/>
              </a:spcAft>
              <a:defRPr/>
            </a:pPr>
            <a:endParaRPr lang="en-US" kern="0" dirty="0" smtClean="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8" name="文本框 297"/>
          <p:cNvSpPr txBox="1"/>
          <p:nvPr/>
        </p:nvSpPr>
        <p:spPr bwMode="gray">
          <a:xfrm>
            <a:off x="444190" y="5586131"/>
            <a:ext cx="896702" cy="461665"/>
          </a:xfrm>
          <a:prstGeom prst="rect">
            <a:avLst/>
          </a:prstGeom>
          <a:noFill/>
        </p:spPr>
        <p:txBody>
          <a:bodyPr wrap="square" rtlCol="0">
            <a:spAutoFit/>
          </a:bodyPr>
          <a:lstStyle/>
          <a:p>
            <a:pPr algn="ctr" defTabSz="914400" fontAlgn="ctr">
              <a:spcBef>
                <a:spcPct val="0"/>
              </a:spcBef>
              <a:spcAft>
                <a:spcPct val="0"/>
              </a:spcAft>
            </a:pPr>
            <a:r>
              <a:rPr lang="en-US"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Terminal layer</a:t>
            </a:r>
            <a:endParaRPr lang="en-US" sz="1200"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2" name="圆角矩形 141"/>
          <p:cNvSpPr/>
          <p:nvPr/>
        </p:nvSpPr>
        <p:spPr bwMode="gray">
          <a:xfrm>
            <a:off x="1293404" y="2019633"/>
            <a:ext cx="1632130" cy="287689"/>
          </a:xfrm>
          <a:prstGeom prst="roundRect">
            <a:avLst>
              <a:gd name="adj" fmla="val 6910"/>
            </a:avLst>
          </a:prstGeom>
          <a:solidFill>
            <a:schemeClr val="bg1">
              <a:lumMod val="85000"/>
            </a:schemeClr>
          </a:solidFill>
          <a:ln>
            <a:noFill/>
          </a:ln>
          <a:extLst/>
        </p:spPr>
        <p:style>
          <a:lnRef idx="2">
            <a:schemeClr val="accent1"/>
          </a:lnRef>
          <a:fillRef idx="1">
            <a:schemeClr val="lt1"/>
          </a:fillRef>
          <a:effectRef idx="0">
            <a:schemeClr val="accent1"/>
          </a:effectRef>
          <a:fontRef idx="minor">
            <a:schemeClr val="dk1"/>
          </a:fontRef>
        </p:style>
        <p:txBody>
          <a:bodyPr vert="horz" wrap="none" lIns="91416" tIns="45708" rIns="91416" bIns="45708" numCol="1" rtlCol="0" anchor="ctr" anchorCtr="0" compatLnSpc="1">
            <a:prstTxWarp prst="textNoShape">
              <a:avLst/>
            </a:prstTxWarp>
            <a:spAutoFit/>
          </a:bodyPr>
          <a:lstStyle/>
          <a:p>
            <a:pPr algn="ctr" defTabSz="914133" fontAlgn="ctr">
              <a:spcBef>
                <a:spcPct val="0"/>
              </a:spcBef>
              <a:spcAft>
                <a:spcPct val="0"/>
              </a:spcAft>
              <a:buClr>
                <a:srgbClr val="CC9900"/>
              </a:buClr>
            </a:pPr>
            <a:r>
              <a:rPr lang="en-US"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Provided by partners</a:t>
            </a:r>
            <a:endPar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文本框 225"/>
          <p:cNvSpPr txBox="1">
            <a:spLocks noChangeArrowheads="1"/>
          </p:cNvSpPr>
          <p:nvPr/>
        </p:nvSpPr>
        <p:spPr bwMode="gray">
          <a:xfrm>
            <a:off x="1748617" y="1086552"/>
            <a:ext cx="541309" cy="276973"/>
          </a:xfrm>
          <a:prstGeom prst="rect">
            <a:avLst/>
          </a:prstGeom>
          <a:noFill/>
          <a:ln w="9525">
            <a:noFill/>
            <a:miter lim="800000"/>
            <a:headEnd/>
            <a:tailEnd/>
          </a:ln>
        </p:spPr>
        <p:txBody>
          <a:bodyPr wrap="square" lIns="91412" tIns="45707" rIns="91412" bIns="45707">
            <a:spAutoFit/>
          </a:bodyPr>
          <a:lstStyle/>
          <a:p>
            <a:pPr algn="ctr" defTabSz="914133" fontAlgn="ctr">
              <a:spcBef>
                <a:spcPct val="0"/>
              </a:spcBef>
              <a:spcAft>
                <a:spcPct val="0"/>
              </a:spcAft>
              <a:buSzPct val="100000"/>
              <a:defRPr/>
            </a:pPr>
            <a:r>
              <a:rPr lang="en-US" sz="12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MSP</a:t>
            </a:r>
            <a:endParaRPr lang="en-US" altLang="zh-CN" sz="1200" b="1"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7" name="文本框 146"/>
          <p:cNvSpPr txBox="1"/>
          <p:nvPr/>
        </p:nvSpPr>
        <p:spPr bwMode="gray">
          <a:xfrm>
            <a:off x="1397762" y="1339647"/>
            <a:ext cx="1423414" cy="276999"/>
          </a:xfrm>
          <a:prstGeom prst="rect">
            <a:avLst/>
          </a:prstGeom>
          <a:noFill/>
        </p:spPr>
        <p:txBody>
          <a:bodyPr wrap="square" rtlCol="0">
            <a:spAutoFit/>
          </a:bodyPr>
          <a:lstStyle/>
          <a:p>
            <a:pPr marL="123825" indent="-123825" defTabSz="914400" fontAlgn="ctr">
              <a:spcBef>
                <a:spcPct val="0"/>
              </a:spcBef>
              <a:spcAft>
                <a:spcPct val="0"/>
              </a:spcAft>
              <a:buFont typeface="Wingdings" panose="05000000000000000000" pitchFamily="2" charset="2"/>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Log analysis</a:t>
            </a:r>
            <a:endPar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0" name="文本框 225"/>
          <p:cNvSpPr txBox="1">
            <a:spLocks noChangeArrowheads="1"/>
          </p:cNvSpPr>
          <p:nvPr/>
        </p:nvSpPr>
        <p:spPr bwMode="gray">
          <a:xfrm>
            <a:off x="2808592" y="1086552"/>
            <a:ext cx="904506" cy="276973"/>
          </a:xfrm>
          <a:prstGeom prst="rect">
            <a:avLst/>
          </a:prstGeom>
          <a:noFill/>
          <a:ln w="9525">
            <a:noFill/>
            <a:miter lim="800000"/>
            <a:headEnd/>
            <a:tailEnd/>
          </a:ln>
        </p:spPr>
        <p:txBody>
          <a:bodyPr wrap="square" lIns="91412" tIns="45707" rIns="91412" bIns="45707">
            <a:spAutoFit/>
          </a:bodyPr>
          <a:lstStyle/>
          <a:p>
            <a:pPr algn="ctr" defTabSz="914133" fontAlgn="ctr">
              <a:spcBef>
                <a:spcPct val="0"/>
              </a:spcBef>
              <a:spcAft>
                <a:spcPct val="0"/>
              </a:spcAft>
              <a:buSzPct val="100000"/>
              <a:defRPr/>
            </a:pPr>
            <a:r>
              <a:rPr lang="en-US" sz="12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Business</a:t>
            </a:r>
            <a:endParaRPr lang="en-US" altLang="zh-CN" sz="1200" b="1"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1" name="文本框 150"/>
          <p:cNvSpPr txBox="1"/>
          <p:nvPr/>
        </p:nvSpPr>
        <p:spPr bwMode="gray">
          <a:xfrm>
            <a:off x="2651700" y="1339647"/>
            <a:ext cx="1463862" cy="276999"/>
          </a:xfrm>
          <a:prstGeom prst="rect">
            <a:avLst/>
          </a:prstGeom>
          <a:noFill/>
        </p:spPr>
        <p:txBody>
          <a:bodyPr wrap="none" rtlCol="0">
            <a:spAutoFit/>
          </a:bodyPr>
          <a:lstStyle/>
          <a:p>
            <a:pPr marL="123825" indent="-123825" defTabSz="914400" fontAlgn="ctr">
              <a:spcBef>
                <a:spcPct val="0"/>
              </a:spcBef>
              <a:spcAft>
                <a:spcPct val="0"/>
              </a:spcAft>
              <a:buFont typeface="Wingdings" panose="05000000000000000000" pitchFamily="2" charset="2"/>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Marketing reach</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文本框 225"/>
          <p:cNvSpPr txBox="1">
            <a:spLocks noChangeArrowheads="1"/>
          </p:cNvSpPr>
          <p:nvPr/>
        </p:nvSpPr>
        <p:spPr bwMode="gray">
          <a:xfrm>
            <a:off x="4086800" y="1086552"/>
            <a:ext cx="963019" cy="276973"/>
          </a:xfrm>
          <a:prstGeom prst="rect">
            <a:avLst/>
          </a:prstGeom>
          <a:noFill/>
          <a:ln w="9525">
            <a:noFill/>
            <a:miter lim="800000"/>
            <a:headEnd/>
            <a:tailEnd/>
          </a:ln>
        </p:spPr>
        <p:txBody>
          <a:bodyPr wrap="square" lIns="91412" tIns="45707" rIns="91412" bIns="45707">
            <a:spAutoFit/>
          </a:bodyPr>
          <a:lstStyle/>
          <a:p>
            <a:pPr algn="ctr" defTabSz="914133" fontAlgn="ctr">
              <a:spcBef>
                <a:spcPct val="0"/>
              </a:spcBef>
              <a:spcAft>
                <a:spcPct val="0"/>
              </a:spcAft>
              <a:buSzPct val="100000"/>
              <a:defRPr/>
            </a:pPr>
            <a:r>
              <a:rPr lang="en-US" sz="12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Education</a:t>
            </a:r>
            <a:endParaRPr lang="en-US" altLang="zh-CN" sz="1200" b="1"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 name="文本框 152"/>
          <p:cNvSpPr txBox="1"/>
          <p:nvPr/>
        </p:nvSpPr>
        <p:spPr bwMode="gray">
          <a:xfrm>
            <a:off x="4021798" y="1339647"/>
            <a:ext cx="1191005" cy="276999"/>
          </a:xfrm>
          <a:prstGeom prst="rect">
            <a:avLst/>
          </a:prstGeom>
          <a:noFill/>
        </p:spPr>
        <p:txBody>
          <a:bodyPr wrap="square" rtlCol="0">
            <a:spAutoFit/>
          </a:bodyPr>
          <a:lstStyle/>
          <a:p>
            <a:pPr marL="123825" indent="-123825" defTabSz="914400" fontAlgn="ctr">
              <a:spcBef>
                <a:spcPct val="0"/>
              </a:spcBef>
              <a:spcAft>
                <a:spcPct val="0"/>
              </a:spcAft>
              <a:buFont typeface="Wingdings" panose="05000000000000000000" pitchFamily="2" charset="2"/>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e-Schoolbag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文本框 225"/>
          <p:cNvSpPr txBox="1">
            <a:spLocks noChangeArrowheads="1"/>
          </p:cNvSpPr>
          <p:nvPr/>
        </p:nvSpPr>
        <p:spPr bwMode="gray">
          <a:xfrm>
            <a:off x="5203872" y="1086552"/>
            <a:ext cx="1456236" cy="276973"/>
          </a:xfrm>
          <a:prstGeom prst="rect">
            <a:avLst/>
          </a:prstGeom>
          <a:noFill/>
          <a:ln w="9525">
            <a:noFill/>
            <a:miter lim="800000"/>
            <a:headEnd/>
            <a:tailEnd/>
          </a:ln>
        </p:spPr>
        <p:txBody>
          <a:bodyPr wrap="square" lIns="91412" tIns="45707" rIns="91412" bIns="45707">
            <a:spAutoFit/>
          </a:bodyPr>
          <a:lstStyle/>
          <a:p>
            <a:pPr algn="ctr" defTabSz="914133" fontAlgn="ctr">
              <a:spcBef>
                <a:spcPct val="0"/>
              </a:spcBef>
              <a:spcAft>
                <a:spcPct val="0"/>
              </a:spcAft>
              <a:buSzPct val="100000"/>
              <a:defRPr/>
            </a:pPr>
            <a:r>
              <a:rPr lang="en-US" sz="12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Manufacturing</a:t>
            </a:r>
            <a:endPar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文本框 154"/>
          <p:cNvSpPr txBox="1"/>
          <p:nvPr/>
        </p:nvSpPr>
        <p:spPr bwMode="gray">
          <a:xfrm>
            <a:off x="5207000" y="1339647"/>
            <a:ext cx="1399742" cy="276999"/>
          </a:xfrm>
          <a:prstGeom prst="rect">
            <a:avLst/>
          </a:prstGeom>
          <a:noFill/>
        </p:spPr>
        <p:txBody>
          <a:bodyPr wrap="none" rtlCol="0">
            <a:spAutoFit/>
          </a:bodyPr>
          <a:lstStyle/>
          <a:p>
            <a:pPr marL="123825" indent="-123825" defTabSz="914400" fontAlgn="ctr">
              <a:spcBef>
                <a:spcPct val="0"/>
              </a:spcBef>
              <a:spcAft>
                <a:spcPct val="0"/>
              </a:spcAft>
              <a:buFont typeface="Wingdings" panose="05000000000000000000" pitchFamily="2" charset="2"/>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AGV navigation</a:t>
            </a:r>
          </a:p>
        </p:txBody>
      </p:sp>
      <p:sp>
        <p:nvSpPr>
          <p:cNvPr id="156" name="文本框 225"/>
          <p:cNvSpPr txBox="1">
            <a:spLocks noChangeArrowheads="1"/>
          </p:cNvSpPr>
          <p:nvPr/>
        </p:nvSpPr>
        <p:spPr bwMode="gray">
          <a:xfrm>
            <a:off x="6601528" y="1086552"/>
            <a:ext cx="1000983" cy="276973"/>
          </a:xfrm>
          <a:prstGeom prst="rect">
            <a:avLst/>
          </a:prstGeom>
          <a:noFill/>
          <a:ln w="9525">
            <a:noFill/>
            <a:miter lim="800000"/>
            <a:headEnd/>
            <a:tailEnd/>
          </a:ln>
        </p:spPr>
        <p:txBody>
          <a:bodyPr wrap="square" lIns="91412" tIns="45707" rIns="91412" bIns="45707">
            <a:spAutoFit/>
          </a:bodyPr>
          <a:lstStyle/>
          <a:p>
            <a:pPr algn="ctr" defTabSz="914133" fontAlgn="ctr">
              <a:spcBef>
                <a:spcPct val="0"/>
              </a:spcBef>
              <a:spcAft>
                <a:spcPct val="0"/>
              </a:spcAft>
              <a:buSzPct val="100000"/>
              <a:defRPr/>
            </a:pPr>
            <a:r>
              <a:rPr lang="en-US" sz="12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Healthcare</a:t>
            </a:r>
            <a:endPar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文本框 160"/>
          <p:cNvSpPr txBox="1"/>
          <p:nvPr/>
        </p:nvSpPr>
        <p:spPr bwMode="gray">
          <a:xfrm>
            <a:off x="6490357" y="1339647"/>
            <a:ext cx="1300740" cy="461665"/>
          </a:xfrm>
          <a:prstGeom prst="rect">
            <a:avLst/>
          </a:prstGeom>
          <a:noFill/>
        </p:spPr>
        <p:txBody>
          <a:bodyPr wrap="square" rtlCol="0">
            <a:spAutoFit/>
          </a:bodyPr>
          <a:lstStyle/>
          <a:p>
            <a:pPr marL="123825" indent="-123825" defTabSz="914400" fontAlgn="ctr">
              <a:spcBef>
                <a:spcPct val="0"/>
              </a:spcBef>
              <a:spcAft>
                <a:spcPct val="0"/>
              </a:spcAft>
              <a:buFont typeface="Wingdings" panose="05000000000000000000" pitchFamily="2" charset="2"/>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Baby wristband</a:t>
            </a:r>
          </a:p>
        </p:txBody>
      </p:sp>
      <p:sp>
        <p:nvSpPr>
          <p:cNvPr id="162" name="文本框 225"/>
          <p:cNvSpPr txBox="1">
            <a:spLocks noChangeArrowheads="1"/>
          </p:cNvSpPr>
          <p:nvPr/>
        </p:nvSpPr>
        <p:spPr bwMode="gray">
          <a:xfrm>
            <a:off x="7895944" y="1086552"/>
            <a:ext cx="541309" cy="276973"/>
          </a:xfrm>
          <a:prstGeom prst="rect">
            <a:avLst/>
          </a:prstGeom>
          <a:noFill/>
          <a:ln w="9525">
            <a:noFill/>
            <a:miter lim="800000"/>
            <a:headEnd/>
            <a:tailEnd/>
          </a:ln>
        </p:spPr>
        <p:txBody>
          <a:bodyPr wrap="square" lIns="91412" tIns="45707" rIns="91412" bIns="45707">
            <a:spAutoFit/>
          </a:bodyPr>
          <a:lstStyle/>
          <a:p>
            <a:pPr algn="ctr" defTabSz="914133" fontAlgn="ctr">
              <a:spcBef>
                <a:spcPct val="0"/>
              </a:spcBef>
              <a:spcAft>
                <a:spcPct val="0"/>
              </a:spcAft>
              <a:buSzPct val="100000"/>
              <a:defRPr/>
            </a:pPr>
            <a:r>
              <a:rPr lang="en-US" sz="12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OA</a:t>
            </a:r>
            <a:endParaRPr lang="en-US" altLang="zh-CN" sz="1200" b="1"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3" name="文本框 162"/>
          <p:cNvSpPr txBox="1"/>
          <p:nvPr/>
        </p:nvSpPr>
        <p:spPr bwMode="gray">
          <a:xfrm>
            <a:off x="7638692" y="1339647"/>
            <a:ext cx="1242088" cy="461665"/>
          </a:xfrm>
          <a:prstGeom prst="rect">
            <a:avLst/>
          </a:prstGeom>
          <a:noFill/>
        </p:spPr>
        <p:txBody>
          <a:bodyPr wrap="square" rtlCol="0">
            <a:spAutoFit/>
          </a:bodyPr>
          <a:lstStyle/>
          <a:p>
            <a:pPr marL="123825" indent="-123825" defTabSz="914400" fontAlgn="ctr">
              <a:spcBef>
                <a:spcPct val="0"/>
              </a:spcBef>
              <a:spcAft>
                <a:spcPct val="0"/>
              </a:spcAft>
              <a:buFont typeface="Wingdings" panose="05000000000000000000" pitchFamily="2" charset="2"/>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Asset management</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矩形 164"/>
          <p:cNvSpPr/>
          <p:nvPr/>
        </p:nvSpPr>
        <p:spPr bwMode="gray">
          <a:xfrm>
            <a:off x="1346561" y="2564330"/>
            <a:ext cx="2182214" cy="1109323"/>
          </a:xfrm>
          <a:prstGeom prst="rect">
            <a:avLst/>
          </a:prstGeom>
          <a:noFill/>
          <a:ln>
            <a:solidFill>
              <a:schemeClr val="bg1">
                <a:lumMod val="65000"/>
              </a:schemeClr>
            </a:solidFill>
          </a:ln>
          <a:extLst/>
        </p:spPr>
        <p:style>
          <a:lnRef idx="2">
            <a:schemeClr val="accent1"/>
          </a:lnRef>
          <a:fillRef idx="1">
            <a:schemeClr val="lt1"/>
          </a:fillRef>
          <a:effectRef idx="0">
            <a:schemeClr val="accent1"/>
          </a:effectRef>
          <a:fontRef idx="minor">
            <a:schemeClr val="dk1"/>
          </a:fontRef>
        </p:style>
        <p:txBody>
          <a:bodyPr vert="horz" wrap="square" lIns="103579" tIns="51789" rIns="103579" bIns="51789" numCol="1" rtlCol="0" anchor="t" anchorCtr="0" compatLnSpc="1">
            <a:prstTxWarp prst="textNoShape">
              <a:avLst/>
            </a:prstTxWarp>
          </a:bodyPr>
          <a:lstStyle/>
          <a:p>
            <a:pPr defTabSz="1035457"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6" name="矩形 165"/>
          <p:cNvSpPr/>
          <p:nvPr/>
        </p:nvSpPr>
        <p:spPr bwMode="gray">
          <a:xfrm>
            <a:off x="3609072" y="2564331"/>
            <a:ext cx="2232978" cy="1100889"/>
          </a:xfrm>
          <a:prstGeom prst="rect">
            <a:avLst/>
          </a:prstGeom>
          <a:noFill/>
          <a:ln>
            <a:solidFill>
              <a:schemeClr val="bg1">
                <a:lumMod val="65000"/>
              </a:schemeClr>
            </a:solidFill>
          </a:ln>
          <a:extLst/>
        </p:spPr>
        <p:style>
          <a:lnRef idx="2">
            <a:schemeClr val="accent1"/>
          </a:lnRef>
          <a:fillRef idx="1">
            <a:schemeClr val="lt1"/>
          </a:fillRef>
          <a:effectRef idx="0">
            <a:schemeClr val="accent1"/>
          </a:effectRef>
          <a:fontRef idx="minor">
            <a:schemeClr val="dk1"/>
          </a:fontRef>
        </p:style>
        <p:txBody>
          <a:bodyPr vert="horz" wrap="square" lIns="103579" tIns="51789" rIns="103579" bIns="51789" numCol="1" rtlCol="0" anchor="t" anchorCtr="0" compatLnSpc="1">
            <a:prstTxWarp prst="textNoShape">
              <a:avLst/>
            </a:prstTxWarp>
          </a:bodyPr>
          <a:lstStyle/>
          <a:p>
            <a:pPr defTabSz="1035457"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7" name="矩形 166"/>
          <p:cNvSpPr/>
          <p:nvPr/>
        </p:nvSpPr>
        <p:spPr bwMode="gray">
          <a:xfrm>
            <a:off x="5906293" y="2564331"/>
            <a:ext cx="1459378" cy="1100889"/>
          </a:xfrm>
          <a:prstGeom prst="rect">
            <a:avLst/>
          </a:prstGeom>
          <a:noFill/>
          <a:ln>
            <a:solidFill>
              <a:schemeClr val="bg1">
                <a:lumMod val="65000"/>
              </a:schemeClr>
            </a:solidFill>
          </a:ln>
          <a:extLst/>
        </p:spPr>
        <p:style>
          <a:lnRef idx="2">
            <a:schemeClr val="accent1"/>
          </a:lnRef>
          <a:fillRef idx="1">
            <a:schemeClr val="lt1"/>
          </a:fillRef>
          <a:effectRef idx="0">
            <a:schemeClr val="accent1"/>
          </a:effectRef>
          <a:fontRef idx="minor">
            <a:schemeClr val="dk1"/>
          </a:fontRef>
        </p:style>
        <p:txBody>
          <a:bodyPr vert="horz" wrap="square" lIns="103579" tIns="51789" rIns="103579" bIns="51789" numCol="1" rtlCol="0" anchor="t" anchorCtr="0" compatLnSpc="1">
            <a:prstTxWarp prst="textNoShape">
              <a:avLst/>
            </a:prstTxWarp>
          </a:bodyPr>
          <a:lstStyle/>
          <a:p>
            <a:pPr defTabSz="1035457"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8" name="矩形 167"/>
          <p:cNvSpPr/>
          <p:nvPr/>
        </p:nvSpPr>
        <p:spPr bwMode="gray">
          <a:xfrm>
            <a:off x="7445633" y="2564331"/>
            <a:ext cx="1274823" cy="1100889"/>
          </a:xfrm>
          <a:prstGeom prst="rect">
            <a:avLst/>
          </a:prstGeom>
          <a:noFill/>
          <a:ln>
            <a:solidFill>
              <a:schemeClr val="bg1">
                <a:lumMod val="65000"/>
              </a:schemeClr>
            </a:solidFill>
          </a:ln>
          <a:extLst/>
        </p:spPr>
        <p:style>
          <a:lnRef idx="2">
            <a:schemeClr val="accent1"/>
          </a:lnRef>
          <a:fillRef idx="1">
            <a:schemeClr val="lt1"/>
          </a:fillRef>
          <a:effectRef idx="0">
            <a:schemeClr val="accent1"/>
          </a:effectRef>
          <a:fontRef idx="minor">
            <a:schemeClr val="dk1"/>
          </a:fontRef>
        </p:style>
        <p:txBody>
          <a:bodyPr vert="horz" wrap="square" lIns="103579" tIns="51789" rIns="103579" bIns="51789" numCol="1" rtlCol="0" anchor="t" anchorCtr="0" compatLnSpc="1">
            <a:prstTxWarp prst="textNoShape">
              <a:avLst/>
            </a:prstTxWarp>
          </a:bodyPr>
          <a:lstStyle/>
          <a:p>
            <a:pPr defTabSz="1035457"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0" name="TextBox 189"/>
          <p:cNvSpPr txBox="1"/>
          <p:nvPr/>
        </p:nvSpPr>
        <p:spPr bwMode="gray">
          <a:xfrm>
            <a:off x="1820117" y="2597863"/>
            <a:ext cx="1411569" cy="272493"/>
          </a:xfrm>
          <a:prstGeom prst="rect">
            <a:avLst/>
          </a:prstGeom>
          <a:noFill/>
          <a:effectLst/>
        </p:spPr>
        <p:txBody>
          <a:bodyPr wrap="none" lIns="86977" tIns="43489" rIns="86977" bIns="43489" rtlCol="0">
            <a:spAutoFit/>
          </a:bodyPr>
          <a:lstStyle/>
          <a:p>
            <a:pPr algn="ctr" defTabSz="1035663" fontAlgn="ctr">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Infrastructure API</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7" name="圆角矩形 176"/>
          <p:cNvSpPr/>
          <p:nvPr/>
        </p:nvSpPr>
        <p:spPr bwMode="gray">
          <a:xfrm>
            <a:off x="2024961" y="2886295"/>
            <a:ext cx="1001880" cy="324000"/>
          </a:xfrm>
          <a:prstGeom prst="roundRect">
            <a:avLst/>
          </a:prstGeom>
          <a:ln>
            <a:solidFill>
              <a:schemeClr val="bg1">
                <a:lumMod val="75000"/>
              </a:schemeClr>
            </a:solidFill>
          </a:ln>
        </p:spPr>
        <p:style>
          <a:lnRef idx="2">
            <a:schemeClr val="dk1"/>
          </a:lnRef>
          <a:fillRef idx="1">
            <a:schemeClr val="lt1"/>
          </a:fillRef>
          <a:effectRef idx="0">
            <a:schemeClr val="dk1"/>
          </a:effectRef>
          <a:fontRef idx="minor">
            <a:schemeClr val="dk1"/>
          </a:fontRef>
        </p:style>
        <p:txBody>
          <a:bodyPr wrap="square" lIns="36000" tIns="38383" rIns="36000" bIns="38383" anchor="ctr"/>
          <a:lstStyle/>
          <a:p>
            <a:pPr algn="ctr" defTabSz="1233229" fontAlgn="ctr">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API</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2" name="TextBox 189"/>
          <p:cNvSpPr txBox="1"/>
          <p:nvPr/>
        </p:nvSpPr>
        <p:spPr bwMode="gray">
          <a:xfrm>
            <a:off x="4357209" y="2597863"/>
            <a:ext cx="736705" cy="272493"/>
          </a:xfrm>
          <a:prstGeom prst="rect">
            <a:avLst/>
          </a:prstGeom>
          <a:noFill/>
        </p:spPr>
        <p:txBody>
          <a:bodyPr wrap="none" lIns="86977" tIns="43489" rIns="86977" bIns="43489" rtlCol="0">
            <a:spAutoFit/>
          </a:bodyPr>
          <a:lstStyle/>
          <a:p>
            <a:pPr algn="ctr" defTabSz="1035663" fontAlgn="ctr">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VAS API</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3" name="圆角矩形 202"/>
          <p:cNvSpPr/>
          <p:nvPr/>
        </p:nvSpPr>
        <p:spPr bwMode="gray">
          <a:xfrm>
            <a:off x="2024961" y="3278855"/>
            <a:ext cx="1001880" cy="324000"/>
          </a:xfrm>
          <a:prstGeom prst="roundRect">
            <a:avLst/>
          </a:prstGeom>
          <a:ln>
            <a:solidFill>
              <a:schemeClr val="bg1">
                <a:lumMod val="75000"/>
              </a:schemeClr>
            </a:solidFill>
          </a:ln>
        </p:spPr>
        <p:style>
          <a:lnRef idx="2">
            <a:schemeClr val="dk1"/>
          </a:lnRef>
          <a:fillRef idx="1">
            <a:schemeClr val="lt1"/>
          </a:fillRef>
          <a:effectRef idx="0">
            <a:schemeClr val="dk1"/>
          </a:effectRef>
          <a:fontRef idx="minor">
            <a:schemeClr val="dk1"/>
          </a:fontRef>
        </p:style>
        <p:txBody>
          <a:bodyPr wrap="square" lIns="0" tIns="38383" rIns="0" bIns="38383" anchor="ctr"/>
          <a:lstStyle/>
          <a:p>
            <a:pPr algn="ctr" defTabSz="1233229"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Policy service API</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9" name="圆角矩形 258"/>
          <p:cNvSpPr/>
          <p:nvPr/>
        </p:nvSpPr>
        <p:spPr bwMode="gray">
          <a:xfrm>
            <a:off x="5967252" y="3294528"/>
            <a:ext cx="1337458" cy="324000"/>
          </a:xfrm>
          <a:prstGeom prst="roundRect">
            <a:avLst/>
          </a:prstGeom>
          <a:ln>
            <a:solidFill>
              <a:schemeClr val="bg1">
                <a:lumMod val="75000"/>
              </a:schemeClr>
            </a:solidFill>
          </a:ln>
        </p:spPr>
        <p:style>
          <a:lnRef idx="2">
            <a:schemeClr val="dk1"/>
          </a:lnRef>
          <a:fillRef idx="1">
            <a:schemeClr val="lt1"/>
          </a:fillRef>
          <a:effectRef idx="0">
            <a:schemeClr val="dk1"/>
          </a:effectRef>
          <a:fontRef idx="minor">
            <a:schemeClr val="dk1"/>
          </a:fontRef>
        </p:style>
        <p:txBody>
          <a:bodyPr wrap="none" lIns="36000" tIns="38383" rIns="36000" bIns="38383" anchor="ctr"/>
          <a:lstStyle/>
          <a:p>
            <a:pPr algn="ctr" defTabSz="1233229"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HTTPS + RADIUS</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9" name="TextBox 189"/>
          <p:cNvSpPr txBox="1"/>
          <p:nvPr/>
        </p:nvSpPr>
        <p:spPr bwMode="gray">
          <a:xfrm>
            <a:off x="5918961" y="2557140"/>
            <a:ext cx="1431957" cy="641825"/>
          </a:xfrm>
          <a:prstGeom prst="rect">
            <a:avLst/>
          </a:prstGeom>
          <a:noFill/>
        </p:spPr>
        <p:txBody>
          <a:bodyPr wrap="square" lIns="86977" tIns="43489" rIns="86977" bIns="43489" rtlCol="0">
            <a:spAutoFit/>
          </a:bodyPr>
          <a:lstStyle/>
          <a:p>
            <a:pPr algn="ctr" defTabSz="1035663" fontAlgn="ctr">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Third-party authentication API</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2" name="TextBox 189"/>
          <p:cNvSpPr txBox="1"/>
          <p:nvPr/>
        </p:nvSpPr>
        <p:spPr bwMode="gray">
          <a:xfrm>
            <a:off x="7746188" y="2597863"/>
            <a:ext cx="709453" cy="272493"/>
          </a:xfrm>
          <a:prstGeom prst="rect">
            <a:avLst/>
          </a:prstGeom>
          <a:noFill/>
        </p:spPr>
        <p:txBody>
          <a:bodyPr wrap="none" lIns="86977" tIns="43489" rIns="86977" bIns="43489" rtlCol="0">
            <a:spAutoFit/>
          </a:bodyPr>
          <a:lstStyle/>
          <a:p>
            <a:pPr algn="ctr" defTabSz="1035663" fontAlgn="ctr">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LBS API</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9" name="圆角矩形 278"/>
          <p:cNvSpPr/>
          <p:nvPr/>
        </p:nvSpPr>
        <p:spPr bwMode="gray">
          <a:xfrm>
            <a:off x="4258932" y="2886295"/>
            <a:ext cx="1001880" cy="324000"/>
          </a:xfrm>
          <a:prstGeom prst="roundRect">
            <a:avLst/>
          </a:prstGeom>
          <a:ln>
            <a:solidFill>
              <a:schemeClr val="bg1">
                <a:lumMod val="75000"/>
              </a:schemeClr>
            </a:solidFill>
          </a:ln>
        </p:spPr>
        <p:style>
          <a:lnRef idx="2">
            <a:schemeClr val="dk1"/>
          </a:lnRef>
          <a:fillRef idx="1">
            <a:schemeClr val="lt1"/>
          </a:fillRef>
          <a:effectRef idx="0">
            <a:schemeClr val="dk1"/>
          </a:effectRef>
          <a:fontRef idx="minor">
            <a:schemeClr val="dk1"/>
          </a:fontRef>
        </p:style>
        <p:txBody>
          <a:bodyPr wrap="none" lIns="36000" tIns="38383" rIns="36000" bIns="38383" anchor="ctr"/>
          <a:lstStyle/>
          <a:p>
            <a:pPr algn="ctr" defTabSz="1233229" fontAlgn="ctr">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 data API</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1" name="圆角矩形 280"/>
          <p:cNvSpPr/>
          <p:nvPr/>
        </p:nvSpPr>
        <p:spPr bwMode="gray">
          <a:xfrm>
            <a:off x="7549880" y="3293578"/>
            <a:ext cx="1102068" cy="324949"/>
          </a:xfrm>
          <a:prstGeom prst="roundRect">
            <a:avLst/>
          </a:prstGeom>
          <a:ln>
            <a:solidFill>
              <a:schemeClr val="bg1">
                <a:lumMod val="75000"/>
              </a:schemeClr>
            </a:solidFill>
          </a:ln>
        </p:spPr>
        <p:style>
          <a:lnRef idx="2">
            <a:schemeClr val="dk1"/>
          </a:lnRef>
          <a:fillRef idx="1">
            <a:schemeClr val="lt1"/>
          </a:fillRef>
          <a:effectRef idx="0">
            <a:schemeClr val="dk1"/>
          </a:effectRef>
          <a:fontRef idx="minor">
            <a:schemeClr val="dk1"/>
          </a:fontRef>
        </p:style>
        <p:txBody>
          <a:bodyPr wrap="none" lIns="36000" tIns="38383" rIns="36000" bIns="38383" anchor="ctr"/>
          <a:lstStyle/>
          <a:p>
            <a:pPr algn="ctr" defTabSz="1233229"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 RSSI API</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2" name="圆角矩形 291"/>
          <p:cNvSpPr/>
          <p:nvPr/>
        </p:nvSpPr>
        <p:spPr bwMode="gray">
          <a:xfrm>
            <a:off x="4258932" y="3278855"/>
            <a:ext cx="1001880" cy="324000"/>
          </a:xfrm>
          <a:prstGeom prst="roundRect">
            <a:avLst/>
          </a:prstGeom>
          <a:ln>
            <a:solidFill>
              <a:schemeClr val="bg1">
                <a:lumMod val="75000"/>
              </a:schemeClr>
            </a:solidFill>
          </a:ln>
        </p:spPr>
        <p:style>
          <a:lnRef idx="2">
            <a:schemeClr val="dk1"/>
          </a:lnRef>
          <a:fillRef idx="1">
            <a:schemeClr val="lt1"/>
          </a:fillRef>
          <a:effectRef idx="0">
            <a:schemeClr val="dk1"/>
          </a:effectRef>
          <a:fontRef idx="minor">
            <a:schemeClr val="dk1"/>
          </a:fontRef>
        </p:style>
        <p:txBody>
          <a:bodyPr wrap="none" lIns="36000" tIns="38383" rIns="36000" bIns="38383" anchor="ctr"/>
          <a:lstStyle/>
          <a:p>
            <a:pPr algn="ctr" defTabSz="1233229" fontAlgn="ctr">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IoT API</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93" name="图片 29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172362" y="3805582"/>
            <a:ext cx="1346845" cy="248394"/>
          </a:xfrm>
          <a:prstGeom prst="rect">
            <a:avLst/>
          </a:prstGeom>
        </p:spPr>
      </p:pic>
      <p:sp>
        <p:nvSpPr>
          <p:cNvPr id="316" name="Shape 377"/>
          <p:cNvSpPr/>
          <p:nvPr/>
        </p:nvSpPr>
        <p:spPr bwMode="gray">
          <a:xfrm>
            <a:off x="3296473" y="4138284"/>
            <a:ext cx="3499065" cy="418415"/>
          </a:xfrm>
          <a:prstGeom prst="rect">
            <a:avLst/>
          </a:prstGeom>
          <a:ln w="12700">
            <a:noFill/>
            <a:prstDash val="dash"/>
            <a:miter lim="400000"/>
          </a:ln>
          <a:extLst>
            <a:ext uri="{C572A759-6A51-4108-AA02-DFA0A04FC94B}">
              <ma14:wrappingTextBoxFlag xmlns:ma14="http://schemas.microsoft.com/office/mac/drawingml/2011/main" xmlns="" val="1"/>
            </a:ext>
          </a:extLst>
        </p:spPr>
        <p:txBody>
          <a:bodyPr wrap="none" lIns="115744" tIns="115744" rIns="115744" bIns="115744" anchor="ctr">
            <a:spAutoFit/>
          </a:bodyPr>
          <a:lstStyle>
            <a:lvl1pPr defTabSz="457200">
              <a:lnSpc>
                <a:spcPct val="120000"/>
              </a:lnSpc>
              <a:defRPr sz="6000" b="1">
                <a:solidFill>
                  <a:srgbClr val="F7A837"/>
                </a:solidFill>
                <a:latin typeface="Arial"/>
                <a:ea typeface="AkkuratPro-Bold"/>
                <a:cs typeface="AkkuratPro-Bold"/>
                <a:sym typeface="AkkuratPro-Bold"/>
              </a:defRPr>
            </a:lvl1pPr>
          </a:lstStyle>
          <a:p>
            <a:pPr algn="ctr" fontAlgn="ctr" hangingPunct="0">
              <a:lnSpc>
                <a:spcPct val="100000"/>
              </a:lnSpc>
              <a:spcBef>
                <a:spcPct val="0"/>
              </a:spcBef>
              <a:spcAft>
                <a:spcPct val="0"/>
              </a:spcAft>
              <a:defRPr/>
            </a:pPr>
            <a:r>
              <a:rPr lang="en-US" sz="1200" b="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NETCONF/Telemetry/Syslog/SNMP/NetStream</a:t>
            </a:r>
            <a:endParaRPr lang="en-US" altLang="zh-CN" sz="1200" b="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3" name="文本框 322"/>
          <p:cNvSpPr txBox="1"/>
          <p:nvPr/>
        </p:nvSpPr>
        <p:spPr bwMode="gray">
          <a:xfrm>
            <a:off x="2798878" y="5013349"/>
            <a:ext cx="732894" cy="276999"/>
          </a:xfrm>
          <a:prstGeom prst="rect">
            <a:avLst/>
          </a:prstGeom>
          <a:noFill/>
        </p:spPr>
        <p:txBody>
          <a:bodyPr wrap="none" rtlCol="0">
            <a:spAutoFit/>
          </a:bodyPr>
          <a:lstStyle/>
          <a:p>
            <a:pPr algn="ctr" defTabSz="914400" fontAlgn="ctr">
              <a:spcBef>
                <a:spcPct val="0"/>
              </a:spcBef>
              <a:spcAft>
                <a:spcPct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6" name="文本框 325"/>
          <p:cNvSpPr txBox="1"/>
          <p:nvPr/>
        </p:nvSpPr>
        <p:spPr bwMode="gray">
          <a:xfrm>
            <a:off x="4326331" y="5013349"/>
            <a:ext cx="380232" cy="276999"/>
          </a:xfrm>
          <a:prstGeom prst="rect">
            <a:avLst/>
          </a:prstGeom>
          <a:noFill/>
        </p:spPr>
        <p:txBody>
          <a:bodyPr wrap="none" rtlCol="0">
            <a:spAutoFit/>
          </a:bodyPr>
          <a:lstStyle/>
          <a:p>
            <a:pPr algn="ctr" defTabSz="914400" fontAlgn="ctr">
              <a:spcBef>
                <a:spcPct val="0"/>
              </a:spcBef>
              <a:spcAft>
                <a:spcPct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7" name="文本框 326"/>
          <p:cNvSpPr txBox="1"/>
          <p:nvPr/>
        </p:nvSpPr>
        <p:spPr bwMode="gray">
          <a:xfrm>
            <a:off x="5592475" y="5013349"/>
            <a:ext cx="641522" cy="276999"/>
          </a:xfrm>
          <a:prstGeom prst="rect">
            <a:avLst/>
          </a:prstGeom>
          <a:noFill/>
        </p:spPr>
        <p:txBody>
          <a:bodyPr wrap="none" rtlCol="0">
            <a:spAutoFit/>
          </a:bodyPr>
          <a:lstStyle/>
          <a:p>
            <a:pPr algn="ctr" defTabSz="914400" fontAlgn="ctr">
              <a:spcBef>
                <a:spcPct val="0"/>
              </a:spcBef>
              <a:spcAft>
                <a:spcPct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a:t>
            </a:r>
            <a:endPar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8" name="文本框 327"/>
          <p:cNvSpPr txBox="1"/>
          <p:nvPr/>
        </p:nvSpPr>
        <p:spPr bwMode="gray">
          <a:xfrm>
            <a:off x="7109124" y="5013349"/>
            <a:ext cx="373821" cy="276999"/>
          </a:xfrm>
          <a:prstGeom prst="rect">
            <a:avLst/>
          </a:prstGeom>
          <a:noFill/>
        </p:spPr>
        <p:txBody>
          <a:bodyPr wrap="none" rtlCol="0">
            <a:spAutoFit/>
          </a:bodyPr>
          <a:lstStyle/>
          <a:p>
            <a:pPr algn="ctr" defTabSz="914400" fontAlgn="ctr">
              <a:spcBef>
                <a:spcPct val="0"/>
              </a:spcBef>
              <a:spcAft>
                <a:spcPct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29" name="图片 328" descr="接入交换机.png"/>
          <p:cNvPicPr>
            <a:picLocks noChangeAspect="1"/>
          </p:cNvPicPr>
          <p:nvPr/>
        </p:nvPicPr>
        <p:blipFill>
          <a:blip r:embed="rId4" cstate="print"/>
          <a:stretch>
            <a:fillRect/>
          </a:stretch>
        </p:blipFill>
        <p:spPr bwMode="gray">
          <a:xfrm>
            <a:off x="5681337" y="4660796"/>
            <a:ext cx="432000" cy="353454"/>
          </a:xfrm>
          <a:prstGeom prst="rect">
            <a:avLst/>
          </a:prstGeom>
          <a:effectLst/>
        </p:spPr>
      </p:pic>
      <p:pic>
        <p:nvPicPr>
          <p:cNvPr id="330" name="图片 329" descr="防火墙.png"/>
          <p:cNvPicPr>
            <a:picLocks noChangeAspect="1"/>
          </p:cNvPicPr>
          <p:nvPr/>
        </p:nvPicPr>
        <p:blipFill>
          <a:blip r:embed="rId5" cstate="print"/>
          <a:stretch>
            <a:fillRect/>
          </a:stretch>
        </p:blipFill>
        <p:spPr bwMode="gray">
          <a:xfrm>
            <a:off x="2952693" y="4652503"/>
            <a:ext cx="432000" cy="353454"/>
          </a:xfrm>
          <a:prstGeom prst="rect">
            <a:avLst/>
          </a:prstGeom>
          <a:effectLst/>
        </p:spPr>
      </p:pic>
      <p:pic>
        <p:nvPicPr>
          <p:cNvPr id="331" name="图片 330" descr="AP.png"/>
          <p:cNvPicPr>
            <a:picLocks noChangeAspect="1"/>
          </p:cNvPicPr>
          <p:nvPr/>
        </p:nvPicPr>
        <p:blipFill>
          <a:blip r:embed="rId6" cstate="print"/>
          <a:stretch>
            <a:fillRect/>
          </a:stretch>
        </p:blipFill>
        <p:spPr bwMode="gray">
          <a:xfrm>
            <a:off x="7124634" y="4652704"/>
            <a:ext cx="432000" cy="353454"/>
          </a:xfrm>
          <a:prstGeom prst="rect">
            <a:avLst/>
          </a:prstGeom>
          <a:effectLst/>
        </p:spPr>
      </p:pic>
      <p:pic>
        <p:nvPicPr>
          <p:cNvPr id="332" name="Picture 12" descr="E:\2016.01\1.12 扁平化图标\蓝色\AR-蓝色最新-40.png"/>
          <p:cNvPicPr>
            <a:picLocks noChangeAspect="1" noChangeArrowheads="1"/>
          </p:cNvPicPr>
          <p:nvPr/>
        </p:nvPicPr>
        <p:blipFill>
          <a:blip r:embed="rId7" cstate="print"/>
          <a:srcRect/>
          <a:stretch>
            <a:fillRect/>
          </a:stretch>
        </p:blipFill>
        <p:spPr bwMode="gray">
          <a:xfrm>
            <a:off x="4287046" y="4660993"/>
            <a:ext cx="432000" cy="353454"/>
          </a:xfrm>
          <a:prstGeom prst="rect">
            <a:avLst/>
          </a:prstGeom>
          <a:noFill/>
          <a:effectLst/>
        </p:spPr>
      </p:pic>
      <p:sp>
        <p:nvSpPr>
          <p:cNvPr id="333" name="TextBox 211"/>
          <p:cNvSpPr txBox="1"/>
          <p:nvPr/>
        </p:nvSpPr>
        <p:spPr bwMode="gray">
          <a:xfrm>
            <a:off x="8910558" y="4201912"/>
            <a:ext cx="2889012" cy="1200329"/>
          </a:xfrm>
          <a:prstGeom prst="rect">
            <a:avLst/>
          </a:prstGeom>
          <a:noFill/>
        </p:spPr>
        <p:txBody>
          <a:bodyPr wrap="square" rtlCol="0" anchor="ctr">
            <a:spAutoFit/>
          </a:bodyPr>
          <a:lstStyle/>
          <a:p>
            <a:pPr marL="180000" indent="-180000" defTabSz="685600" fontAlgn="ctr">
              <a:buFont typeface="Arial" pitchFamily="34" charset="0"/>
              <a:buChar char="•"/>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Supports multiple open interfaces such as NETCONF and Telemetry, improving device manageability.</a:t>
            </a:r>
            <a:endPar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0000" indent="-180000" defTabSz="685600" fontAlgn="ctr">
              <a:buFont typeface="Arial" pitchFamily="34" charset="0"/>
              <a:buChar char="•"/>
              <a:defRPr/>
            </a:pP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Third-party IoT cards can be installed on APs to provide IoT functions.</a:t>
            </a:r>
            <a:endPar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4" name="TextBox 211"/>
          <p:cNvSpPr txBox="1"/>
          <p:nvPr/>
        </p:nvSpPr>
        <p:spPr bwMode="gray">
          <a:xfrm>
            <a:off x="8910557" y="2818083"/>
            <a:ext cx="2653913" cy="830997"/>
          </a:xfrm>
          <a:prstGeom prst="rect">
            <a:avLst/>
          </a:prstGeom>
          <a:noFill/>
        </p:spPr>
        <p:txBody>
          <a:bodyPr wrap="square" rtlCol="0" anchor="ctr">
            <a:spAutoFit/>
          </a:bodyPr>
          <a:lstStyle/>
          <a:p>
            <a:pPr marL="180000" indent="-180000" defTabSz="685600" fontAlgn="ctr">
              <a:buFont typeface="Arial" pitchFamily="34" charset="0"/>
              <a:buChar cha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rovides four types of APIs.</a:t>
            </a:r>
            <a:endPar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0000" indent="-180000" defTabSz="685600" fontAlgn="ctr">
              <a:buFont typeface="Arial" pitchFamily="34" charset="0"/>
              <a:buChar cha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upports the industry's standard network interconnection protocols.</a:t>
            </a:r>
            <a:endPar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5" name="TextBox 211"/>
          <p:cNvSpPr txBox="1"/>
          <p:nvPr/>
        </p:nvSpPr>
        <p:spPr bwMode="gray">
          <a:xfrm>
            <a:off x="8910558" y="1112539"/>
            <a:ext cx="2462292" cy="1200329"/>
          </a:xfrm>
          <a:prstGeom prst="rect">
            <a:avLst/>
          </a:prstGeom>
          <a:noFill/>
        </p:spPr>
        <p:txBody>
          <a:bodyPr wrap="square" rtlCol="0" anchor="ctr">
            <a:spAutoFit/>
          </a:bodyPr>
          <a:lstStyle/>
          <a:p>
            <a:pPr marL="180000" indent="-180000" defTabSz="685600" fontAlgn="ctr">
              <a:buFont typeface="Arial" pitchFamily="34" charset="0"/>
              <a:buChar char="•"/>
              <a:defRPr/>
            </a:pPr>
            <a:r>
              <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Focus on mainstream application scenarios.</a:t>
            </a:r>
          </a:p>
          <a:p>
            <a:pPr marL="180000" indent="-180000" defTabSz="685600" fontAlgn="ctr">
              <a:buFont typeface="Arial" pitchFamily="34" charset="0"/>
              <a:buChar char="•"/>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All network service data is open, meeting data monetization and operational requirements.</a:t>
            </a:r>
            <a:endPar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6" name="TextBox 211"/>
          <p:cNvSpPr txBox="1"/>
          <p:nvPr/>
        </p:nvSpPr>
        <p:spPr bwMode="gray">
          <a:xfrm>
            <a:off x="8910558" y="5369778"/>
            <a:ext cx="2738517" cy="830997"/>
          </a:xfrm>
          <a:prstGeom prst="rect">
            <a:avLst/>
          </a:prstGeom>
          <a:noFill/>
        </p:spPr>
        <p:txBody>
          <a:bodyPr wrap="square" rtlCol="0" anchor="ctr">
            <a:spAutoFit/>
          </a:bodyPr>
          <a:lstStyle/>
          <a:p>
            <a:pPr marL="180000" indent="-180000" defTabSz="685600" fontAlgn="ctr">
              <a:buFont typeface="Arial" pitchFamily="34" charset="0"/>
              <a:buChar char="•"/>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Supports access of IoT terminals (such as ZigBee, RFID, and BLE).</a:t>
            </a:r>
            <a:endPar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0000" indent="-180000" defTabSz="685600" fontAlgn="ctr">
              <a:buFont typeface="Arial" pitchFamily="34" charset="0"/>
              <a:buChar char="•"/>
              <a:defRPr/>
            </a:pPr>
            <a:r>
              <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Supports access of wired and wireless terminals.</a:t>
            </a:r>
          </a:p>
        </p:txBody>
      </p:sp>
      <p:sp>
        <p:nvSpPr>
          <p:cNvPr id="337" name="文本框 336"/>
          <p:cNvSpPr txBox="1"/>
          <p:nvPr/>
        </p:nvSpPr>
        <p:spPr bwMode="gray">
          <a:xfrm>
            <a:off x="7933860" y="4593923"/>
            <a:ext cx="869149" cy="646331"/>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Bluetooth</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RFID</a:t>
            </a:r>
          </a:p>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Zig</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圆角矩形 1"/>
          <p:cNvSpPr/>
          <p:nvPr/>
        </p:nvSpPr>
        <p:spPr bwMode="gray">
          <a:xfrm>
            <a:off x="7479173" y="4773103"/>
            <a:ext cx="141414" cy="102276"/>
          </a:xfrm>
          <a:prstGeom prst="roundRect">
            <a:avLst/>
          </a:prstGeom>
          <a:solidFill>
            <a:srgbClr val="ED6D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0" name="Right Arrow 158"/>
          <p:cNvSpPr/>
          <p:nvPr/>
        </p:nvSpPr>
        <p:spPr bwMode="gray">
          <a:xfrm>
            <a:off x="7542776" y="4417024"/>
            <a:ext cx="353798" cy="852358"/>
          </a:xfrm>
          <a:custGeom>
            <a:avLst/>
            <a:gdLst>
              <a:gd name="connsiteX0" fmla="*/ 0 w 633403"/>
              <a:gd name="connsiteY0" fmla="*/ 140615 h 494305"/>
              <a:gd name="connsiteX1" fmla="*/ 386251 w 633403"/>
              <a:gd name="connsiteY1" fmla="*/ 140615 h 494305"/>
              <a:gd name="connsiteX2" fmla="*/ 386251 w 633403"/>
              <a:gd name="connsiteY2" fmla="*/ 0 h 494305"/>
              <a:gd name="connsiteX3" fmla="*/ 633403 w 633403"/>
              <a:gd name="connsiteY3" fmla="*/ 247153 h 494305"/>
              <a:gd name="connsiteX4" fmla="*/ 386251 w 633403"/>
              <a:gd name="connsiteY4" fmla="*/ 494305 h 494305"/>
              <a:gd name="connsiteX5" fmla="*/ 386251 w 633403"/>
              <a:gd name="connsiteY5" fmla="*/ 353690 h 494305"/>
              <a:gd name="connsiteX6" fmla="*/ 0 w 633403"/>
              <a:gd name="connsiteY6" fmla="*/ 353690 h 494305"/>
              <a:gd name="connsiteX7" fmla="*/ 0 w 633403"/>
              <a:gd name="connsiteY7" fmla="*/ 140615 h 494305"/>
              <a:gd name="connsiteX0" fmla="*/ 0 w 637213"/>
              <a:gd name="connsiteY0" fmla="*/ 0 h 1016630"/>
              <a:gd name="connsiteX1" fmla="*/ 390061 w 637213"/>
              <a:gd name="connsiteY1" fmla="*/ 662940 h 1016630"/>
              <a:gd name="connsiteX2" fmla="*/ 390061 w 637213"/>
              <a:gd name="connsiteY2" fmla="*/ 522325 h 1016630"/>
              <a:gd name="connsiteX3" fmla="*/ 637213 w 637213"/>
              <a:gd name="connsiteY3" fmla="*/ 769478 h 1016630"/>
              <a:gd name="connsiteX4" fmla="*/ 390061 w 637213"/>
              <a:gd name="connsiteY4" fmla="*/ 1016630 h 1016630"/>
              <a:gd name="connsiteX5" fmla="*/ 390061 w 637213"/>
              <a:gd name="connsiteY5" fmla="*/ 876015 h 1016630"/>
              <a:gd name="connsiteX6" fmla="*/ 3810 w 637213"/>
              <a:gd name="connsiteY6" fmla="*/ 876015 h 1016630"/>
              <a:gd name="connsiteX7" fmla="*/ 0 w 637213"/>
              <a:gd name="connsiteY7" fmla="*/ 0 h 1016630"/>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7213" h="1535148">
                <a:moveTo>
                  <a:pt x="0" y="0"/>
                </a:moveTo>
                <a:cubicBezTo>
                  <a:pt x="76680" y="461013"/>
                  <a:pt x="122881" y="613413"/>
                  <a:pt x="390061" y="662940"/>
                </a:cubicBezTo>
                <a:lnTo>
                  <a:pt x="390061" y="522325"/>
                </a:lnTo>
                <a:lnTo>
                  <a:pt x="637213" y="769478"/>
                </a:lnTo>
                <a:lnTo>
                  <a:pt x="390061" y="1016630"/>
                </a:lnTo>
                <a:lnTo>
                  <a:pt x="390061" y="876015"/>
                </a:lnTo>
                <a:cubicBezTo>
                  <a:pt x="117801" y="973809"/>
                  <a:pt x="116050" y="1147800"/>
                  <a:pt x="7620" y="1535148"/>
                </a:cubicBezTo>
                <a:lnTo>
                  <a:pt x="0" y="0"/>
                </a:lnTo>
                <a:close/>
              </a:path>
            </a:pathLst>
          </a:cu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2" name="文本框 341"/>
          <p:cNvSpPr txBox="1"/>
          <p:nvPr/>
        </p:nvSpPr>
        <p:spPr bwMode="gray">
          <a:xfrm>
            <a:off x="6954852" y="4398139"/>
            <a:ext cx="752129" cy="276999"/>
          </a:xfrm>
          <a:prstGeom prst="rect">
            <a:avLst/>
          </a:prstGeom>
          <a:noFill/>
        </p:spPr>
        <p:txBody>
          <a:bodyPr wrap="none" rtlCol="0">
            <a:spAutoFit/>
          </a:bodyPr>
          <a:lstStyle/>
          <a:p>
            <a:pPr fontAlgn="ctr"/>
            <a:r>
              <a:rPr lang="en-US"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IoT card</a:t>
            </a:r>
            <a:endParaRPr lang="en-US" altLang="zh-CN"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3" name="314623880"/>
          <p:cNvSpPr/>
          <p:nvPr/>
        </p:nvSpPr>
        <p:spPr bwMode="gray">
          <a:xfrm>
            <a:off x="2841660" y="5692856"/>
            <a:ext cx="643887" cy="217437"/>
          </a:xfrm>
          <a:prstGeom prst="rect">
            <a:avLst/>
          </a:prstGeom>
        </p:spPr>
        <p:txBody>
          <a:bodyPr wrap="none" lIns="91363" tIns="45679" rIns="91363" bIns="45679">
            <a:noAutofit/>
          </a:bodyPr>
          <a:lstStyle/>
          <a:p>
            <a:pPr algn="ctr" defTabSz="1218723" fontAlgn="ctr">
              <a:buClr>
                <a:srgbClr val="CC9900"/>
              </a:buClr>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ESL</a:t>
            </a: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4" name="314623880"/>
          <p:cNvSpPr/>
          <p:nvPr/>
        </p:nvSpPr>
        <p:spPr bwMode="gray">
          <a:xfrm>
            <a:off x="3829051" y="5692856"/>
            <a:ext cx="774882" cy="217437"/>
          </a:xfrm>
          <a:prstGeom prst="rect">
            <a:avLst/>
          </a:prstGeom>
        </p:spPr>
        <p:txBody>
          <a:bodyPr wrap="none" lIns="91363" tIns="45679" rIns="91363" bIns="45679">
            <a:noAutofit/>
          </a:bodyPr>
          <a:lstStyle/>
          <a:p>
            <a:pPr algn="ctr" defTabSz="1218723" fontAlgn="ctr">
              <a:buClr>
                <a:srgbClr val="CC9900"/>
              </a:buClr>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Asset tag</a:t>
            </a: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5" name="314623880"/>
          <p:cNvSpPr/>
          <p:nvPr/>
        </p:nvSpPr>
        <p:spPr bwMode="gray">
          <a:xfrm>
            <a:off x="5967252" y="5692856"/>
            <a:ext cx="1389016" cy="217437"/>
          </a:xfrm>
          <a:prstGeom prst="rect">
            <a:avLst/>
          </a:prstGeom>
        </p:spPr>
        <p:txBody>
          <a:bodyPr wrap="none" lIns="91363" tIns="45679" rIns="91363" bIns="45679">
            <a:noAutofit/>
          </a:bodyPr>
          <a:lstStyle/>
          <a:p>
            <a:pPr algn="ctr" defTabSz="1218723" fontAlgn="ctr">
              <a:buClr>
                <a:srgbClr val="CC9900"/>
              </a:buClr>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Smart wrist strap</a:t>
            </a: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6" name="314623880"/>
          <p:cNvSpPr/>
          <p:nvPr/>
        </p:nvSpPr>
        <p:spPr bwMode="gray">
          <a:xfrm>
            <a:off x="4723399" y="5692856"/>
            <a:ext cx="1182435" cy="217437"/>
          </a:xfrm>
          <a:prstGeom prst="rect">
            <a:avLst/>
          </a:prstGeom>
        </p:spPr>
        <p:txBody>
          <a:bodyPr wrap="none" lIns="91363" tIns="45679" rIns="91363" bIns="45679">
            <a:noAutofit/>
          </a:bodyPr>
          <a:lstStyle/>
          <a:p>
            <a:pPr algn="ctr" defTabSz="1218723" fontAlgn="ctr">
              <a:buClr>
                <a:srgbClr val="CC9900"/>
              </a:buClr>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Baby wristband</a:t>
            </a: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63" name="Group 3"/>
          <p:cNvGrpSpPr/>
          <p:nvPr/>
        </p:nvGrpSpPr>
        <p:grpSpPr bwMode="gray">
          <a:xfrm>
            <a:off x="7463830" y="5770585"/>
            <a:ext cx="261965" cy="61979"/>
            <a:chOff x="559282" y="6488261"/>
            <a:chExt cx="261965" cy="61979"/>
          </a:xfrm>
          <a:solidFill>
            <a:schemeClr val="bg1">
              <a:lumMod val="50000"/>
            </a:schemeClr>
          </a:solidFill>
        </p:grpSpPr>
        <p:sp>
          <p:nvSpPr>
            <p:cNvPr id="364"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5"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6"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668523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9" name="直接连接符 88"/>
          <p:cNvCxnSpPr/>
          <p:nvPr/>
        </p:nvCxnSpPr>
        <p:spPr>
          <a:xfrm>
            <a:off x="3175001" y="2020212"/>
            <a:ext cx="0" cy="93521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Network Management Design: Management Level</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内容占位符 2"/>
          <p:cNvSpPr txBox="1">
            <a:spLocks/>
          </p:cNvSpPr>
          <p:nvPr/>
        </p:nvSpPr>
        <p:spPr bwMode="auto">
          <a:xfrm>
            <a:off x="6096001" y="1272381"/>
            <a:ext cx="5653088" cy="4877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spAutoFit/>
          </a:bodyPr>
          <a:lstStyle>
            <a:defPPr>
              <a:defRPr lang="en-US"/>
            </a:defPPr>
            <a:lvl1pPr marL="342900" marR="0" lvl="0" indent="-342900" defTabSz="914400" eaLnBrk="0" fontAlgn="base" hangingPunct="0">
              <a:lnSpc>
                <a:spcPct val="140000"/>
              </a:lnSpc>
              <a:spcBef>
                <a:spcPct val="0"/>
              </a:spcBef>
              <a:spcAft>
                <a:spcPct val="0"/>
              </a:spcAft>
              <a:buClr>
                <a:srgbClr val="777777"/>
              </a:buClr>
              <a:buSzPct val="60000"/>
              <a:buFont typeface="Wingdings" pitchFamily="2" charset="2"/>
              <a:buNone/>
              <a:tabLst/>
              <a:defRPr kumimoji="0" sz="1400" b="1" i="0" u="none" strike="noStrike" kern="0" cap="none" spc="0" normalizeH="0" baseline="0">
                <a:ln>
                  <a:noFill/>
                </a:ln>
                <a:solidFill>
                  <a:srgbClr val="000000"/>
                </a:solidFill>
                <a:effectLst/>
                <a:uLnTx/>
                <a:uFillTx/>
              </a:defRPr>
            </a:lvl1pPr>
            <a:lvl2pPr marL="0" marR="0" lvl="1" indent="0" defTabSz="914400" eaLnBrk="0" fontAlgn="base" hangingPunct="0">
              <a:lnSpc>
                <a:spcPct val="140000"/>
              </a:lnSpc>
              <a:spcBef>
                <a:spcPct val="0"/>
              </a:spcBef>
              <a:spcAft>
                <a:spcPct val="0"/>
              </a:spcAft>
              <a:buClrTx/>
              <a:buSzPct val="100000"/>
              <a:buFont typeface="Wingdings" pitchFamily="2" charset="2"/>
              <a:buNone/>
              <a:tabLst/>
              <a:defRPr kumimoji="0" sz="1400" b="0" i="0" u="none" strike="noStrike" kern="0" cap="none" spc="0" normalizeH="0" baseline="0">
                <a:ln>
                  <a:noFill/>
                </a:ln>
                <a:solidFill>
                  <a:srgbClr val="000000"/>
                </a:solidFill>
                <a:effectLst/>
                <a:uLnTx/>
                <a:uFillTx/>
              </a:defRPr>
            </a:lvl2pPr>
            <a:lvl3pPr marL="1143000" indent="-228600" eaLnBrk="0" fontAlgn="base" hangingPunct="0">
              <a:lnSpc>
                <a:spcPct val="140000"/>
              </a:lnSpc>
              <a:spcBef>
                <a:spcPct val="0"/>
              </a:spcBef>
              <a:spcAft>
                <a:spcPct val="0"/>
              </a:spcAft>
              <a:buSzPct val="50000"/>
              <a:buFont typeface="Wingdings" pitchFamily="2" charset="2"/>
              <a:buChar char="n"/>
              <a:defRPr sz="1400" baseline="0">
                <a:solidFill>
                  <a:schemeClr val="tx2"/>
                </a:solidFill>
                <a:latin typeface="Arial" panose="020B0503020204020204" pitchFamily="34" charset="-122"/>
                <a:ea typeface="微软雅黑" panose="020B0503020204020204" pitchFamily="34" charset="-122"/>
              </a:defRPr>
            </a:lvl3pPr>
            <a:lvl4pPr marL="1600200" indent="-228600" eaLnBrk="0" fontAlgn="base" hangingPunct="0">
              <a:lnSpc>
                <a:spcPct val="140000"/>
              </a:lnSpc>
              <a:spcBef>
                <a:spcPct val="0"/>
              </a:spcBef>
              <a:spcAft>
                <a:spcPct val="0"/>
              </a:spcAft>
              <a:buChar char="–"/>
              <a:defRPr sz="1200" baseline="0">
                <a:solidFill>
                  <a:schemeClr val="tx2"/>
                </a:solidFill>
                <a:latin typeface="Arial" panose="020B0503020204020204" pitchFamily="34" charset="-122"/>
                <a:ea typeface="微软雅黑" panose="020B0503020204020204" pitchFamily="34" charset="-122"/>
              </a:defRPr>
            </a:lvl4pPr>
            <a:lvl5pPr marL="2057400" indent="-228600" eaLnBrk="0" fontAlgn="base" hangingPunct="0">
              <a:lnSpc>
                <a:spcPct val="140000"/>
              </a:lnSpc>
              <a:spcBef>
                <a:spcPct val="0"/>
              </a:spcBef>
              <a:spcAft>
                <a:spcPct val="0"/>
              </a:spcAft>
              <a:buFont typeface="Arial" pitchFamily="34" charset="0"/>
              <a:buChar char="~"/>
              <a:defRPr sz="1000" baseline="0">
                <a:solidFill>
                  <a:schemeClr val="tx2"/>
                </a:solidFill>
                <a:latin typeface="Arial" panose="020B0503020204020204" pitchFamily="34" charset="-122"/>
                <a:ea typeface="微软雅黑" panose="020B0503020204020204" pitchFamily="34" charset="-122"/>
              </a:defRPr>
            </a:lvl5pPr>
            <a:lvl6pPr marL="2514600" indent="-228600" fontAlgn="base">
              <a:spcBef>
                <a:spcPct val="20000"/>
              </a:spcBef>
              <a:spcAft>
                <a:spcPct val="0"/>
              </a:spcAft>
              <a:buFont typeface="Arial" charset="0"/>
              <a:buChar char="~"/>
              <a:defRPr sz="1600"/>
            </a:lvl6pPr>
            <a:lvl7pPr marL="2971800" indent="-228600" fontAlgn="base">
              <a:spcBef>
                <a:spcPct val="20000"/>
              </a:spcBef>
              <a:spcAft>
                <a:spcPct val="0"/>
              </a:spcAft>
              <a:buFont typeface="Arial" charset="0"/>
              <a:buChar char="~"/>
              <a:defRPr sz="1600"/>
            </a:lvl7pPr>
            <a:lvl8pPr marL="3429000" indent="-228600" fontAlgn="base">
              <a:spcBef>
                <a:spcPct val="20000"/>
              </a:spcBef>
              <a:spcAft>
                <a:spcPct val="0"/>
              </a:spcAft>
              <a:buFont typeface="Arial" charset="0"/>
              <a:buChar char="~"/>
              <a:defRPr sz="1600"/>
            </a:lvl8pPr>
            <a:lvl9pPr marL="3886200" indent="-228600" fontAlgn="base">
              <a:spcBef>
                <a:spcPct val="20000"/>
              </a:spcBef>
              <a:spcAft>
                <a:spcPct val="0"/>
              </a:spcAft>
              <a:buFont typeface="Arial" charset="0"/>
              <a:buChar char="~"/>
              <a:defRPr sz="1600"/>
            </a:lvl9pPr>
          </a:lstStyle>
          <a:p>
            <a:pPr lvl="1" eaLnBrk="1" fontAlgn="ctr">
              <a:lnSpc>
                <a:spcPts val="2200"/>
              </a:lnSpc>
            </a:pPr>
            <a:r>
              <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rPr>
              <a:t>Key points of network management design:</a:t>
            </a:r>
            <a:endParaRPr lang="en-US"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lvl="1" indent="-285750" eaLnBrk="1" fontAlgn="ctr">
              <a:lnSpc>
                <a:spcPts val="2200"/>
              </a:lnSpc>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Management level design is performed to determine whether multiple or multi-level organizations are needed to manage different sites. Huawei's Cloud-Managed Network Solution supports the design of multiple or multi-level organizations for a tenant, which meets the requirements of managing large branches. Each organization can manage multiple sites or sub-organizations.</a:t>
            </a:r>
          </a:p>
          <a:p>
            <a:pPr marL="285750" lvl="1" indent="-285750" eaLnBrk="1" fontAlgn="ctr">
              <a:lnSpc>
                <a:spcPts val="2200"/>
              </a:lnSpc>
              <a:buFont typeface="Arial" panose="020B0604020202020204" pitchFamily="34" charset="0"/>
              <a:buChar char="•"/>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(Optional) Organization planning and design</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 large organization with multiple branches needs to be managed by area. That is, the organization is divided into multiple areas to manage the branches on demand.</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lvl="1" indent="-285750" eaLnBrk="1" fontAlgn="ctr">
              <a:lnSpc>
                <a:spcPts val="2200"/>
              </a:lnSpc>
              <a:buFont typeface="Arial" panose="020B0604020202020204" pitchFamily="34" charset="0"/>
              <a:buChar char="•"/>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Site planning</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 network with independent network management services is managed as a site. It can be an independent campus/branch network, or a relatively independent network on a campus/branch network, for example, a network of a building or even a floor. Sites can be flexibly planned based on actual management requirements.</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lvl="1" indent="-285750" eaLnBrk="1" fontAlgn="ctr">
              <a:lnSpc>
                <a:spcPts val="2200"/>
              </a:lnSpc>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Rights- and domain-based management of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network administrators' rights is adopted.</a:t>
            </a:r>
            <a:endParaRPr lang="en-US"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直接连接符 77"/>
          <p:cNvCxnSpPr/>
          <p:nvPr/>
        </p:nvCxnSpPr>
        <p:spPr>
          <a:xfrm flipH="1">
            <a:off x="3589117" y="4404062"/>
            <a:ext cx="0" cy="2450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9" name="圆角矩形 78"/>
          <p:cNvSpPr/>
          <p:nvPr/>
        </p:nvSpPr>
        <p:spPr>
          <a:xfrm>
            <a:off x="731838" y="2371849"/>
            <a:ext cx="4945277" cy="338554"/>
          </a:xfrm>
          <a:prstGeom prst="roundRect">
            <a:avLst>
              <a:gd name="adj" fmla="val 50000"/>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MSP 1</a:t>
            </a:r>
            <a:endParaRPr lang="en-US" altLang="zh-CN"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 name="圆角矩形 80"/>
          <p:cNvSpPr/>
          <p:nvPr/>
        </p:nvSpPr>
        <p:spPr>
          <a:xfrm>
            <a:off x="731838" y="4950252"/>
            <a:ext cx="1060798" cy="338554"/>
          </a:xfrm>
          <a:prstGeom prst="roundRect">
            <a:avLst>
              <a:gd name="adj" fmla="val 5000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rPr>
              <a:t>Site</a:t>
            </a: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82" name="直接箭头连接符 81"/>
          <p:cNvCxnSpPr>
            <a:endCxn id="81" idx="0"/>
          </p:cNvCxnSpPr>
          <p:nvPr/>
        </p:nvCxnSpPr>
        <p:spPr>
          <a:xfrm>
            <a:off x="1262237" y="3633561"/>
            <a:ext cx="0" cy="1316691"/>
          </a:xfrm>
          <a:prstGeom prst="straightConnector1">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84" name="圆角矩形 83"/>
          <p:cNvSpPr/>
          <p:nvPr/>
        </p:nvSpPr>
        <p:spPr>
          <a:xfrm>
            <a:off x="3048001" y="4090785"/>
            <a:ext cx="1135236" cy="338554"/>
          </a:xfrm>
          <a:prstGeom prst="roundRect">
            <a:avLst>
              <a:gd name="adj" fmla="val 50000"/>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Organization 1</a:t>
            </a:r>
            <a:endParaRPr lang="en-US" altLang="zh-CN"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 name="圆角矩形 84"/>
          <p:cNvSpPr/>
          <p:nvPr/>
        </p:nvSpPr>
        <p:spPr>
          <a:xfrm>
            <a:off x="4531361" y="4090785"/>
            <a:ext cx="1145754" cy="338554"/>
          </a:xfrm>
          <a:prstGeom prst="roundRect">
            <a:avLst>
              <a:gd name="adj" fmla="val 50000"/>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Organization </a:t>
            </a:r>
            <a:r>
              <a:rPr lang="en-US" sz="1200" b="1" i="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a:t>
            </a:r>
            <a:endParaRPr lang="en-US" altLang="zh-CN"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 name="圆角矩形 85"/>
          <p:cNvSpPr/>
          <p:nvPr/>
        </p:nvSpPr>
        <p:spPr>
          <a:xfrm>
            <a:off x="2057835" y="4950252"/>
            <a:ext cx="1060798" cy="338554"/>
          </a:xfrm>
          <a:prstGeom prst="roundRect">
            <a:avLst>
              <a:gd name="adj" fmla="val 5000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rPr>
              <a:t>Site</a:t>
            </a: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 name="圆角矩形 86"/>
          <p:cNvSpPr/>
          <p:nvPr/>
        </p:nvSpPr>
        <p:spPr>
          <a:xfrm>
            <a:off x="3290319" y="4950252"/>
            <a:ext cx="1060798" cy="338554"/>
          </a:xfrm>
          <a:prstGeom prst="roundRect">
            <a:avLst>
              <a:gd name="adj" fmla="val 5000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rPr>
              <a:t>Site</a:t>
            </a: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8" name="圆角矩形 87"/>
          <p:cNvSpPr/>
          <p:nvPr/>
        </p:nvSpPr>
        <p:spPr>
          <a:xfrm>
            <a:off x="4616317" y="4950252"/>
            <a:ext cx="1060798" cy="338554"/>
          </a:xfrm>
          <a:prstGeom prst="roundRect">
            <a:avLst>
              <a:gd name="adj" fmla="val 5000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rPr>
              <a:t>Site</a:t>
            </a: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90" name="直接连接符 89"/>
          <p:cNvCxnSpPr/>
          <p:nvPr/>
        </p:nvCxnSpPr>
        <p:spPr>
          <a:xfrm>
            <a:off x="1262237" y="2955423"/>
            <a:ext cx="30888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p:nvPr/>
        </p:nvCxnSpPr>
        <p:spPr>
          <a:xfrm>
            <a:off x="1262237" y="2955423"/>
            <a:ext cx="0" cy="1135362"/>
          </a:xfrm>
          <a:prstGeom prst="straightConnector1">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p:nvPr/>
        </p:nvCxnSpPr>
        <p:spPr>
          <a:xfrm>
            <a:off x="4351117" y="2955423"/>
            <a:ext cx="0" cy="614448"/>
          </a:xfrm>
          <a:prstGeom prst="straightConnector1">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p:nvPr/>
        </p:nvCxnSpPr>
        <p:spPr>
          <a:xfrm>
            <a:off x="3589117" y="3569871"/>
            <a:ext cx="0" cy="520914"/>
          </a:xfrm>
          <a:prstGeom prst="straightConnector1">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4" name="直接箭头连接符 93"/>
          <p:cNvCxnSpPr/>
          <p:nvPr/>
        </p:nvCxnSpPr>
        <p:spPr>
          <a:xfrm>
            <a:off x="5153757" y="3569871"/>
            <a:ext cx="0" cy="520914"/>
          </a:xfrm>
          <a:prstGeom prst="straightConnector1">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2557637" y="4649082"/>
            <a:ext cx="12750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箭头连接符 95"/>
          <p:cNvCxnSpPr/>
          <p:nvPr/>
        </p:nvCxnSpPr>
        <p:spPr>
          <a:xfrm>
            <a:off x="2557637" y="4649082"/>
            <a:ext cx="0" cy="301170"/>
          </a:xfrm>
          <a:prstGeom prst="straightConnector1">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p:nvPr/>
        </p:nvCxnSpPr>
        <p:spPr>
          <a:xfrm>
            <a:off x="3832717" y="4649082"/>
            <a:ext cx="0" cy="301170"/>
          </a:xfrm>
          <a:prstGeom prst="straightConnector1">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8" name="直接箭头连接符 97"/>
          <p:cNvCxnSpPr/>
          <p:nvPr/>
        </p:nvCxnSpPr>
        <p:spPr>
          <a:xfrm>
            <a:off x="5153757" y="4429339"/>
            <a:ext cx="0" cy="520914"/>
          </a:xfrm>
          <a:prstGeom prst="straightConnector1">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03" name="圆角矩形 102"/>
          <p:cNvSpPr/>
          <p:nvPr/>
        </p:nvSpPr>
        <p:spPr>
          <a:xfrm>
            <a:off x="731838" y="1681658"/>
            <a:ext cx="4945277" cy="338554"/>
          </a:xfrm>
          <a:prstGeom prst="roundRect">
            <a:avLst>
              <a:gd name="adj" fmla="val 50000"/>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Platform carrier</a:t>
            </a:r>
            <a:endPar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圆角矩形 104"/>
          <p:cNvSpPr/>
          <p:nvPr/>
        </p:nvSpPr>
        <p:spPr>
          <a:xfrm>
            <a:off x="3048001" y="3295007"/>
            <a:ext cx="2629114" cy="338554"/>
          </a:xfrm>
          <a:prstGeom prst="roundRect">
            <a:avLst>
              <a:gd name="adj" fmla="val 50000"/>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Tenant 2</a:t>
            </a:r>
            <a:endParaRPr lang="en-US" altLang="zh-CN"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8" name="圆角矩形 107"/>
          <p:cNvSpPr/>
          <p:nvPr/>
        </p:nvSpPr>
        <p:spPr>
          <a:xfrm>
            <a:off x="731838" y="3295007"/>
            <a:ext cx="1060798" cy="338554"/>
          </a:xfrm>
          <a:prstGeom prst="roundRect">
            <a:avLst>
              <a:gd name="adj" fmla="val 50000"/>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Tenant 1</a:t>
            </a:r>
            <a:endPar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862743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lvl="0"/>
            <a:r>
              <a:rPr lang="en-US" altLang="zh-CN" dirty="0" smtClean="0">
                <a:solidFill>
                  <a:schemeClr val="bg1">
                    <a:lumMod val="50000"/>
                  </a:schemeClr>
                </a:solidFill>
                <a:sym typeface="Huawei Sans" panose="020C0503030203020204" pitchFamily="34" charset="0"/>
              </a:rPr>
              <a:t>Small- and Medium-Sized Campus Network Trends and Challenges</a:t>
            </a:r>
          </a:p>
          <a:p>
            <a:r>
              <a:rPr lang="en-US" altLang="zh-CN" b="1" dirty="0" smtClean="0">
                <a:sym typeface="Huawei Sans" panose="020C0503030203020204" pitchFamily="34" charset="0"/>
              </a:rPr>
              <a:t>Overview of Huawei's </a:t>
            </a:r>
            <a:r>
              <a:rPr lang="en-US" altLang="zh-CN" b="1" dirty="0" err="1" smtClean="0">
                <a:sym typeface="Huawei Sans" panose="020C0503030203020204" pitchFamily="34" charset="0"/>
              </a:rPr>
              <a:t>CloudCampus</a:t>
            </a:r>
            <a:r>
              <a:rPr lang="en-US" altLang="zh-CN" b="1" dirty="0" smtClean="0">
                <a:sym typeface="Huawei Sans" panose="020C0503030203020204" pitchFamily="34" charset="0"/>
              </a:rPr>
              <a:t> Cloud-Managed Network Solution for Small- and Medium-Sized Campus Networks</a:t>
            </a:r>
          </a:p>
          <a:p>
            <a:r>
              <a:rPr lang="en-US" altLang="zh-CN" dirty="0" smtClean="0">
                <a:solidFill>
                  <a:schemeClr val="bg1">
                    <a:lumMod val="50000"/>
                  </a:schemeClr>
                </a:solidFill>
                <a:sym typeface="Huawei Sans" panose="020C0503030203020204" pitchFamily="34" charset="0"/>
              </a:rPr>
              <a:t>Design of Small- and Medium-Sized Campus Networks with Huawei's </a:t>
            </a:r>
            <a:r>
              <a:rPr lang="en-US" altLang="zh-CN" dirty="0" err="1" smtClean="0">
                <a:solidFill>
                  <a:schemeClr val="bg1">
                    <a:lumMod val="50000"/>
                  </a:schemeClr>
                </a:solidFill>
                <a:sym typeface="Huawei Sans" panose="020C0503030203020204" pitchFamily="34" charset="0"/>
              </a:rPr>
              <a:t>CloudCampus</a:t>
            </a:r>
            <a:r>
              <a:rPr lang="en-US" altLang="zh-CN" dirty="0" smtClean="0">
                <a:solidFill>
                  <a:schemeClr val="bg1">
                    <a:lumMod val="50000"/>
                  </a:schemeClr>
                </a:solidFill>
                <a:sym typeface="Huawei Sans" panose="020C0503030203020204" pitchFamily="34" charset="0"/>
              </a:rPr>
              <a:t> Cloud-Managed Network Solution</a:t>
            </a:r>
            <a:endParaRPr lang="zh-CN" altLang="en-US"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3963457742"/>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Network Management Design: Rights- and Domain-Based Management</a:t>
            </a: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3477151397"/>
              </p:ext>
            </p:extLst>
          </p:nvPr>
        </p:nvGraphicFramePr>
        <p:xfrm>
          <a:off x="469105" y="1498992"/>
          <a:ext cx="11253790" cy="3943312"/>
        </p:xfrm>
        <a:graphic>
          <a:graphicData uri="http://schemas.openxmlformats.org/drawingml/2006/table">
            <a:tbl>
              <a:tblPr firstRow="1" bandRow="1"/>
              <a:tblGrid>
                <a:gridCol w="2237769"/>
                <a:gridCol w="5887059"/>
                <a:gridCol w="3128962"/>
              </a:tblGrid>
              <a:tr h="340620">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algn="ctr" fontAlgn="ctr">
                        <a:lnSpc>
                          <a:spcPct val="100000"/>
                        </a:lnSpc>
                      </a:pP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Authorization Scope</a:t>
                      </a:r>
                      <a:endPar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algn="ctr" fontAlgn="ctr">
                        <a:lnSpc>
                          <a:spcPct val="100000"/>
                        </a:lnSpc>
                      </a:pP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Tenant Level</a:t>
                      </a:r>
                      <a:endPar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algn="ctr" fontAlgn="ctr">
                        <a:lnSpc>
                          <a:spcPct val="100000"/>
                        </a:lnSpc>
                      </a:pP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MSP Level</a:t>
                      </a:r>
                      <a:endPar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1941532">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fontAlgn="ctr">
                        <a:lnSpc>
                          <a:spcPct val="100000"/>
                        </a:lnSpc>
                      </a:pPr>
                      <a:r>
                        <a:rPr lang="en-US"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Rights-based: controls the functions that can be performed</a:t>
                      </a:r>
                      <a:endParaRPr lang="en-US" sz="1400" b="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marL="182563" indent="-182563" fontAlgn="ctr">
                        <a:lnSpc>
                          <a:spcPct val="100000"/>
                        </a:lnSpc>
                        <a:spcBef>
                          <a:spcPts val="0"/>
                        </a:spcBef>
                        <a:spcAft>
                          <a:spcPts val="600"/>
                        </a:spcAft>
                        <a:buFont typeface="Arial" panose="020B0604020202020204" pitchFamily="34" charset="0"/>
                        <a:buChar char="•"/>
                      </a:pPr>
                      <a:r>
                        <a:rPr lang="en-US"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super administrator can grant different rights to tenant administrators.</a:t>
                      </a:r>
                      <a:endParaRPr lang="en-US" altLang="zh-CN" sz="1400" b="0" kern="1200" dirty="0" smtClean="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2563" marR="0" lvl="0" indent="-182563" algn="l" defTabSz="914034" rtl="0" eaLnBrk="1" fontAlgn="ctr" latinLnBrk="0" hangingPunct="1">
                        <a:lnSpc>
                          <a:spcPct val="100000"/>
                        </a:lnSpc>
                        <a:spcBef>
                          <a:spcPts val="0"/>
                        </a:spcBef>
                        <a:spcAft>
                          <a:spcPts val="600"/>
                        </a:spcAft>
                        <a:buClrTx/>
                        <a:buSzTx/>
                        <a:buFont typeface="Arial" panose="020B0604020202020204" pitchFamily="34" charset="0"/>
                        <a:buChar char="•"/>
                        <a:tabLst/>
                        <a:defRPr/>
                      </a:pPr>
                      <a:r>
                        <a:rPr lang="en-US"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To facilitate rights assignment and management, the system presets three roles with different</a:t>
                      </a:r>
                      <a:r>
                        <a:rPr lang="en-US" sz="1400" b="0" baseline="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rights</a:t>
                      </a:r>
                      <a:r>
                        <a:rPr lang="en-US"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Monitor, Open API Operator, and Tenant Administrator.</a:t>
                      </a:r>
                    </a:p>
                    <a:p>
                      <a:pPr marL="182563" indent="-182563" fontAlgn="ctr">
                        <a:lnSpc>
                          <a:spcPct val="100000"/>
                        </a:lnSpc>
                        <a:spcBef>
                          <a:spcPts val="0"/>
                        </a:spcBef>
                        <a:spcAft>
                          <a:spcPts val="600"/>
                        </a:spcAft>
                        <a:buFont typeface="Arial" panose="020B0604020202020204" pitchFamily="34" charset="0"/>
                        <a:buChar char="•"/>
                      </a:pPr>
                      <a:r>
                        <a:rPr lang="en-US"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Tenant administrators</a:t>
                      </a:r>
                      <a:r>
                        <a:rPr lang="en-US" sz="1400" b="0" baseline="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authorize </a:t>
                      </a:r>
                      <a:r>
                        <a:rPr lang="en-US"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MSP administrators based on the preceding three roles</a:t>
                      </a:r>
                      <a:r>
                        <a:rPr lang="en-US" sz="1400" b="0" baseline="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sz="1400" b="0"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marL="182563" marR="0" lvl="0" indent="-182563" algn="l" defTabSz="914034" rtl="0" eaLnBrk="1" fontAlgn="ctr" latinLnBrk="0" hangingPunct="1">
                        <a:lnSpc>
                          <a:spcPct val="100000"/>
                        </a:lnSpc>
                        <a:spcBef>
                          <a:spcPts val="0"/>
                        </a:spcBef>
                        <a:spcAft>
                          <a:spcPts val="600"/>
                        </a:spcAft>
                        <a:buClrTx/>
                        <a:buSzTx/>
                        <a:buFont typeface="Arial" panose="020B0604020202020204" pitchFamily="34" charset="0"/>
                        <a:buChar char="•"/>
                        <a:tabLst/>
                        <a:defRPr/>
                      </a:pPr>
                      <a:r>
                        <a:rPr lang="en-US"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super administrator can assign different rights to MSP administrators.</a:t>
                      </a:r>
                      <a:endParaRPr lang="en-US" altLang="zh-CN" sz="1400" b="0" kern="1200" dirty="0" smtClean="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2563" indent="-182563" algn="l" defTabSz="914034" rtl="0" eaLnBrk="1" fontAlgn="ctr" latinLnBrk="0" hangingPunct="1">
                        <a:lnSpc>
                          <a:spcPct val="100000"/>
                        </a:lnSpc>
                        <a:spcBef>
                          <a:spcPts val="0"/>
                        </a:spcBef>
                        <a:spcAft>
                          <a:spcPts val="600"/>
                        </a:spcAft>
                        <a:buFont typeface="Arial" panose="020B0604020202020204" pitchFamily="34" charset="0"/>
                        <a:buChar char="•"/>
                      </a:pPr>
                      <a:r>
                        <a:rPr lang="en-US"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Similarly, there are three types of</a:t>
                      </a:r>
                      <a:r>
                        <a:rPr lang="en-US" sz="1400" b="0" baseline="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roles: Monitor,</a:t>
                      </a:r>
                      <a:r>
                        <a:rPr lang="en-US" sz="1400" b="0" baseline="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Open API Operator, and MSP Administrator</a:t>
                      </a:r>
                      <a:endParaRPr lang="en-US" sz="14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617943">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fontAlgn="ctr">
                        <a:lnSpc>
                          <a:spcPct val="100000"/>
                        </a:lnSpc>
                      </a:pPr>
                      <a:r>
                        <a:rPr lang="en-US"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Domain-based: controls the range of devices that an administrator can manage</a:t>
                      </a:r>
                      <a:endParaRPr lang="en-US" sz="1400" b="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marL="182563" indent="-182563" algn="l" defTabSz="914034" rtl="0" eaLnBrk="1" fontAlgn="ctr" latinLnBrk="0" hangingPunct="1">
                        <a:lnSpc>
                          <a:spcPct val="100000"/>
                        </a:lnSpc>
                        <a:spcBef>
                          <a:spcPts val="0"/>
                        </a:spcBef>
                        <a:spcAft>
                          <a:spcPts val="600"/>
                        </a:spcAft>
                        <a:buFont typeface="Arial" panose="020B0604020202020204" pitchFamily="34" charset="0"/>
                        <a:buChar char="•"/>
                      </a:pPr>
                      <a:r>
                        <a:rPr lang="en-US"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minimum granularity of domain-based management is site. That is, tenant administrators perform authorization</a:t>
                      </a:r>
                      <a:r>
                        <a:rPr lang="en-US" sz="1400" b="0" baseline="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b="0" baseline="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by</a:t>
                      </a:r>
                      <a:r>
                        <a:rPr lang="en-US"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site. Different tenant administrators can manage devices at different sites.</a:t>
                      </a:r>
                      <a:endParaRPr lang="en-US" altLang="zh-CN" sz="1400" b="0" kern="1200" dirty="0" smtClean="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2563" indent="-182563" algn="l" defTabSz="914034" rtl="0" eaLnBrk="1" fontAlgn="ctr" latinLnBrk="0" hangingPunct="1">
                        <a:lnSpc>
                          <a:spcPct val="100000"/>
                        </a:lnSpc>
                        <a:spcBef>
                          <a:spcPts val="0"/>
                        </a:spcBef>
                        <a:spcAft>
                          <a:spcPts val="600"/>
                        </a:spcAft>
                        <a:buFont typeface="Arial" panose="020B0604020202020204" pitchFamily="34" charset="0"/>
                        <a:buChar char="•"/>
                      </a:pPr>
                      <a:r>
                        <a:rPr lang="en-US"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When a tenant administrator authorizes an MSP administrator to manage its network, domain-based</a:t>
                      </a:r>
                      <a:r>
                        <a:rPr lang="en-US" sz="1400" b="0" baseline="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management is not supported</a:t>
                      </a:r>
                      <a:r>
                        <a:rPr lang="en-US"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Instead, the MSP administrator can manage all sites of the tenant</a:t>
                      </a:r>
                      <a:r>
                        <a:rPr lang="en-US" sz="1400" b="0" baseline="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sz="1400" b="0"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fontAlgn="ctr">
                        <a:lnSpc>
                          <a:spcPct val="100000"/>
                        </a:lnSpc>
                        <a:spcBef>
                          <a:spcPts val="0"/>
                        </a:spcBef>
                        <a:spcAft>
                          <a:spcPts val="600"/>
                        </a:spcAft>
                      </a:pPr>
                      <a:r>
                        <a:rPr lang="en-US" sz="1400" b="0" kern="1200" dirty="0" smtClean="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Domain-based</a:t>
                      </a:r>
                      <a:r>
                        <a:rPr lang="en-US" sz="1400" b="0" kern="1200" baseline="0" dirty="0" smtClean="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 management cannot be configured for MSPs at different levels. Once a tenant authorizes an MSP administrator, the MSP administrator can manage all devices of the tenant whatever level the MSP administrator is at.</a:t>
                      </a:r>
                      <a:endParaRPr lang="en-US" sz="1400" b="0"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27335029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gray">
          <a:xfrm>
            <a:off x="6900849" y="1494552"/>
            <a:ext cx="3240000" cy="4706223"/>
          </a:xfrm>
          <a:prstGeom prst="rect">
            <a:avLst/>
          </a:prstGeom>
          <a:solidFill>
            <a:schemeClr val="bg1">
              <a:lumMod val="95000"/>
            </a:schemeClr>
          </a:solidFill>
          <a:ln w="9525">
            <a:noFill/>
            <a:miter lim="800000"/>
            <a:headEnd/>
            <a:tailEnd/>
          </a:ln>
          <a:effectLst/>
        </p:spPr>
        <p:txBody>
          <a:bodyPr wrap="square" lIns="145079" tIns="72539" rIns="145079" bIns="72539" anchor="t"/>
          <a:lstStyle/>
          <a:p>
            <a:pPr fontAlgn="ctr"/>
            <a:endParaRPr lang="en-US" altLang="zh-CN" sz="1867"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Rectangle 2"/>
          <p:cNvSpPr>
            <a:spLocks noChangeArrowheads="1"/>
          </p:cNvSpPr>
          <p:nvPr/>
        </p:nvSpPr>
        <p:spPr bwMode="gray">
          <a:xfrm>
            <a:off x="3442519" y="1499722"/>
            <a:ext cx="3240000" cy="4706223"/>
          </a:xfrm>
          <a:prstGeom prst="rect">
            <a:avLst/>
          </a:prstGeom>
          <a:solidFill>
            <a:schemeClr val="bg1">
              <a:lumMod val="95000"/>
            </a:schemeClr>
          </a:solidFill>
          <a:ln w="9525">
            <a:noFill/>
            <a:miter lim="800000"/>
            <a:headEnd/>
            <a:tailEnd/>
          </a:ln>
          <a:effectLst/>
        </p:spPr>
        <p:txBody>
          <a:bodyPr wrap="square" lIns="145079" tIns="72539" rIns="145079" bIns="72539" anchor="t"/>
          <a:lstStyle/>
          <a:p>
            <a:pPr fontAlgn="ctr"/>
            <a:endParaRPr lang="en-US" altLang="zh-CN" sz="1867"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矩形 13"/>
          <p:cNvSpPr/>
          <p:nvPr/>
        </p:nvSpPr>
        <p:spPr bwMode="gray">
          <a:xfrm>
            <a:off x="3580847" y="1749137"/>
            <a:ext cx="2954981" cy="1191730"/>
          </a:xfrm>
          <a:prstGeom prst="rect">
            <a:avLst/>
          </a:prstGeom>
          <a:solidFill>
            <a:schemeClr val="bg1">
              <a:lumMod val="85000"/>
            </a:schemeClr>
          </a:solidFill>
          <a:ln w="12700">
            <a:noFill/>
            <a:prstDash val="dash"/>
          </a:ln>
        </p:spPr>
        <p:txBody>
          <a:bodyPr wrap="square" rtlCol="0" anchor="ctr">
            <a:noAutofit/>
          </a:bodyPr>
          <a:lstStyle/>
          <a:p>
            <a:pPr marL="342900" indent="-342900" algn="ctr" fontAlgn="ctr">
              <a:spcBef>
                <a:spcPts val="600"/>
              </a:spcBef>
              <a:spcAft>
                <a:spcPts val="600"/>
              </a:spcAft>
              <a:buFont typeface="Arial" panose="020B0604020202020204" pitchFamily="34" charset="0"/>
              <a:buChar char="•"/>
            </a:pPr>
            <a:endParaRPr lang="en-US" altLang="zh-CN" sz="16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矩形 19"/>
          <p:cNvSpPr/>
          <p:nvPr/>
        </p:nvSpPr>
        <p:spPr bwMode="gray">
          <a:xfrm>
            <a:off x="3582162" y="2978044"/>
            <a:ext cx="2954981" cy="819633"/>
          </a:xfrm>
          <a:prstGeom prst="rect">
            <a:avLst/>
          </a:prstGeom>
          <a:solidFill>
            <a:schemeClr val="bg1">
              <a:lumMod val="85000"/>
            </a:schemeClr>
          </a:solidFill>
          <a:ln w="12700">
            <a:noFill/>
            <a:prstDash val="dash"/>
          </a:ln>
        </p:spPr>
        <p:txBody>
          <a:bodyPr wrap="square" rtlCol="0" anchor="ctr">
            <a:noAutofit/>
          </a:bodyPr>
          <a:lstStyle/>
          <a:p>
            <a:pPr marL="342900" indent="-342900" algn="ctr" fontAlgn="ctr">
              <a:spcBef>
                <a:spcPts val="600"/>
              </a:spcBef>
              <a:spcAft>
                <a:spcPts val="600"/>
              </a:spcAft>
              <a:buFont typeface="Arial" panose="020B0604020202020204" pitchFamily="34" charset="0"/>
              <a:buChar char="•"/>
            </a:pPr>
            <a:endParaRPr lang="en-US" altLang="zh-CN" sz="16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矩形 24"/>
          <p:cNvSpPr/>
          <p:nvPr/>
        </p:nvSpPr>
        <p:spPr bwMode="gray">
          <a:xfrm>
            <a:off x="7043357" y="1749137"/>
            <a:ext cx="2954981" cy="1191730"/>
          </a:xfrm>
          <a:prstGeom prst="rect">
            <a:avLst/>
          </a:prstGeom>
          <a:solidFill>
            <a:schemeClr val="bg1">
              <a:lumMod val="85000"/>
            </a:schemeClr>
          </a:solidFill>
          <a:ln w="12700">
            <a:noFill/>
            <a:prstDash val="dash"/>
          </a:ln>
        </p:spPr>
        <p:txBody>
          <a:bodyPr wrap="square" rtlCol="0" anchor="ctr">
            <a:noAutofit/>
          </a:bodyPr>
          <a:lstStyle/>
          <a:p>
            <a:pPr marL="342900" indent="-342900" algn="ctr" fontAlgn="ctr">
              <a:spcBef>
                <a:spcPts val="600"/>
              </a:spcBef>
              <a:spcAft>
                <a:spcPts val="600"/>
              </a:spcAft>
              <a:buFont typeface="Arial" panose="020B0604020202020204" pitchFamily="34" charset="0"/>
              <a:buChar char="•"/>
            </a:pPr>
            <a:endParaRPr lang="en-US" altLang="zh-CN" sz="16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矩形 48"/>
          <p:cNvSpPr/>
          <p:nvPr/>
        </p:nvSpPr>
        <p:spPr bwMode="gray">
          <a:xfrm>
            <a:off x="1102761" y="5605272"/>
            <a:ext cx="425186" cy="188986"/>
          </a:xfrm>
          <a:prstGeom prst="rect">
            <a:avLst/>
          </a:prstGeom>
          <a:solidFill>
            <a:schemeClr val="bg1">
              <a:lumMod val="85000"/>
            </a:schemeClr>
          </a:solidFill>
          <a:ln w="12700">
            <a:noFill/>
            <a:prstDash val="dash"/>
          </a:ln>
        </p:spPr>
        <p:txBody>
          <a:bodyPr wrap="square" rtlCol="0" anchor="ctr">
            <a:noAutofit/>
          </a:bodyPr>
          <a:lstStyle/>
          <a:p>
            <a:pPr marL="342900" indent="-342900" algn="ctr" fontAlgn="ctr">
              <a:spcBef>
                <a:spcPts val="600"/>
              </a:spcBef>
              <a:spcAft>
                <a:spcPts val="600"/>
              </a:spcAft>
              <a:buFont typeface="Arial" panose="020B0604020202020204" pitchFamily="34" charset="0"/>
              <a:buChar char="•"/>
            </a:pPr>
            <a:endParaRPr lang="en-US" altLang="zh-CN" sz="16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 name="矩形 55"/>
          <p:cNvSpPr/>
          <p:nvPr/>
        </p:nvSpPr>
        <p:spPr bwMode="gray">
          <a:xfrm>
            <a:off x="3580057" y="3841423"/>
            <a:ext cx="2954981" cy="819633"/>
          </a:xfrm>
          <a:prstGeom prst="rect">
            <a:avLst/>
          </a:prstGeom>
          <a:solidFill>
            <a:schemeClr val="bg1">
              <a:lumMod val="85000"/>
            </a:schemeClr>
          </a:solidFill>
          <a:ln w="12700">
            <a:noFill/>
            <a:prstDash val="dash"/>
          </a:ln>
        </p:spPr>
        <p:txBody>
          <a:bodyPr wrap="square" rtlCol="0" anchor="ctr">
            <a:noAutofit/>
          </a:bodyPr>
          <a:lstStyle/>
          <a:p>
            <a:pPr marL="342900" indent="-342900" algn="ctr" fontAlgn="ctr">
              <a:spcBef>
                <a:spcPts val="600"/>
              </a:spcBef>
              <a:spcAft>
                <a:spcPts val="600"/>
              </a:spcAft>
              <a:buFont typeface="Arial" panose="020B0604020202020204" pitchFamily="34" charset="0"/>
              <a:buChar char="•"/>
            </a:pPr>
            <a:endParaRPr lang="en-US" altLang="zh-CN" sz="16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 name="标题 1"/>
          <p:cNvSpPr>
            <a:spLocks noGrp="1"/>
          </p:cNvSpPr>
          <p:nvPr>
            <p:ph type="title"/>
          </p:nvPr>
        </p:nvSpPr>
        <p:spPr bwMode="gray"/>
        <p:txBody>
          <a:bodyPr>
            <a:normAutofit/>
          </a:bodyPr>
          <a:lstStyle/>
          <a:p>
            <a:pPr fontAlgn="ctr"/>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O&amp;M Function Panorama of </a:t>
            </a:r>
            <a:r>
              <a:rPr lang="en-US" altLang="zh-CN" dirty="0" smtClean="0">
                <a:latin typeface="Huawei Sans" panose="020C0503030203020204" pitchFamily="34" charset="0"/>
                <a:ea typeface="方正兰亭黑简体" panose="02000000000000000000" pitchFamily="2" charset="-122"/>
                <a:cs typeface="+mn-ea"/>
                <a:sym typeface="Huawei Sans" panose="020C0503030203020204" pitchFamily="34" charset="0"/>
              </a:rPr>
              <a:t>CloudCampus</a:t>
            </a: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同侧圆角矩形 5"/>
          <p:cNvSpPr/>
          <p:nvPr/>
        </p:nvSpPr>
        <p:spPr bwMode="gray">
          <a:xfrm>
            <a:off x="6900849" y="1177052"/>
            <a:ext cx="3240000" cy="459162"/>
          </a:xfrm>
          <a:prstGeom prst="round2SameRect">
            <a:avLst>
              <a:gd name="adj1" fmla="val 16153"/>
              <a:gd name="adj2" fmla="val 0"/>
            </a:avLst>
          </a:prstGeom>
          <a:solidFill>
            <a:srgbClr val="FFF8E5"/>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rtlCol="0" anchor="ctr">
            <a:noAutofit/>
          </a:bodyPr>
          <a:lstStyle/>
          <a:p>
            <a:pPr algn="ctr" fontAlgn="ctr"/>
            <a:r>
              <a:rPr lang="en-US"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Intelligent troubleshooting</a:t>
            </a:r>
            <a:endParaRPr lang="en-US" altLang="zh-CN" sz="1400"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矩形 5"/>
          <p:cNvSpPr/>
          <p:nvPr/>
        </p:nvSpPr>
        <p:spPr bwMode="gray">
          <a:xfrm>
            <a:off x="7043356" y="3398711"/>
            <a:ext cx="2954981" cy="1262345"/>
          </a:xfrm>
          <a:prstGeom prst="rect">
            <a:avLst/>
          </a:prstGeom>
          <a:solidFill>
            <a:schemeClr val="accent6">
              <a:lumMod val="20000"/>
              <a:lumOff val="80000"/>
            </a:schemeClr>
          </a:solidFill>
          <a:ln w="12700">
            <a:noFill/>
            <a:prstDash val="dash"/>
          </a:ln>
        </p:spPr>
        <p:txBody>
          <a:bodyPr wrap="square" rtlCol="0" anchor="ctr">
            <a:noAutofit/>
          </a:bodyPr>
          <a:lstStyle/>
          <a:p>
            <a:pPr marL="342900" indent="-342900" algn="ctr" fontAlgn="ctr">
              <a:spcBef>
                <a:spcPts val="600"/>
              </a:spcBef>
              <a:spcAft>
                <a:spcPts val="600"/>
              </a:spcAft>
              <a:buFont typeface="Arial" panose="020B0604020202020204" pitchFamily="34" charset="0"/>
              <a:buChar char="•"/>
            </a:pPr>
            <a:endParaRPr lang="en-US" altLang="zh-CN" sz="16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同侧圆角矩形 5"/>
          <p:cNvSpPr/>
          <p:nvPr/>
        </p:nvSpPr>
        <p:spPr bwMode="gray">
          <a:xfrm>
            <a:off x="3442519" y="1182223"/>
            <a:ext cx="3240000" cy="459162"/>
          </a:xfrm>
          <a:prstGeom prst="round2SameRect">
            <a:avLst>
              <a:gd name="adj1" fmla="val 16153"/>
              <a:gd name="adj2" fmla="val 0"/>
            </a:avLst>
          </a:prstGeom>
          <a:solidFill>
            <a:srgbClr val="FFF8E5"/>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rtlCol="0" anchor="ctr">
            <a:noAutofit/>
          </a:bodyPr>
          <a:lstStyle/>
          <a:p>
            <a:pPr algn="ctr" fontAlgn="ctr"/>
            <a:r>
              <a:rPr lang="en-US"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Visualized network management and monitoring</a:t>
            </a:r>
            <a:endParaRPr lang="en-US" altLang="zh-CN" sz="1400"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圆角矩形 10"/>
          <p:cNvSpPr/>
          <p:nvPr/>
        </p:nvSpPr>
        <p:spPr bwMode="gray">
          <a:xfrm>
            <a:off x="5097294" y="1828485"/>
            <a:ext cx="13320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 management</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圆角矩形 11"/>
          <p:cNvSpPr/>
          <p:nvPr/>
        </p:nvSpPr>
        <p:spPr bwMode="gray">
          <a:xfrm>
            <a:off x="3755531" y="2204439"/>
            <a:ext cx="12348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Alarm management</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圆角矩形 14"/>
          <p:cNvSpPr/>
          <p:nvPr/>
        </p:nvSpPr>
        <p:spPr bwMode="gray">
          <a:xfrm>
            <a:off x="5097294" y="2580392"/>
            <a:ext cx="13320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File/Configuration management</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文本框 15"/>
          <p:cNvSpPr txBox="1"/>
          <p:nvPr/>
        </p:nvSpPr>
        <p:spPr bwMode="gray">
          <a:xfrm>
            <a:off x="3570898" y="1722355"/>
            <a:ext cx="1424455"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 management</a:t>
            </a:r>
            <a:endPar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圆角矩形 16"/>
          <p:cNvSpPr/>
          <p:nvPr/>
        </p:nvSpPr>
        <p:spPr bwMode="gray">
          <a:xfrm>
            <a:off x="3755531" y="3448473"/>
            <a:ext cx="12348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WLAN monitoring</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圆角矩形 17"/>
          <p:cNvSpPr/>
          <p:nvPr/>
        </p:nvSpPr>
        <p:spPr bwMode="gray">
          <a:xfrm>
            <a:off x="5097294" y="3448473"/>
            <a:ext cx="13320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Link management</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圆角矩形 18"/>
          <p:cNvSpPr/>
          <p:nvPr/>
        </p:nvSpPr>
        <p:spPr bwMode="gray">
          <a:xfrm>
            <a:off x="5097294" y="3052911"/>
            <a:ext cx="13320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quality monitoring</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文本框 20"/>
          <p:cNvSpPr txBox="1"/>
          <p:nvPr/>
        </p:nvSpPr>
        <p:spPr bwMode="gray">
          <a:xfrm>
            <a:off x="3551442" y="2909986"/>
            <a:ext cx="1167975" cy="5318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20000"/>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a:t>
            </a:r>
          </a:p>
          <a:p>
            <a:pPr fontAlgn="ctr">
              <a:lnSpc>
                <a:spcPct val="120000"/>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management</a:t>
            </a:r>
            <a:endPar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矩形 22"/>
          <p:cNvSpPr/>
          <p:nvPr/>
        </p:nvSpPr>
        <p:spPr bwMode="gray">
          <a:xfrm>
            <a:off x="3580847" y="4702355"/>
            <a:ext cx="2954981" cy="1430075"/>
          </a:xfrm>
          <a:prstGeom prst="rect">
            <a:avLst/>
          </a:prstGeom>
          <a:solidFill>
            <a:schemeClr val="accent6">
              <a:lumMod val="20000"/>
              <a:lumOff val="80000"/>
            </a:schemeClr>
          </a:solidFill>
          <a:ln w="12700">
            <a:noFill/>
            <a:prstDash val="dash"/>
          </a:ln>
        </p:spPr>
        <p:txBody>
          <a:bodyPr wrap="square" rtlCol="0" anchor="ctr">
            <a:noAutofit/>
          </a:bodyPr>
          <a:lstStyle/>
          <a:p>
            <a:pPr marL="342900" indent="-342900" algn="ctr" fontAlgn="ctr">
              <a:spcBef>
                <a:spcPts val="600"/>
              </a:spcBef>
              <a:spcAft>
                <a:spcPts val="600"/>
              </a:spcAft>
              <a:buFont typeface="Arial" panose="020B0604020202020204" pitchFamily="34" charset="0"/>
              <a:buChar char="•"/>
            </a:pPr>
            <a:endParaRPr lang="en-US" altLang="zh-CN" sz="16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文本框 23"/>
          <p:cNvSpPr txBox="1"/>
          <p:nvPr/>
        </p:nvSpPr>
        <p:spPr bwMode="gray">
          <a:xfrm>
            <a:off x="3570898" y="4688185"/>
            <a:ext cx="1358733"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health</a:t>
            </a:r>
            <a:endPar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文本框 25"/>
          <p:cNvSpPr txBox="1"/>
          <p:nvPr/>
        </p:nvSpPr>
        <p:spPr bwMode="gray">
          <a:xfrm>
            <a:off x="7049644" y="1706561"/>
            <a:ext cx="1211256"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Fault locating</a:t>
            </a:r>
            <a:endPar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圆角矩形 26"/>
          <p:cNvSpPr/>
          <p:nvPr/>
        </p:nvSpPr>
        <p:spPr bwMode="gray">
          <a:xfrm>
            <a:off x="7179982" y="2175399"/>
            <a:ext cx="12348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Packet header obtaining</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圆角矩形 27"/>
          <p:cNvSpPr/>
          <p:nvPr/>
        </p:nvSpPr>
        <p:spPr bwMode="gray">
          <a:xfrm>
            <a:off x="8640088" y="2175399"/>
            <a:ext cx="12348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Packet path tracing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7179982" y="2553523"/>
            <a:ext cx="12348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SLA management</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圆角矩形 29"/>
          <p:cNvSpPr/>
          <p:nvPr/>
        </p:nvSpPr>
        <p:spPr bwMode="gray">
          <a:xfrm>
            <a:off x="8640088" y="1801616"/>
            <a:ext cx="12348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 diagnosis and testing</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圆角矩形 34"/>
          <p:cNvSpPr/>
          <p:nvPr/>
        </p:nvSpPr>
        <p:spPr bwMode="gray">
          <a:xfrm>
            <a:off x="8640088" y="4169717"/>
            <a:ext cx="12348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Protocol tracing</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圆角矩形 35"/>
          <p:cNvSpPr/>
          <p:nvPr/>
        </p:nvSpPr>
        <p:spPr bwMode="gray">
          <a:xfrm>
            <a:off x="7179982" y="4169717"/>
            <a:ext cx="12348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Performance analysis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文本框 36"/>
          <p:cNvSpPr txBox="1"/>
          <p:nvPr/>
        </p:nvSpPr>
        <p:spPr bwMode="gray">
          <a:xfrm>
            <a:off x="7049644" y="3373365"/>
            <a:ext cx="1198432"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Fault </a:t>
            </a: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nalysis</a:t>
            </a:r>
            <a:endPar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圆角矩形 38"/>
          <p:cNvSpPr/>
          <p:nvPr/>
        </p:nvSpPr>
        <p:spPr bwMode="gray">
          <a:xfrm>
            <a:off x="5203282" y="5263272"/>
            <a:ext cx="12348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User roaming dimension</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圆角矩形 39"/>
          <p:cNvSpPr/>
          <p:nvPr/>
        </p:nvSpPr>
        <p:spPr bwMode="gray">
          <a:xfrm>
            <a:off x="5203282" y="5654131"/>
            <a:ext cx="12348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User application dimension</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圆角矩形 40"/>
          <p:cNvSpPr/>
          <p:nvPr/>
        </p:nvSpPr>
        <p:spPr bwMode="gray">
          <a:xfrm>
            <a:off x="3755531" y="5654131"/>
            <a:ext cx="12348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User throughput dimension</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圆角矩形 41"/>
          <p:cNvSpPr/>
          <p:nvPr/>
        </p:nvSpPr>
        <p:spPr bwMode="gray">
          <a:xfrm>
            <a:off x="5203282" y="4845544"/>
            <a:ext cx="12348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 dimension</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圆角矩形 42"/>
          <p:cNvSpPr/>
          <p:nvPr/>
        </p:nvSpPr>
        <p:spPr bwMode="gray">
          <a:xfrm>
            <a:off x="3755531" y="5236403"/>
            <a:ext cx="12348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User access dimension</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圆角矩形 43"/>
          <p:cNvSpPr/>
          <p:nvPr/>
        </p:nvSpPr>
        <p:spPr bwMode="gray">
          <a:xfrm>
            <a:off x="5097294" y="2204439"/>
            <a:ext cx="13320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Log management</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94570" y="3266720"/>
            <a:ext cx="1210404" cy="688060"/>
          </a:xfrm>
          <a:prstGeom prst="rect">
            <a:avLst/>
          </a:prstGeom>
        </p:spPr>
      </p:pic>
      <p:sp>
        <p:nvSpPr>
          <p:cNvPr id="46" name="圆角矩形 45"/>
          <p:cNvSpPr/>
          <p:nvPr/>
        </p:nvSpPr>
        <p:spPr bwMode="gray">
          <a:xfrm>
            <a:off x="7179982" y="3771996"/>
            <a:ext cx="12348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Issue analysis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圆角矩形 46"/>
          <p:cNvSpPr/>
          <p:nvPr/>
        </p:nvSpPr>
        <p:spPr bwMode="gray">
          <a:xfrm>
            <a:off x="975497" y="1693309"/>
            <a:ext cx="10446442" cy="4507466"/>
          </a:xfrm>
          <a:prstGeom prst="roundRect">
            <a:avLst>
              <a:gd name="adj" fmla="val 750"/>
            </a:avLst>
          </a:prstGeom>
          <a:noFill/>
          <a:ln w="19050">
            <a:solidFill>
              <a:schemeClr val="bg1">
                <a:lumMod val="75000"/>
              </a:schemeClr>
            </a:solidFill>
            <a:prstDash val="sysDot"/>
          </a:ln>
        </p:spPr>
        <p:style>
          <a:lnRef idx="2">
            <a:schemeClr val="dk1"/>
          </a:lnRef>
          <a:fillRef idx="1">
            <a:schemeClr val="lt1"/>
          </a:fillRef>
          <a:effectRef idx="0">
            <a:schemeClr val="dk1"/>
          </a:effectRef>
          <a:fontRef idx="minor">
            <a:schemeClr val="dk1"/>
          </a:fontRef>
        </p:style>
        <p:txBody>
          <a:bodyPr wrap="square" rtlCol="0" anchor="ctr">
            <a:noAutofit/>
          </a:bodyPr>
          <a:lstStyle/>
          <a:p>
            <a:pPr marL="342900" indent="-342900" algn="ctr" fontAlgn="ctr">
              <a:spcBef>
                <a:spcPts val="600"/>
              </a:spcBef>
              <a:spcAft>
                <a:spcPts val="600"/>
              </a:spcAft>
              <a:buFont typeface="Arial" panose="020B0604020202020204" pitchFamily="34" charset="0"/>
              <a:buChar char="•"/>
            </a:pPr>
            <a:endParaRPr lang="en-US" altLang="zh-CN" sz="16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圆角矩形 47"/>
          <p:cNvSpPr/>
          <p:nvPr/>
        </p:nvSpPr>
        <p:spPr bwMode="gray">
          <a:xfrm>
            <a:off x="8640088" y="3771996"/>
            <a:ext cx="12348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Access analysis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矩形 49"/>
          <p:cNvSpPr/>
          <p:nvPr/>
        </p:nvSpPr>
        <p:spPr bwMode="gray">
          <a:xfrm>
            <a:off x="1102761" y="5869968"/>
            <a:ext cx="425186" cy="188986"/>
          </a:xfrm>
          <a:prstGeom prst="rect">
            <a:avLst/>
          </a:prstGeom>
          <a:solidFill>
            <a:schemeClr val="accent6">
              <a:lumMod val="20000"/>
              <a:lumOff val="80000"/>
            </a:schemeClr>
          </a:solidFill>
          <a:ln w="12700">
            <a:noFill/>
            <a:prstDash val="dash"/>
          </a:ln>
        </p:spPr>
        <p:txBody>
          <a:bodyPr wrap="square" rtlCol="0" anchor="ctr">
            <a:noAutofit/>
          </a:bodyPr>
          <a:lstStyle/>
          <a:p>
            <a:pPr marL="342900" indent="-342900" algn="ctr" fontAlgn="ctr">
              <a:spcBef>
                <a:spcPts val="600"/>
              </a:spcBef>
              <a:spcAft>
                <a:spcPts val="600"/>
              </a:spcAft>
              <a:buFont typeface="Arial" panose="020B0604020202020204" pitchFamily="34" charset="0"/>
              <a:buChar char="•"/>
            </a:pPr>
            <a:endParaRPr lang="en-US" altLang="zh-CN" sz="16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文本框 50"/>
          <p:cNvSpPr txBox="1"/>
          <p:nvPr/>
        </p:nvSpPr>
        <p:spPr bwMode="gray">
          <a:xfrm>
            <a:off x="1527947" y="5530974"/>
            <a:ext cx="874626"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Controller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1539968" y="5817583"/>
            <a:ext cx="78165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Analyzer</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圆角矩形 52"/>
          <p:cNvSpPr/>
          <p:nvPr/>
        </p:nvSpPr>
        <p:spPr bwMode="gray">
          <a:xfrm>
            <a:off x="3753426" y="4302327"/>
            <a:ext cx="12348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User management</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圆角矩形 53"/>
          <p:cNvSpPr/>
          <p:nvPr/>
        </p:nvSpPr>
        <p:spPr bwMode="gray">
          <a:xfrm>
            <a:off x="5097294" y="4302327"/>
            <a:ext cx="13320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Customer flow analysis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圆角矩形 54"/>
          <p:cNvSpPr/>
          <p:nvPr/>
        </p:nvSpPr>
        <p:spPr bwMode="gray">
          <a:xfrm>
            <a:off x="5097294" y="3906765"/>
            <a:ext cx="13320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Terminal management</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 name="文本框 56"/>
          <p:cNvSpPr txBox="1"/>
          <p:nvPr/>
        </p:nvSpPr>
        <p:spPr bwMode="gray">
          <a:xfrm>
            <a:off x="3570898" y="3782946"/>
            <a:ext cx="1216065" cy="5318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en-US"/>
            </a:defPPr>
            <a:lvl1pPr fontAlgn="ctr">
              <a:lnSpc>
                <a:spcPct val="120000"/>
              </a:lnSpc>
              <a:defRPr sz="1200" b="1">
                <a:solidFill>
                  <a:prstClr val="black"/>
                </a:solidFill>
                <a:latin typeface="Huawei Sans" panose="020C0503030203020204" pitchFamily="34" charset="0"/>
                <a:ea typeface="方正兰亭黑简体" panose="02000000000000000000" pitchFamily="2" charset="-122"/>
              </a:defRPr>
            </a:lvl1pPr>
          </a:lstStyle>
          <a:p>
            <a:r>
              <a:rPr lang="en-US" dirty="0">
                <a:sym typeface="Huawei Sans" panose="020C0503030203020204" pitchFamily="34" charset="0"/>
              </a:rPr>
              <a:t>Terminal</a:t>
            </a:r>
          </a:p>
          <a:p>
            <a:r>
              <a:rPr lang="en-US" dirty="0">
                <a:sym typeface="Huawei Sans" panose="020C0503030203020204" pitchFamily="34" charset="0"/>
              </a:rPr>
              <a:t> management</a:t>
            </a:r>
            <a:endParaRPr lang="en-US" altLang="zh-CN" dirty="0">
              <a:sym typeface="Huawei Sans" panose="020C0503030203020204" pitchFamily="34" charset="0"/>
            </a:endParaRPr>
          </a:p>
        </p:txBody>
      </p:sp>
      <p:sp>
        <p:nvSpPr>
          <p:cNvPr id="58" name="矩形 57"/>
          <p:cNvSpPr/>
          <p:nvPr/>
        </p:nvSpPr>
        <p:spPr bwMode="gray">
          <a:xfrm>
            <a:off x="7043356" y="4702816"/>
            <a:ext cx="2954981" cy="1429613"/>
          </a:xfrm>
          <a:prstGeom prst="rect">
            <a:avLst/>
          </a:prstGeom>
          <a:solidFill>
            <a:schemeClr val="accent6">
              <a:lumMod val="20000"/>
              <a:lumOff val="80000"/>
            </a:schemeClr>
          </a:solidFill>
          <a:ln w="12700">
            <a:noFill/>
            <a:prstDash val="dash"/>
          </a:ln>
        </p:spPr>
        <p:txBody>
          <a:bodyPr wrap="square" rtlCol="0" anchor="ctr">
            <a:noAutofit/>
          </a:bodyPr>
          <a:lstStyle/>
          <a:p>
            <a:pPr marL="342900" indent="-342900" algn="ctr" fontAlgn="ctr">
              <a:spcBef>
                <a:spcPts val="600"/>
              </a:spcBef>
              <a:spcAft>
                <a:spcPts val="600"/>
              </a:spcAft>
              <a:buFont typeface="Arial" panose="020B0604020202020204" pitchFamily="34" charset="0"/>
              <a:buChar char="•"/>
            </a:pPr>
            <a:endParaRPr lang="en-US" altLang="zh-CN" sz="16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圆角矩形 58"/>
          <p:cNvSpPr/>
          <p:nvPr/>
        </p:nvSpPr>
        <p:spPr bwMode="gray">
          <a:xfrm>
            <a:off x="8640088" y="5654131"/>
            <a:ext cx="12348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Protocol tracing</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圆角矩形 59"/>
          <p:cNvSpPr/>
          <p:nvPr/>
        </p:nvSpPr>
        <p:spPr bwMode="gray">
          <a:xfrm>
            <a:off x="7179982" y="5654131"/>
            <a:ext cx="12348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Performance analysis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文本框 60"/>
          <p:cNvSpPr txBox="1"/>
          <p:nvPr/>
        </p:nvSpPr>
        <p:spPr bwMode="gray">
          <a:xfrm>
            <a:off x="7049644" y="4674014"/>
            <a:ext cx="1820397"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optimization</a:t>
            </a:r>
            <a:endPar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圆角矩形 61"/>
          <p:cNvSpPr/>
          <p:nvPr/>
        </p:nvSpPr>
        <p:spPr bwMode="gray">
          <a:xfrm>
            <a:off x="7179982" y="5236403"/>
            <a:ext cx="12348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Radio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alibration</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圆角矩形 62"/>
          <p:cNvSpPr/>
          <p:nvPr/>
        </p:nvSpPr>
        <p:spPr bwMode="gray">
          <a:xfrm>
            <a:off x="8640088" y="5236403"/>
            <a:ext cx="1234800" cy="342000"/>
          </a:xfrm>
          <a:prstGeom prst="roundRect">
            <a:avLst/>
          </a:prstGeom>
          <a:solidFill>
            <a:schemeClr val="bg1"/>
          </a:solidFill>
          <a:ln>
            <a:noFill/>
          </a:ln>
          <a:effectLst>
            <a:outerShdw blurRad="63500" sx="102000" sy="102000" algn="ctr" rotWithShape="0">
              <a:prstClr val="black">
                <a:alpha val="40000"/>
              </a:prstClr>
            </a:outerShdw>
          </a:effectLst>
          <a:extLst/>
        </p:spPr>
        <p:txBody>
          <a:bodyPr vert="horz" wrap="square" lIns="0" tIns="0" rIns="0" bIns="0" numCol="1" rtlCol="0" anchor="ctr" anchorCtr="0" compatLnSpc="1">
            <a:prstTxWarp prst="textNoShape">
              <a:avLst/>
            </a:prstTxWarp>
          </a:bodyPr>
          <a:lstStyle/>
          <a:p>
            <a:pPr algn="ctr" defTabSz="1219170" fontAlgn="ctr">
              <a:buClr>
                <a:srgbClr val="CC9900"/>
              </a:buCl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Access analysis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5" name="图片 64"/>
          <p:cNvPicPr>
            <a:picLocks noChangeAspect="1"/>
          </p:cNvPicPr>
          <p:nvPr/>
        </p:nvPicPr>
        <p:blipFill>
          <a:blip r:embed="rId4"/>
          <a:stretch>
            <a:fillRect/>
          </a:stretch>
        </p:blipFill>
        <p:spPr bwMode="gray">
          <a:xfrm>
            <a:off x="975497" y="1085559"/>
            <a:ext cx="552450" cy="523875"/>
          </a:xfrm>
          <a:prstGeom prst="rect">
            <a:avLst/>
          </a:prstGeom>
        </p:spPr>
      </p:pic>
      <p:sp>
        <p:nvSpPr>
          <p:cNvPr id="66" name="文本框 65"/>
          <p:cNvSpPr txBox="1"/>
          <p:nvPr/>
        </p:nvSpPr>
        <p:spPr bwMode="gray">
          <a:xfrm>
            <a:off x="1464047" y="1134064"/>
            <a:ext cx="1531857"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lnSpc>
                <a:spcPct val="150000"/>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CloudCampus APP</a:t>
            </a:r>
            <a:endPar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34877646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1019176" y="1844675"/>
            <a:ext cx="10153650" cy="4356100"/>
          </a:xfrm>
        </p:spPr>
        <p:txBody>
          <a:bodyPr/>
          <a:lstStyle/>
          <a:p>
            <a:pPr lvl="0"/>
            <a:r>
              <a:rPr lang="en-US" sz="1800" smtClean="0">
                <a:sym typeface="Huawei Sans" panose="020C0503030203020204" pitchFamily="34" charset="0"/>
              </a:rPr>
              <a:t>(Multiple-answer question) Which of the following device deployment solutions can be used on small- and medium-sized campus networks to ensure device reliability? (     )</a:t>
            </a:r>
          </a:p>
          <a:p>
            <a:pPr lvl="1"/>
            <a:r>
              <a:rPr lang="en-US" altLang="zh-CN" sz="1600" smtClean="0">
                <a:sym typeface="Huawei Sans" panose="020C0503030203020204" pitchFamily="34" charset="0"/>
              </a:rPr>
              <a:t>Deploy firewalls in hot standby mode.</a:t>
            </a:r>
          </a:p>
          <a:p>
            <a:pPr lvl="1"/>
            <a:r>
              <a:rPr lang="en-US" altLang="zh-CN" sz="1600" smtClean="0">
                <a:sym typeface="Huawei Sans" panose="020C0503030203020204" pitchFamily="34" charset="0"/>
              </a:rPr>
              <a:t>Deploy two ARs as egress gateways.</a:t>
            </a:r>
          </a:p>
          <a:p>
            <a:pPr lvl="1"/>
            <a:r>
              <a:rPr lang="en-US" altLang="zh-CN" sz="1600" smtClean="0">
                <a:sym typeface="Huawei Sans" panose="020C0503030203020204" pitchFamily="34" charset="0"/>
              </a:rPr>
              <a:t>Deploy switches in stacking mode.</a:t>
            </a:r>
          </a:p>
          <a:p>
            <a:pPr lvl="1"/>
            <a:r>
              <a:rPr lang="en-US" altLang="zh-CN" sz="1600" smtClean="0">
                <a:sym typeface="Huawei Sans" panose="020C0503030203020204" pitchFamily="34" charset="0"/>
              </a:rPr>
              <a:t>Deploy multi-chassis link aggregation.</a:t>
            </a:r>
          </a:p>
          <a:p>
            <a:r>
              <a:rPr lang="en-US" sz="1800" smtClean="0">
                <a:sym typeface="Huawei Sans" panose="020C0503030203020204" pitchFamily="34" charset="0"/>
              </a:rPr>
              <a:t>(True or false) 802.1X authentication is recommended for Wi-Fi networks deployed in stores. (     )</a:t>
            </a:r>
          </a:p>
          <a:p>
            <a:pPr lvl="1"/>
            <a:r>
              <a:rPr lang="en-US" sz="1600" smtClean="0">
                <a:sym typeface="Huawei Sans" panose="020C0503030203020204" pitchFamily="34" charset="0"/>
              </a:rPr>
              <a:t>True</a:t>
            </a:r>
            <a:endParaRPr lang="en-US" altLang="zh-CN" sz="1600" smtClean="0">
              <a:sym typeface="Huawei Sans" panose="020C0503030203020204" pitchFamily="34" charset="0"/>
            </a:endParaRPr>
          </a:p>
          <a:p>
            <a:pPr lvl="1"/>
            <a:r>
              <a:rPr lang="en-US" sz="1600" smtClean="0">
                <a:sym typeface="Huawei Sans" panose="020C0503030203020204" pitchFamily="34" charset="0"/>
              </a:rPr>
              <a:t>False</a:t>
            </a:r>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120019395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0"/>
          </p:nvPr>
        </p:nvSpPr>
        <p:spPr/>
        <p:txBody>
          <a:bodyPr/>
          <a:lstStyle/>
          <a:p>
            <a:r>
              <a:rPr lang="en-US" sz="2000" smtClean="0">
                <a:sym typeface="Huawei Sans" panose="020C0503030203020204" pitchFamily="34" charset="0"/>
              </a:rPr>
              <a:t>This course describes how to use </a:t>
            </a:r>
            <a:r>
              <a:rPr lang="en-US" altLang="zh-CN" sz="2000" smtClean="0">
                <a:sym typeface="Huawei Sans" panose="020C0503030203020204" pitchFamily="34" charset="0"/>
              </a:rPr>
              <a:t>Huawei's</a:t>
            </a:r>
            <a:r>
              <a:rPr lang="en-US" sz="2000" smtClean="0">
                <a:sym typeface="Huawei Sans" panose="020C0503030203020204" pitchFamily="34" charset="0"/>
              </a:rPr>
              <a:t> CloudCampus Cloud-Managed Network Solution to design small- and medium-sized campus networks. Key design points include the overall design (network management mode design, network O&amp;M mode design, and license scheme design), networking design (network architecture design, networking solution design, WAN interconnection design, and reliability design), and service design (network basic service design, network deployment design, WLAN design, NAC design, security design, QoS design, VAS design, as well as network O&amp;M design).</a:t>
            </a:r>
            <a:endParaRPr lang="en-US" altLang="zh-CN" sz="2000" dirty="0" smtClean="0">
              <a:sym typeface="Huawei Sans" panose="020C0503030203020204" pitchFamily="34" charset="0"/>
            </a:endParaRPr>
          </a:p>
        </p:txBody>
      </p:sp>
    </p:spTree>
    <p:extLst>
      <p:ext uri="{BB962C8B-B14F-4D97-AF65-F5344CB8AC3E}">
        <p14:creationId xmlns:p14="http://schemas.microsoft.com/office/powerpoint/2010/main" val="35144202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mtClean="0">
                <a:sym typeface="Huawei Sans" panose="020C0503030203020204" pitchFamily="34" charset="0"/>
              </a:rPr>
              <a:t>Huawei's CloudCampus Solution V100R020C00 </a:t>
            </a:r>
            <a:r>
              <a:rPr lang="en-US" altLang="zh-CN" smtClean="0">
                <a:sym typeface="Huawei Sans" panose="020C0503030203020204" pitchFamily="34" charset="0"/>
              </a:rPr>
              <a:t>P</a:t>
            </a:r>
            <a:r>
              <a:rPr lang="en-US" smtClean="0">
                <a:sym typeface="Huawei Sans" panose="020C0503030203020204" pitchFamily="34" charset="0"/>
              </a:rPr>
              <a:t>roduct Documentation</a:t>
            </a:r>
            <a:endParaRPr lang="en-US" altLang="zh-CN" smtClean="0">
              <a:sym typeface="Huawei Sans" panose="020C0503030203020204" pitchFamily="34" charset="0"/>
            </a:endParaRPr>
          </a:p>
          <a:p>
            <a:pPr lvl="1"/>
            <a:r>
              <a:rPr lang="en-US" altLang="zh-CN" smtClean="0">
                <a:sym typeface="Huawei Sans" panose="020C0503030203020204" pitchFamily="34" charset="0"/>
              </a:rPr>
              <a:t>https</a:t>
            </a:r>
            <a:r>
              <a:rPr lang="en-US" smtClean="0">
                <a:sym typeface="Huawei Sans" panose="020C0503030203020204" pitchFamily="34" charset="0"/>
              </a:rPr>
              <a:t>://support.huawei.com/hedex/hdx.do?docid=EDOC1100172638&amp;lang=en</a:t>
            </a:r>
          </a:p>
          <a:p>
            <a:r>
              <a:rPr lang="en-US" altLang="zh-CN" smtClean="0">
                <a:sym typeface="Huawei Sans" panose="020C0503030203020204" pitchFamily="34" charset="0"/>
              </a:rPr>
              <a:t>Design Guide of Huawei CloudCampus Solution for Small and Medium Sized Campus Networks Scenario</a:t>
            </a:r>
            <a:endParaRPr lang="en-US" smtClean="0">
              <a:sym typeface="Huawei Sans" panose="020C0503030203020204" pitchFamily="34" charset="0"/>
            </a:endParaRPr>
          </a:p>
          <a:p>
            <a:pPr lvl="1"/>
            <a:r>
              <a:rPr lang="en-US" smtClean="0">
                <a:sym typeface="Huawei Sans" panose="020C0503030203020204" pitchFamily="34" charset="0"/>
              </a:rPr>
              <a:t>https://e.huawei.com/en/material/networking/campusnetwork/5133b49714a04ab08d5851d0e44e59a1 </a:t>
            </a:r>
            <a:endParaRPr lang="en-US" dirty="0" smtClean="0">
              <a:sym typeface="Huawei Sans" panose="020C0503030203020204" pitchFamily="34" charset="0"/>
            </a:endParaRPr>
          </a:p>
        </p:txBody>
      </p:sp>
    </p:spTree>
    <p:extLst>
      <p:ext uri="{BB962C8B-B14F-4D97-AF65-F5344CB8AC3E}">
        <p14:creationId xmlns:p14="http://schemas.microsoft.com/office/powerpoint/2010/main" val="41328080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05302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8633640-FA5F-440E-8B5B-4514C4493DFD}"/>
</file>

<file path=customXml/itemProps2.xml><?xml version="1.0" encoding="utf-8"?>
<ds:datastoreItem xmlns:ds="http://schemas.openxmlformats.org/officeDocument/2006/customXml" ds:itemID="{12296AD3-5121-4DF6-8150-62C25C031437}">
  <ds:schemaRefs>
    <ds:schemaRef ds:uri="http://schemas.microsoft.com/office/2006/documentManagement/types"/>
    <ds:schemaRef ds:uri="475f1e55-3009-46d8-9566-5d569a2b3a98"/>
    <ds:schemaRef ds:uri="http://purl.org/dc/dcmitype/"/>
    <ds:schemaRef ds:uri="http://purl.org/dc/elements/1.1/"/>
    <ds:schemaRef ds:uri="http://purl.org/dc/terms/"/>
    <ds:schemaRef ds:uri="http://schemas.openxmlformats.org/package/2006/metadata/core-properties"/>
    <ds:schemaRef ds:uri="http://www.w3.org/XML/1998/namespace"/>
    <ds:schemaRef ds:uri="http://schemas.microsoft.com/office/infopath/2007/PartnerControls"/>
    <ds:schemaRef ds:uri="http://schemas.microsoft.com/office/2006/metadata/properties"/>
  </ds:schemaRefs>
</ds:datastoreItem>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898</TotalTime>
  <Words>14378</Words>
  <Application>Microsoft Office PowerPoint</Application>
  <PresentationFormat>宽屏</PresentationFormat>
  <Paragraphs>1710</Paragraphs>
  <Slides>95</Slides>
  <Notes>95</Notes>
  <HiddenSlides>4</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95</vt:i4>
      </vt:variant>
    </vt:vector>
  </HeadingPairs>
  <TitlesOfParts>
    <vt:vector size="107" baseType="lpstr">
      <vt:lpstr>AkkuratPro-Bold</vt:lpstr>
      <vt:lpstr>方正兰亭黑简体</vt:lpstr>
      <vt:lpstr>宋体</vt:lpstr>
      <vt:lpstr>微软雅黑</vt:lpstr>
      <vt:lpstr>微软雅黑</vt:lpstr>
      <vt:lpstr>Arial</vt:lpstr>
      <vt:lpstr>Huawei Sans</vt:lpstr>
      <vt:lpstr>Wingdings</vt:lpstr>
      <vt:lpstr>1_标题页模板</vt:lpstr>
      <vt:lpstr>2_自功能页模板</vt:lpstr>
      <vt:lpstr>3_内容页模板</vt:lpstr>
      <vt:lpstr>4_感谢页模板</vt:lpstr>
      <vt:lpstr>PowerPoint 演示文稿</vt:lpstr>
      <vt:lpstr>Small- and Medium-Sized Cloud-Managed Campus Network Design</vt:lpstr>
      <vt:lpstr>PowerPoint 演示文稿</vt:lpstr>
      <vt:lpstr>PowerPoint 演示文稿</vt:lpstr>
      <vt:lpstr>PowerPoint 演示文稿</vt:lpstr>
      <vt:lpstr>Challenges Faced by Small- and Medium-Sized Campus Networks</vt:lpstr>
      <vt:lpstr>Service Requirement Analysis for Small- and Medium-Sized Campus Networks</vt:lpstr>
      <vt:lpstr>Small- and Medium-Sized Campus Network Trends</vt:lpstr>
      <vt:lpstr>PowerPoint 演示文稿</vt:lpstr>
      <vt:lpstr>Huawei CloudCampus Cloud-Managed Network Solution</vt:lpstr>
      <vt:lpstr>Architecture of Huawei's Cloud-Managed Network Solution</vt:lpstr>
      <vt:lpstr>PowerPoint 演示文稿</vt:lpstr>
      <vt:lpstr>Components of Huawei's CloudCampus Network Solution</vt:lpstr>
      <vt:lpstr>Solution Component: iMaster NCE-Campus</vt:lpstr>
      <vt:lpstr>Solution Component: Registration Center</vt:lpstr>
      <vt:lpstr>Solution Component: iMaster NCE-CampusInsight</vt:lpstr>
      <vt:lpstr>Solution Component: WLAN Planner</vt:lpstr>
      <vt:lpstr>Solution Component: CloudCampus APP</vt:lpstr>
      <vt:lpstr>Solution Component: Hardware Products</vt:lpstr>
      <vt:lpstr>Solution Technology: Plug-and-Play of Devices</vt:lpstr>
      <vt:lpstr>Plug-and-Play of Devices (1)</vt:lpstr>
      <vt:lpstr>Plug-and-Play of Devices (2)</vt:lpstr>
      <vt:lpstr>Plug-and-Play of Devices (3)</vt:lpstr>
      <vt:lpstr>Plug-and-Play of Devices (4)</vt:lpstr>
      <vt:lpstr>Solution Technology: Cloud Management</vt:lpstr>
      <vt:lpstr>Highlights of Huawei CloudCampus Solution for Small- and Medium-Sized Campus Networks</vt:lpstr>
      <vt:lpstr>PowerPoint 演示文稿</vt:lpstr>
      <vt:lpstr>Overall Design Process</vt:lpstr>
      <vt:lpstr>Choose the Network Management Mode</vt:lpstr>
      <vt:lpstr>Choose the Network O&amp;M Mode</vt:lpstr>
      <vt:lpstr>PowerPoint 演示文稿</vt:lpstr>
      <vt:lpstr>Choose the License Transaction/Purchase Mode</vt:lpstr>
      <vt:lpstr>Choose the License Consumption and Termination Modes</vt:lpstr>
      <vt:lpstr>Overall Design Process</vt:lpstr>
      <vt:lpstr>Network Architecture Design: Intranet Architecture (1)</vt:lpstr>
      <vt:lpstr>Network Architecture Design: Intranet Architecture (2)</vt:lpstr>
      <vt:lpstr>Network Architecture Design: WAN Interconnection</vt:lpstr>
      <vt:lpstr>Network Architecture Design Considerations</vt:lpstr>
      <vt:lpstr>Overall Design Process</vt:lpstr>
      <vt:lpstr>Single-Device Networking</vt:lpstr>
      <vt:lpstr>Egress Gateway + AP</vt:lpstr>
      <vt:lpstr>Egress Gateway + Layer 2 Switch + AP</vt:lpstr>
      <vt:lpstr>Egress Gateway + Layer 2 Switch + Distributed AP</vt:lpstr>
      <vt:lpstr>Summary of Typical Networking Schemes (1)</vt:lpstr>
      <vt:lpstr>Summary of Typical Networking Schemes (2)</vt:lpstr>
      <vt:lpstr>Overall Design Process</vt:lpstr>
      <vt:lpstr>Network Reliability Design</vt:lpstr>
      <vt:lpstr>Link-Level Reliability Design (1)</vt:lpstr>
      <vt:lpstr>Link-Level Reliability Design (2)</vt:lpstr>
      <vt:lpstr>Device-Level Reliability Design</vt:lpstr>
      <vt:lpstr>Network-Level Reliability Design</vt:lpstr>
      <vt:lpstr>Overall Design Process</vt:lpstr>
      <vt:lpstr>CloudCampus WAN Interconnection Solution</vt:lpstr>
      <vt:lpstr>IPsec VPN Interconnection Networking Model</vt:lpstr>
      <vt:lpstr>SD-WAN Solution Overview (1)</vt:lpstr>
      <vt:lpstr>SD-WAN Solution Overview (2)</vt:lpstr>
      <vt:lpstr>SD-WAN Solution: Service Design</vt:lpstr>
      <vt:lpstr>Overall Design Process</vt:lpstr>
      <vt:lpstr>VLAN Planning</vt:lpstr>
      <vt:lpstr>IP Address Planning (1)</vt:lpstr>
      <vt:lpstr>IP Address Planning (2)</vt:lpstr>
      <vt:lpstr>IP Address Planning (3)</vt:lpstr>
      <vt:lpstr>Routing Design</vt:lpstr>
      <vt:lpstr>Overall Design Process</vt:lpstr>
      <vt:lpstr>Network Deployment and Automated Device Registration</vt:lpstr>
      <vt:lpstr>Device Registration</vt:lpstr>
      <vt:lpstr>Egress Gateway Registration</vt:lpstr>
      <vt:lpstr>Intranet (LAN-Side) Device Registration</vt:lpstr>
      <vt:lpstr>Scenario-Specific Automated Deployment</vt:lpstr>
      <vt:lpstr>Overall Design Process</vt:lpstr>
      <vt:lpstr>WLAN Planning: Wireless Signal Coverage (1)</vt:lpstr>
      <vt:lpstr>WLAN Planning: Wireless Signal Coverage (2)</vt:lpstr>
      <vt:lpstr>WLAN Planning: AP Deployment Planning</vt:lpstr>
      <vt:lpstr>Network Planning</vt:lpstr>
      <vt:lpstr>SSID Planning</vt:lpstr>
      <vt:lpstr>Roaming: Layer 2 Roaming Design</vt:lpstr>
      <vt:lpstr>PowerPoint 演示文稿</vt:lpstr>
      <vt:lpstr>Roaming: Layer 3 Roaming Design (1)</vt:lpstr>
      <vt:lpstr>Roaming: Layer 3 Roaming Design (2)</vt:lpstr>
      <vt:lpstr>Radio Calibration: AP Grouping Design</vt:lpstr>
      <vt:lpstr>Radio Calibration: Calibration Mode Selection</vt:lpstr>
      <vt:lpstr>Radio Calibration: Channel and Frequency Bandwidth Selection</vt:lpstr>
      <vt:lpstr>Overall Design Process</vt:lpstr>
      <vt:lpstr>Access Control Scenarios (1)</vt:lpstr>
      <vt:lpstr>Access Control Scenarios (2)</vt:lpstr>
      <vt:lpstr>Authentication Solution Deployment</vt:lpstr>
      <vt:lpstr>Overall Design Process</vt:lpstr>
      <vt:lpstr>Panorama of Open Cloud Management Capabilities</vt:lpstr>
      <vt:lpstr>Network Management Design: Management Level</vt:lpstr>
      <vt:lpstr>Network Management Design: Rights- and Domain-Based Management</vt:lpstr>
      <vt:lpstr>O&amp;M Function Panorama of CloudCampus</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199</cp:revision>
  <dcterms:created xsi:type="dcterms:W3CDTF">2018-11-29T10:16:29Z</dcterms:created>
  <dcterms:modified xsi:type="dcterms:W3CDTF">2021-06-02T08:20:02Z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(3)QRKvX92Ir06fo+yQvlwOL+WXEU15ROSIE6KSgzfjWkxvxubYbIAErUlRIPiWGZ03Cs5Smnao
jdTM8qi5npbB9bznEez8pbw+YViaL2dLwn5w13H0pZu7VqhtuqWR4BE/t80W+50eLAGbthdQ
X1TmBq7CeJitT7P1xS6Z50ISXPNEjWlZSrD8WPg9rt0UH7UUKSzzIsiKCIcZRvWWoWNATgVx
YopqDyuNBbjprRX3JL</vt:lpwstr>
  </property>
  <property fmtid="{D5CDD505-2E9C-101B-9397-08002B2CF9AE}" pid="3" name="_2015_ms_pID_7253431">
    <vt:lpwstr>IbqtxM5FSYEX+pikTzWo1xqkc/GSChxNHK/UiumgGMIwhFbbZZQeri
xPVFBJIYfPADlpqQPp9Jiq1NtEpMOOoEQE5xt4qWQ9MG333u9dw/BxYfIfT07Ei8LukMifzh
ryCCUMhMJJ3xyz0lldtP2RwJfJi6V1K4lqWKmY8YNQxuJBFJapObO5NPywYQdijqyVb/0qb3
2FNDwL2D7Ha5JCSWargIcmWK3cg8VigQfDVM</vt:lpwstr>
  </property>
  <property fmtid="{D5CDD505-2E9C-101B-9397-08002B2CF9AE}" pid="4" name="_2015_ms_pID_7253432">
    <vt:lpwstr>Fw==</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1622595679</vt:lpwstr>
  </property>
</Properties>
</file>